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1"/>
  </p:notesMasterIdLst>
  <p:sldIdLst>
    <p:sldId id="275" r:id="rId2"/>
    <p:sldId id="276" r:id="rId3"/>
    <p:sldId id="633" r:id="rId4"/>
    <p:sldId id="256" r:id="rId5"/>
    <p:sldId id="456" r:id="rId6"/>
    <p:sldId id="277" r:id="rId7"/>
    <p:sldId id="854" r:id="rId8"/>
    <p:sldId id="733" r:id="rId9"/>
    <p:sldId id="508" r:id="rId10"/>
    <p:sldId id="475" r:id="rId11"/>
    <p:sldId id="725" r:id="rId12"/>
    <p:sldId id="514" r:id="rId13"/>
    <p:sldId id="512" r:id="rId14"/>
    <p:sldId id="519" r:id="rId15"/>
    <p:sldId id="855" r:id="rId16"/>
    <p:sldId id="856" r:id="rId17"/>
    <p:sldId id="857" r:id="rId18"/>
    <p:sldId id="858" r:id="rId19"/>
    <p:sldId id="859" r:id="rId20"/>
    <p:sldId id="510" r:id="rId21"/>
    <p:sldId id="515" r:id="rId22"/>
    <p:sldId id="516" r:id="rId23"/>
    <p:sldId id="724" r:id="rId24"/>
    <p:sldId id="736" r:id="rId25"/>
    <p:sldId id="734" r:id="rId26"/>
    <p:sldId id="735" r:id="rId27"/>
    <p:sldId id="860" r:id="rId28"/>
    <p:sldId id="739" r:id="rId29"/>
    <p:sldId id="737" r:id="rId30"/>
    <p:sldId id="738" r:id="rId31"/>
    <p:sldId id="740" r:id="rId32"/>
    <p:sldId id="741" r:id="rId33"/>
    <p:sldId id="861" r:id="rId34"/>
    <p:sldId id="862" r:id="rId35"/>
    <p:sldId id="550" r:id="rId36"/>
    <p:sldId id="864" r:id="rId37"/>
    <p:sldId id="278" r:id="rId38"/>
    <p:sldId id="527" r:id="rId39"/>
    <p:sldId id="743" r:id="rId40"/>
    <p:sldId id="536" r:id="rId41"/>
    <p:sldId id="853" r:id="rId42"/>
    <p:sldId id="744" r:id="rId43"/>
    <p:sldId id="537" r:id="rId44"/>
    <p:sldId id="538" r:id="rId45"/>
    <p:sldId id="745" r:id="rId46"/>
    <p:sldId id="540" r:id="rId47"/>
    <p:sldId id="541" r:id="rId48"/>
    <p:sldId id="529" r:id="rId49"/>
    <p:sldId id="726" r:id="rId50"/>
    <p:sldId id="852" r:id="rId51"/>
    <p:sldId id="549" r:id="rId52"/>
    <p:sldId id="554" r:id="rId53"/>
    <p:sldId id="303" r:id="rId54"/>
    <p:sldId id="552" r:id="rId55"/>
    <p:sldId id="573" r:id="rId56"/>
    <p:sldId id="865" r:id="rId57"/>
    <p:sldId id="630" r:id="rId58"/>
    <p:sldId id="629" r:id="rId59"/>
    <p:sldId id="581" r:id="rId60"/>
    <p:sldId id="574" r:id="rId61"/>
    <p:sldId id="876" r:id="rId62"/>
    <p:sldId id="576" r:id="rId63"/>
    <p:sldId id="866" r:id="rId64"/>
    <p:sldId id="867" r:id="rId65"/>
    <p:sldId id="868" r:id="rId66"/>
    <p:sldId id="869" r:id="rId67"/>
    <p:sldId id="870" r:id="rId68"/>
    <p:sldId id="553" r:id="rId69"/>
    <p:sldId id="304" r:id="rId70"/>
    <p:sldId id="727" r:id="rId71"/>
    <p:sldId id="728" r:id="rId72"/>
    <p:sldId id="729" r:id="rId73"/>
    <p:sldId id="730" r:id="rId74"/>
    <p:sldId id="622" r:id="rId75"/>
    <p:sldId id="623" r:id="rId76"/>
    <p:sldId id="644" r:id="rId77"/>
    <p:sldId id="731" r:id="rId78"/>
    <p:sldId id="556" r:id="rId79"/>
    <p:sldId id="555" r:id="rId80"/>
    <p:sldId id="340" r:id="rId81"/>
    <p:sldId id="341" r:id="rId82"/>
    <p:sldId id="339" r:id="rId83"/>
    <p:sldId id="638" r:id="rId84"/>
    <p:sldId id="699" r:id="rId85"/>
    <p:sldId id="658" r:id="rId86"/>
    <p:sldId id="643" r:id="rId87"/>
    <p:sldId id="344" r:id="rId88"/>
    <p:sldId id="613" r:id="rId89"/>
    <p:sldId id="871" r:id="rId90"/>
    <p:sldId id="872" r:id="rId91"/>
    <p:sldId id="654" r:id="rId92"/>
    <p:sldId id="655" r:id="rId93"/>
    <p:sldId id="875" r:id="rId94"/>
    <p:sldId id="873" r:id="rId95"/>
    <p:sldId id="874" r:id="rId96"/>
    <p:sldId id="705" r:id="rId97"/>
    <p:sldId id="657" r:id="rId98"/>
    <p:sldId id="670" r:id="rId99"/>
    <p:sldId id="672" r:id="rId100"/>
    <p:sldId id="673" r:id="rId101"/>
    <p:sldId id="671" r:id="rId102"/>
    <p:sldId id="747" r:id="rId103"/>
    <p:sldId id="674" r:id="rId104"/>
    <p:sldId id="614" r:id="rId105"/>
    <p:sldId id="694" r:id="rId106"/>
    <p:sldId id="695" r:id="rId107"/>
    <p:sldId id="616" r:id="rId108"/>
    <p:sldId id="696" r:id="rId109"/>
    <p:sldId id="719" r:id="rId110"/>
    <p:sldId id="722" r:id="rId111"/>
    <p:sldId id="718" r:id="rId112"/>
    <p:sldId id="720" r:id="rId113"/>
    <p:sldId id="721" r:id="rId114"/>
    <p:sldId id="748" r:id="rId115"/>
    <p:sldId id="709" r:id="rId116"/>
    <p:sldId id="697" r:id="rId117"/>
    <p:sldId id="717" r:id="rId118"/>
    <p:sldId id="703" r:id="rId119"/>
    <p:sldId id="702" r:id="rId120"/>
    <p:sldId id="877" r:id="rId121"/>
    <p:sldId id="711" r:id="rId122"/>
    <p:sldId id="679" r:id="rId123"/>
    <p:sldId id="706" r:id="rId124"/>
    <p:sldId id="707" r:id="rId125"/>
    <p:sldId id="708" r:id="rId126"/>
    <p:sldId id="681" r:id="rId127"/>
    <p:sldId id="682" r:id="rId128"/>
    <p:sldId id="683" r:id="rId129"/>
    <p:sldId id="693" r:id="rId130"/>
    <p:sldId id="684" r:id="rId131"/>
    <p:sldId id="686" r:id="rId132"/>
    <p:sldId id="687" r:id="rId133"/>
    <p:sldId id="688" r:id="rId134"/>
    <p:sldId id="689" r:id="rId135"/>
    <p:sldId id="562" r:id="rId136"/>
    <p:sldId id="563" r:id="rId137"/>
    <p:sldId id="342" r:id="rId138"/>
    <p:sldId id="343" r:id="rId139"/>
    <p:sldId id="345" r:id="rId140"/>
    <p:sldId id="557" r:id="rId141"/>
    <p:sldId id="595" r:id="rId142"/>
    <p:sldId id="878" r:id="rId143"/>
    <p:sldId id="598" r:id="rId144"/>
    <p:sldId id="599" r:id="rId145"/>
    <p:sldId id="596" r:id="rId146"/>
    <p:sldId id="600" r:id="rId147"/>
    <p:sldId id="601" r:id="rId148"/>
    <p:sldId id="597" r:id="rId149"/>
    <p:sldId id="602" r:id="rId150"/>
    <p:sldId id="632" r:id="rId151"/>
    <p:sldId id="565" r:id="rId152"/>
    <p:sldId id="383" r:id="rId153"/>
    <p:sldId id="384" r:id="rId154"/>
    <p:sldId id="835" r:id="rId155"/>
    <p:sldId id="838" r:id="rId156"/>
    <p:sldId id="387" r:id="rId157"/>
    <p:sldId id="839" r:id="rId158"/>
    <p:sldId id="841" r:id="rId159"/>
    <p:sldId id="842" r:id="rId160"/>
    <p:sldId id="393" r:id="rId161"/>
    <p:sldId id="394" r:id="rId162"/>
    <p:sldId id="843" r:id="rId163"/>
    <p:sldId id="396" r:id="rId164"/>
    <p:sldId id="844" r:id="rId165"/>
    <p:sldId id="845" r:id="rId166"/>
    <p:sldId id="399" r:id="rId167"/>
    <p:sldId id="846" r:id="rId168"/>
    <p:sldId id="847" r:id="rId169"/>
    <p:sldId id="848" r:id="rId170"/>
    <p:sldId id="849" r:id="rId171"/>
    <p:sldId id="372" r:id="rId172"/>
    <p:sldId id="366" r:id="rId173"/>
    <p:sldId id="850" r:id="rId174"/>
    <p:sldId id="373" r:id="rId175"/>
    <p:sldId id="374" r:id="rId176"/>
    <p:sldId id="375" r:id="rId177"/>
    <p:sldId id="376" r:id="rId178"/>
    <p:sldId id="377" r:id="rId179"/>
    <p:sldId id="378" r:id="rId180"/>
    <p:sldId id="379" r:id="rId181"/>
    <p:sldId id="380" r:id="rId182"/>
    <p:sldId id="382" r:id="rId183"/>
    <p:sldId id="567" r:id="rId184"/>
    <p:sldId id="401" r:id="rId185"/>
    <p:sldId id="402" r:id="rId186"/>
    <p:sldId id="749" r:id="rId187"/>
    <p:sldId id="750" r:id="rId188"/>
    <p:sldId id="751" r:id="rId189"/>
    <p:sldId id="752" r:id="rId190"/>
    <p:sldId id="753" r:id="rId191"/>
    <p:sldId id="754" r:id="rId192"/>
    <p:sldId id="755" r:id="rId193"/>
    <p:sldId id="756" r:id="rId194"/>
    <p:sldId id="757" r:id="rId195"/>
    <p:sldId id="758" r:id="rId196"/>
    <p:sldId id="759" r:id="rId197"/>
    <p:sldId id="760" r:id="rId198"/>
    <p:sldId id="761" r:id="rId199"/>
    <p:sldId id="762" r:id="rId200"/>
    <p:sldId id="764" r:id="rId201"/>
    <p:sldId id="765" r:id="rId202"/>
    <p:sldId id="766" r:id="rId203"/>
    <p:sldId id="767" r:id="rId204"/>
    <p:sldId id="768" r:id="rId205"/>
    <p:sldId id="769" r:id="rId206"/>
    <p:sldId id="770" r:id="rId207"/>
    <p:sldId id="771" r:id="rId208"/>
    <p:sldId id="772" r:id="rId209"/>
    <p:sldId id="773" r:id="rId210"/>
    <p:sldId id="774" r:id="rId211"/>
    <p:sldId id="775" r:id="rId212"/>
    <p:sldId id="776" r:id="rId213"/>
    <p:sldId id="777" r:id="rId214"/>
    <p:sldId id="778" r:id="rId215"/>
    <p:sldId id="779" r:id="rId216"/>
    <p:sldId id="780" r:id="rId217"/>
    <p:sldId id="781" r:id="rId218"/>
    <p:sldId id="782" r:id="rId219"/>
    <p:sldId id="783" r:id="rId2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ne" id="{5F0E25F2-194C-4700-9CEF-3AB5B33B777D}">
          <p14:sldIdLst>
            <p14:sldId id="275"/>
            <p14:sldId id="276"/>
            <p14:sldId id="633"/>
          </p14:sldIdLst>
        </p14:section>
        <p14:section name="A0 Imunztn Fundamentals" id="{EA8B21FA-44FA-433C-A88B-BE639468907C}">
          <p14:sldIdLst>
            <p14:sldId id="256"/>
            <p14:sldId id="456"/>
          </p14:sldIdLst>
        </p14:section>
        <p14:section name="A1 Why Imunztn FIN Matters" id="{4119AF07-B5EF-40CD-B0C9-9E239522701B}">
          <p14:sldIdLst>
            <p14:sldId id="277"/>
            <p14:sldId id="854"/>
            <p14:sldId id="733"/>
            <p14:sldId id="508"/>
            <p14:sldId id="475"/>
            <p14:sldId id="725"/>
            <p14:sldId id="514"/>
            <p14:sldId id="512"/>
            <p14:sldId id="519"/>
            <p14:sldId id="855"/>
            <p14:sldId id="856"/>
            <p14:sldId id="857"/>
            <p14:sldId id="858"/>
            <p14:sldId id="859"/>
            <p14:sldId id="510"/>
            <p14:sldId id="515"/>
            <p14:sldId id="516"/>
            <p14:sldId id="724"/>
            <p14:sldId id="736"/>
            <p14:sldId id="734"/>
            <p14:sldId id="735"/>
            <p14:sldId id="860"/>
            <p14:sldId id="739"/>
            <p14:sldId id="737"/>
            <p14:sldId id="738"/>
            <p14:sldId id="740"/>
            <p14:sldId id="741"/>
            <p14:sldId id="861"/>
            <p14:sldId id="862"/>
            <p14:sldId id="550"/>
            <p14:sldId id="864"/>
          </p14:sldIdLst>
        </p14:section>
        <p14:section name="A2 Universal HCC" id="{84B710B8-D5DA-4C87-9159-1A4A2D8DAB6F}">
          <p14:sldIdLst>
            <p14:sldId id="278"/>
            <p14:sldId id="527"/>
            <p14:sldId id="743"/>
            <p14:sldId id="536"/>
            <p14:sldId id="853"/>
            <p14:sldId id="744"/>
            <p14:sldId id="537"/>
            <p14:sldId id="538"/>
            <p14:sldId id="745"/>
            <p14:sldId id="540"/>
            <p14:sldId id="541"/>
            <p14:sldId id="529"/>
            <p14:sldId id="726"/>
            <p14:sldId id="852"/>
            <p14:sldId id="549"/>
            <p14:sldId id="554"/>
          </p14:sldIdLst>
        </p14:section>
        <p14:section name="A3 Components of Imunztn Costs" id="{5DF1BE33-A855-4892-98F8-A9FFF8E23BC8}">
          <p14:sldIdLst>
            <p14:sldId id="303"/>
            <p14:sldId id="552"/>
            <p14:sldId id="573"/>
            <p14:sldId id="865"/>
            <p14:sldId id="630"/>
            <p14:sldId id="629"/>
            <p14:sldId id="581"/>
            <p14:sldId id="574"/>
            <p14:sldId id="876"/>
            <p14:sldId id="576"/>
            <p14:sldId id="866"/>
            <p14:sldId id="867"/>
            <p14:sldId id="868"/>
            <p14:sldId id="869"/>
            <p14:sldId id="870"/>
            <p14:sldId id="553"/>
          </p14:sldIdLst>
        </p14:section>
        <p14:section name="A4 Vaccine Finance Decision-Making" id="{1F6C83E5-FAD2-4A4F-9EA7-7886FFB2FA9B}">
          <p14:sldIdLst>
            <p14:sldId id="304"/>
            <p14:sldId id="727"/>
            <p14:sldId id="728"/>
            <p14:sldId id="729"/>
            <p14:sldId id="730"/>
            <p14:sldId id="622"/>
            <p14:sldId id="623"/>
            <p14:sldId id="644"/>
            <p14:sldId id="731"/>
            <p14:sldId id="556"/>
            <p14:sldId id="555"/>
          </p14:sldIdLst>
        </p14:section>
        <p14:section name="B0 Sources of FIN" id="{9A814E82-AD72-4D13-BE4D-91E2F55076DA}">
          <p14:sldIdLst>
            <p14:sldId id="340"/>
            <p14:sldId id="341"/>
          </p14:sldIdLst>
        </p14:section>
        <p14:section name="B1 Health FIN Essentials" id="{9BA027E0-6137-495D-8D8F-ECB64531B4CB}">
          <p14:sldIdLst>
            <p14:sldId id="339"/>
            <p14:sldId id="638"/>
            <p14:sldId id="699"/>
            <p14:sldId id="658"/>
            <p14:sldId id="643"/>
          </p14:sldIdLst>
        </p14:section>
        <p14:section name="B2 FIN Sources" id="{5990CEAB-AEBC-4B35-91F1-45F4CA36E30C}">
          <p14:sldIdLst>
            <p14:sldId id="344"/>
            <p14:sldId id="613"/>
            <p14:sldId id="871"/>
            <p14:sldId id="872"/>
            <p14:sldId id="654"/>
            <p14:sldId id="655"/>
            <p14:sldId id="875"/>
            <p14:sldId id="873"/>
            <p14:sldId id="874"/>
            <p14:sldId id="705"/>
            <p14:sldId id="657"/>
            <p14:sldId id="670"/>
            <p14:sldId id="672"/>
            <p14:sldId id="673"/>
            <p14:sldId id="671"/>
            <p14:sldId id="747"/>
            <p14:sldId id="674"/>
            <p14:sldId id="614"/>
            <p14:sldId id="694"/>
            <p14:sldId id="695"/>
            <p14:sldId id="616"/>
            <p14:sldId id="696"/>
            <p14:sldId id="719"/>
            <p14:sldId id="722"/>
            <p14:sldId id="718"/>
            <p14:sldId id="720"/>
            <p14:sldId id="721"/>
            <p14:sldId id="748"/>
            <p14:sldId id="709"/>
            <p14:sldId id="697"/>
            <p14:sldId id="717"/>
            <p14:sldId id="703"/>
            <p14:sldId id="702"/>
            <p14:sldId id="877"/>
            <p14:sldId id="711"/>
            <p14:sldId id="679"/>
            <p14:sldId id="706"/>
            <p14:sldId id="707"/>
            <p14:sldId id="708"/>
            <p14:sldId id="681"/>
            <p14:sldId id="682"/>
            <p14:sldId id="683"/>
            <p14:sldId id="693"/>
            <p14:sldId id="684"/>
            <p14:sldId id="686"/>
            <p14:sldId id="687"/>
            <p14:sldId id="688"/>
            <p14:sldId id="689"/>
            <p14:sldId id="562"/>
            <p14:sldId id="563"/>
          </p14:sldIdLst>
        </p14:section>
        <p14:section name="C0 FIN Data Systems &amp; Locating FIN" id="{C3117A69-EC2A-4A2E-86BD-436063A7DE4C}">
          <p14:sldIdLst>
            <p14:sldId id="342"/>
            <p14:sldId id="343"/>
          </p14:sldIdLst>
        </p14:section>
        <p14:section name="C1 Integrate Imunztn &amp; HCC FIN Sytems" id="{A39D6C9A-BF78-4165-A366-05FA512B5E69}">
          <p14:sldIdLst>
            <p14:sldId id="345"/>
            <p14:sldId id="557"/>
            <p14:sldId id="595"/>
            <p14:sldId id="878"/>
            <p14:sldId id="598"/>
            <p14:sldId id="599"/>
            <p14:sldId id="596"/>
            <p14:sldId id="600"/>
            <p14:sldId id="601"/>
            <p14:sldId id="597"/>
            <p14:sldId id="602"/>
            <p14:sldId id="632"/>
            <p14:sldId id="565"/>
          </p14:sldIdLst>
        </p14:section>
        <p14:section name="C2 Resource Tracking" id="{31AA87E5-2E09-4633-8FC3-DBFC43DACAD7}">
          <p14:sldIdLst>
            <p14:sldId id="383"/>
            <p14:sldId id="384"/>
            <p14:sldId id="835"/>
            <p14:sldId id="838"/>
            <p14:sldId id="387"/>
            <p14:sldId id="839"/>
            <p14:sldId id="841"/>
            <p14:sldId id="842"/>
            <p14:sldId id="393"/>
            <p14:sldId id="394"/>
            <p14:sldId id="843"/>
            <p14:sldId id="396"/>
            <p14:sldId id="844"/>
            <p14:sldId id="845"/>
            <p14:sldId id="399"/>
            <p14:sldId id="846"/>
            <p14:sldId id="847"/>
            <p14:sldId id="848"/>
            <p14:sldId id="849"/>
            <p14:sldId id="372"/>
            <p14:sldId id="366"/>
            <p14:sldId id="850"/>
            <p14:sldId id="373"/>
            <p14:sldId id="374"/>
            <p14:sldId id="375"/>
            <p14:sldId id="376"/>
            <p14:sldId id="377"/>
            <p14:sldId id="378"/>
            <p14:sldId id="379"/>
            <p14:sldId id="380"/>
            <p14:sldId id="382"/>
            <p14:sldId id="567"/>
          </p14:sldIdLst>
        </p14:section>
        <p14:section name="D0 Using FIN Analysis for Policy Change" id="{ECEA2786-A6F8-4833-A966-6AB2EAD07AB6}">
          <p14:sldIdLst>
            <p14:sldId id="401"/>
            <p14:sldId id="402"/>
          </p14:sldIdLst>
        </p14:section>
        <p14:section name="D1 Strategies for Policy Change" id="{F4393B89-2121-4914-8FA8-8C52AA67E31D}">
          <p14:sldIdLst>
            <p14:sldId id="749"/>
            <p14:sldId id="750"/>
            <p14:sldId id="751"/>
            <p14:sldId id="752"/>
            <p14:sldId id="753"/>
            <p14:sldId id="754"/>
            <p14:sldId id="755"/>
            <p14:sldId id="756"/>
            <p14:sldId id="757"/>
            <p14:sldId id="758"/>
            <p14:sldId id="759"/>
            <p14:sldId id="760"/>
            <p14:sldId id="761"/>
            <p14:sldId id="762"/>
            <p14:sldId id="764"/>
            <p14:sldId id="765"/>
            <p14:sldId id="766"/>
            <p14:sldId id="767"/>
            <p14:sldId id="768"/>
          </p14:sldIdLst>
        </p14:section>
        <p14:section name="D2 Planning &amp; Budget Cycle" id="{445839BA-2D5F-47C7-9C55-B316C23BCD8C}">
          <p14:sldIdLst>
            <p14:sldId id="769"/>
            <p14:sldId id="770"/>
            <p14:sldId id="771"/>
            <p14:sldId id="772"/>
            <p14:sldId id="773"/>
            <p14:sldId id="774"/>
            <p14:sldId id="775"/>
            <p14:sldId id="776"/>
            <p14:sldId id="777"/>
            <p14:sldId id="778"/>
            <p14:sldId id="779"/>
            <p14:sldId id="780"/>
            <p14:sldId id="781"/>
            <p14:sldId id="782"/>
            <p14:sldId id="7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hla.zaidi" initials="s" lastIdx="5" clrIdx="0"/>
  <p:cmAuthor id="1" name="David Bishai" initials="DB" lastIdx="19" clrIdx="1">
    <p:extLst>
      <p:ext uri="{19B8F6BF-5375-455C-9EA6-DF929625EA0E}">
        <p15:presenceInfo xmlns:p15="http://schemas.microsoft.com/office/powerpoint/2012/main" userId="David Bishai" providerId="None"/>
      </p:ext>
    </p:extLst>
  </p:cmAuthor>
  <p:cmAuthor id="2" name="Logan Brenzel" initials="LB" lastIdx="29" clrIdx="2">
    <p:extLst>
      <p:ext uri="{19B8F6BF-5375-455C-9EA6-DF929625EA0E}">
        <p15:presenceInfo xmlns:p15="http://schemas.microsoft.com/office/powerpoint/2012/main" userId="S::Logan.Brenzel@gatesfoundation.org::b9ea6f9a-ef71-4d04-a307-cd82e27475dc" providerId="AD"/>
      </p:ext>
    </p:extLst>
  </p:cmAuthor>
  <p:cmAuthor id="3" name="Windows User" initials="WU" lastIdx="27" clrIdx="3">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FF"/>
    <a:srgbClr val="C971BC"/>
    <a:srgbClr val="B143A1"/>
    <a:srgbClr val="C90BE9"/>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3" autoAdjust="0"/>
    <p:restoredTop sz="65980" autoAdjust="0"/>
  </p:normalViewPr>
  <p:slideViewPr>
    <p:cSldViewPr>
      <p:cViewPr varScale="1">
        <p:scale>
          <a:sx n="54" d="100"/>
          <a:sy n="54" d="100"/>
        </p:scale>
        <p:origin x="31" y="46"/>
      </p:cViewPr>
      <p:guideLst>
        <p:guide orient="horz" pos="2160"/>
        <p:guide pos="2880"/>
      </p:guideLst>
    </p:cSldViewPr>
  </p:slideViewPr>
  <p:notesTextViewPr>
    <p:cViewPr>
      <p:scale>
        <a:sx n="1" d="1"/>
        <a:sy n="1" d="1"/>
      </p:scale>
      <p:origin x="0" y="0"/>
    </p:cViewPr>
  </p:notesTextViewPr>
  <p:sorterViewPr>
    <p:cViewPr>
      <p:scale>
        <a:sx n="110" d="100"/>
        <a:sy n="110" d="100"/>
      </p:scale>
      <p:origin x="0" y="-931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D47ED-0523-4752-9CC1-B24A15D7CB1D}"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34C12DDC-8CD5-4622-8D16-C38140C41D11}">
      <dgm:prSet phldrT="[Text]" custT="1"/>
      <dgm:spPr/>
      <dgm:t>
        <a:bodyPr/>
        <a:lstStyle/>
        <a:p>
          <a:r>
            <a:rPr lang="en-US" sz="1600" b="1" dirty="0"/>
            <a:t>Centralized coordinating agency </a:t>
          </a:r>
        </a:p>
      </dgm:t>
    </dgm:pt>
    <dgm:pt modelId="{7E270217-D215-470D-89CC-510617756F2A}" type="parTrans" cxnId="{849A2F78-7285-472D-9118-FB15178F78AF}">
      <dgm:prSet/>
      <dgm:spPr/>
      <dgm:t>
        <a:bodyPr/>
        <a:lstStyle/>
        <a:p>
          <a:endParaRPr lang="en-US"/>
        </a:p>
      </dgm:t>
    </dgm:pt>
    <dgm:pt modelId="{44EC410E-59FC-4591-912C-64B1E953CAFE}" type="sibTrans" cxnId="{849A2F78-7285-472D-9118-FB15178F78AF}">
      <dgm:prSet/>
      <dgm:spPr/>
      <dgm:t>
        <a:bodyPr/>
        <a:lstStyle/>
        <a:p>
          <a:endParaRPr lang="en-US"/>
        </a:p>
      </dgm:t>
    </dgm:pt>
    <dgm:pt modelId="{8ECF5522-0F52-44C5-9D1D-EA98B38DAA56}">
      <dgm:prSet phldrT="[Text]" custT="1"/>
      <dgm:spPr/>
      <dgm:t>
        <a:bodyPr/>
        <a:lstStyle/>
        <a:p>
          <a:r>
            <a:rPr lang="en-US" sz="1400" dirty="0"/>
            <a:t>Procurement of vaccines</a:t>
          </a:r>
        </a:p>
      </dgm:t>
    </dgm:pt>
    <dgm:pt modelId="{434A0D24-E8FF-427B-85BF-CE1D4301AAF8}" type="parTrans" cxnId="{EB1E2766-FCAF-41A9-9D6D-0506646759A7}">
      <dgm:prSet/>
      <dgm:spPr/>
      <dgm:t>
        <a:bodyPr/>
        <a:lstStyle/>
        <a:p>
          <a:endParaRPr lang="en-US"/>
        </a:p>
      </dgm:t>
    </dgm:pt>
    <dgm:pt modelId="{4CB7ED8D-DE1E-4AA7-9334-7ADF6E6889B2}" type="sibTrans" cxnId="{EB1E2766-FCAF-41A9-9D6D-0506646759A7}">
      <dgm:prSet/>
      <dgm:spPr/>
      <dgm:t>
        <a:bodyPr/>
        <a:lstStyle/>
        <a:p>
          <a:endParaRPr lang="en-US"/>
        </a:p>
      </dgm:t>
    </dgm:pt>
    <dgm:pt modelId="{D365CC92-B966-4443-8600-194CCF98042F}">
      <dgm:prSet phldrT="[Text]"/>
      <dgm:spPr/>
      <dgm:t>
        <a:bodyPr/>
        <a:lstStyle/>
        <a:p>
          <a:r>
            <a:rPr lang="en-US" b="1" dirty="0"/>
            <a:t>Point of service delivery</a:t>
          </a:r>
        </a:p>
      </dgm:t>
    </dgm:pt>
    <dgm:pt modelId="{573272CC-2F25-4892-84BC-D3D539DEF4E0}" type="parTrans" cxnId="{810EF643-7560-4AEF-B55C-575015928BDA}">
      <dgm:prSet/>
      <dgm:spPr/>
      <dgm:t>
        <a:bodyPr/>
        <a:lstStyle/>
        <a:p>
          <a:endParaRPr lang="en-US"/>
        </a:p>
      </dgm:t>
    </dgm:pt>
    <dgm:pt modelId="{1AF9B343-EF34-4586-9662-B6067839AC33}" type="sibTrans" cxnId="{810EF643-7560-4AEF-B55C-575015928BDA}">
      <dgm:prSet/>
      <dgm:spPr/>
      <dgm:t>
        <a:bodyPr/>
        <a:lstStyle/>
        <a:p>
          <a:endParaRPr lang="en-US"/>
        </a:p>
      </dgm:t>
    </dgm:pt>
    <dgm:pt modelId="{BD049C98-4380-494E-B267-5AF6C55C1ED4}">
      <dgm:prSet phldrT="[Text]"/>
      <dgm:spPr/>
      <dgm:t>
        <a:bodyPr/>
        <a:lstStyle/>
        <a:p>
          <a:r>
            <a:rPr lang="en-US" dirty="0"/>
            <a:t>Shared costs</a:t>
          </a:r>
        </a:p>
      </dgm:t>
    </dgm:pt>
    <dgm:pt modelId="{439DBE07-C96E-4B37-B55E-7005F9B86A70}" type="parTrans" cxnId="{FBE8E726-9486-4A44-8DE6-FBBEE5E66565}">
      <dgm:prSet/>
      <dgm:spPr/>
      <dgm:t>
        <a:bodyPr/>
        <a:lstStyle/>
        <a:p>
          <a:endParaRPr lang="en-US"/>
        </a:p>
      </dgm:t>
    </dgm:pt>
    <dgm:pt modelId="{F16A2E1E-940A-4056-9BC5-6840F5A6841E}" type="sibTrans" cxnId="{FBE8E726-9486-4A44-8DE6-FBBEE5E66565}">
      <dgm:prSet/>
      <dgm:spPr/>
      <dgm:t>
        <a:bodyPr/>
        <a:lstStyle/>
        <a:p>
          <a:endParaRPr lang="en-US"/>
        </a:p>
      </dgm:t>
    </dgm:pt>
    <dgm:pt modelId="{11D0080E-121D-4A39-9069-5A2A7523CE67}">
      <dgm:prSet phldrT="[Text]"/>
      <dgm:spPr/>
      <dgm:t>
        <a:bodyPr/>
        <a:lstStyle/>
        <a:p>
          <a:r>
            <a:rPr lang="en-US" dirty="0"/>
            <a:t>Etc.</a:t>
          </a:r>
        </a:p>
      </dgm:t>
    </dgm:pt>
    <dgm:pt modelId="{7BF945AA-3AF3-43D1-A8D7-0D8C851EC54A}" type="parTrans" cxnId="{9F0375F9-BB3F-4486-9352-0EC22310FC0C}">
      <dgm:prSet/>
      <dgm:spPr/>
      <dgm:t>
        <a:bodyPr/>
        <a:lstStyle/>
        <a:p>
          <a:endParaRPr lang="en-US"/>
        </a:p>
      </dgm:t>
    </dgm:pt>
    <dgm:pt modelId="{53F02A65-CB2D-4C29-82EA-51E72935A31C}" type="sibTrans" cxnId="{9F0375F9-BB3F-4486-9352-0EC22310FC0C}">
      <dgm:prSet/>
      <dgm:spPr/>
      <dgm:t>
        <a:bodyPr/>
        <a:lstStyle/>
        <a:p>
          <a:endParaRPr lang="en-US"/>
        </a:p>
      </dgm:t>
    </dgm:pt>
    <dgm:pt modelId="{CE721094-7D4D-4E4B-B9A9-0D1F0846B2EA}">
      <dgm:prSet phldrT="[Text]" custT="1"/>
      <dgm:spPr/>
      <dgm:t>
        <a:bodyPr/>
        <a:lstStyle/>
        <a:p>
          <a:r>
            <a:rPr lang="en-US" sz="1400" dirty="0"/>
            <a:t>Injection supplies</a:t>
          </a:r>
        </a:p>
      </dgm:t>
    </dgm:pt>
    <dgm:pt modelId="{ED4FFDA5-AEE0-48F7-B044-30C6442F5718}" type="parTrans" cxnId="{8F250FDE-2C7D-4187-A2C5-92DE0B24425A}">
      <dgm:prSet/>
      <dgm:spPr/>
      <dgm:t>
        <a:bodyPr/>
        <a:lstStyle/>
        <a:p>
          <a:endParaRPr lang="en-US"/>
        </a:p>
      </dgm:t>
    </dgm:pt>
    <dgm:pt modelId="{922C3EF5-1688-41AB-99BA-4F7ED5123C52}" type="sibTrans" cxnId="{8F250FDE-2C7D-4187-A2C5-92DE0B24425A}">
      <dgm:prSet/>
      <dgm:spPr/>
      <dgm:t>
        <a:bodyPr/>
        <a:lstStyle/>
        <a:p>
          <a:endParaRPr lang="en-US"/>
        </a:p>
      </dgm:t>
    </dgm:pt>
    <dgm:pt modelId="{00EA2C7B-DE95-4AFA-B31C-9FEA56F2145C}">
      <dgm:prSet phldrT="[Text]" custT="1"/>
      <dgm:spPr/>
      <dgm:t>
        <a:bodyPr/>
        <a:lstStyle/>
        <a:p>
          <a:r>
            <a:rPr lang="en-US" sz="1400" dirty="0"/>
            <a:t>Supply chain and logistics, Etc.</a:t>
          </a:r>
        </a:p>
      </dgm:t>
    </dgm:pt>
    <dgm:pt modelId="{ECE6DE0D-4542-4380-8BDF-3D338FB24292}" type="parTrans" cxnId="{F252EF04-DF62-487B-82D6-E7B080B0659A}">
      <dgm:prSet/>
      <dgm:spPr/>
      <dgm:t>
        <a:bodyPr/>
        <a:lstStyle/>
        <a:p>
          <a:endParaRPr lang="en-US"/>
        </a:p>
      </dgm:t>
    </dgm:pt>
    <dgm:pt modelId="{E91B12A0-B186-4B63-BF97-4A5C75055D9E}" type="sibTrans" cxnId="{F252EF04-DF62-487B-82D6-E7B080B0659A}">
      <dgm:prSet/>
      <dgm:spPr/>
      <dgm:t>
        <a:bodyPr/>
        <a:lstStyle/>
        <a:p>
          <a:endParaRPr lang="en-US"/>
        </a:p>
      </dgm:t>
    </dgm:pt>
    <dgm:pt modelId="{1E4B20AA-F051-4787-9DF6-847AAF694646}">
      <dgm:prSet phldrT="[Text]"/>
      <dgm:spPr/>
      <dgm:t>
        <a:bodyPr/>
        <a:lstStyle/>
        <a:p>
          <a:r>
            <a:rPr lang="en-US" dirty="0"/>
            <a:t>Immunization</a:t>
          </a:r>
        </a:p>
      </dgm:t>
    </dgm:pt>
    <dgm:pt modelId="{A2B2D491-32DB-4D61-A491-83EA4F60976A}" type="parTrans" cxnId="{EB4C09E9-576B-48E2-93D8-EFDD05A52038}">
      <dgm:prSet/>
      <dgm:spPr/>
      <dgm:t>
        <a:bodyPr/>
        <a:lstStyle/>
        <a:p>
          <a:endParaRPr lang="en-US"/>
        </a:p>
      </dgm:t>
    </dgm:pt>
    <dgm:pt modelId="{153C9A64-A167-4ABC-9F28-FA8385ED8C0D}" type="sibTrans" cxnId="{EB4C09E9-576B-48E2-93D8-EFDD05A52038}">
      <dgm:prSet/>
      <dgm:spPr/>
      <dgm:t>
        <a:bodyPr/>
        <a:lstStyle/>
        <a:p>
          <a:endParaRPr lang="en-US"/>
        </a:p>
      </dgm:t>
    </dgm:pt>
    <dgm:pt modelId="{29F72F00-2A66-40F7-852D-7C3603F3D292}" type="pres">
      <dgm:prSet presAssocID="{191D47ED-0523-4752-9CC1-B24A15D7CB1D}" presName="linearFlow" presStyleCnt="0">
        <dgm:presLayoutVars>
          <dgm:dir/>
          <dgm:resizeHandles val="exact"/>
        </dgm:presLayoutVars>
      </dgm:prSet>
      <dgm:spPr/>
    </dgm:pt>
    <dgm:pt modelId="{62BB2704-0D4E-41E4-A3F4-15A4DC496DAE}" type="pres">
      <dgm:prSet presAssocID="{34C12DDC-8CD5-4622-8D16-C38140C41D11}" presName="comp" presStyleCnt="0"/>
      <dgm:spPr/>
    </dgm:pt>
    <dgm:pt modelId="{9B039D46-90F6-460F-BFB2-3E9F094CB5F1}" type="pres">
      <dgm:prSet presAssocID="{34C12DDC-8CD5-4622-8D16-C38140C41D11}" presName="rect2" presStyleLbl="node1" presStyleIdx="0" presStyleCnt="2" custScaleX="113956">
        <dgm:presLayoutVars>
          <dgm:bulletEnabled val="1"/>
        </dgm:presLayoutVars>
      </dgm:prSet>
      <dgm:spPr/>
    </dgm:pt>
    <dgm:pt modelId="{A1396A0A-B787-4224-A6FC-E156A5EDC6DF}" type="pres">
      <dgm:prSet presAssocID="{34C12DDC-8CD5-4622-8D16-C38140C41D11}" presName="rect1" presStyleLbl="lnNode1" presStyleIdx="0" presStyleCnt="2"/>
      <dgm:spPr/>
    </dgm:pt>
    <dgm:pt modelId="{451B67E0-5DE5-4727-8E45-831F71EE1F3B}" type="pres">
      <dgm:prSet presAssocID="{44EC410E-59FC-4591-912C-64B1E953CAFE}" presName="sibTrans" presStyleCnt="0"/>
      <dgm:spPr/>
    </dgm:pt>
    <dgm:pt modelId="{6EA8CC18-32CC-4666-98E4-2C2BF034DC06}" type="pres">
      <dgm:prSet presAssocID="{D365CC92-B966-4443-8600-194CCF98042F}" presName="comp" presStyleCnt="0"/>
      <dgm:spPr/>
    </dgm:pt>
    <dgm:pt modelId="{71493B8F-D768-42D9-99D7-A37BCCCEA33B}" type="pres">
      <dgm:prSet presAssocID="{D365CC92-B966-4443-8600-194CCF98042F}" presName="rect2" presStyleLbl="node1" presStyleIdx="1" presStyleCnt="2" custScaleX="116517">
        <dgm:presLayoutVars>
          <dgm:bulletEnabled val="1"/>
        </dgm:presLayoutVars>
      </dgm:prSet>
      <dgm:spPr/>
    </dgm:pt>
    <dgm:pt modelId="{902B1DBA-0D4C-452E-B7F8-C6E656DDE430}" type="pres">
      <dgm:prSet presAssocID="{D365CC92-B966-4443-8600-194CCF98042F}" presName="rect1" presStyleLbl="lnNode1" presStyleIdx="1" presStyleCnt="2"/>
      <dgm:spPr/>
    </dgm:pt>
  </dgm:ptLst>
  <dgm:cxnLst>
    <dgm:cxn modelId="{F252EF04-DF62-487B-82D6-E7B080B0659A}" srcId="{34C12DDC-8CD5-4622-8D16-C38140C41D11}" destId="{00EA2C7B-DE95-4AFA-B31C-9FEA56F2145C}" srcOrd="2" destOrd="0" parTransId="{ECE6DE0D-4542-4380-8BDF-3D338FB24292}" sibTransId="{E91B12A0-B186-4B63-BF97-4A5C75055D9E}"/>
    <dgm:cxn modelId="{FBE8E726-9486-4A44-8DE6-FBBEE5E66565}" srcId="{D365CC92-B966-4443-8600-194CCF98042F}" destId="{BD049C98-4380-494E-B267-5AF6C55C1ED4}" srcOrd="1" destOrd="0" parTransId="{439DBE07-C96E-4B37-B55E-7005F9B86A70}" sibTransId="{F16A2E1E-940A-4056-9BC5-6840F5A6841E}"/>
    <dgm:cxn modelId="{9518CD30-31E3-4F98-A0E9-81C87735CCC1}" type="presOf" srcId="{D365CC92-B966-4443-8600-194CCF98042F}" destId="{71493B8F-D768-42D9-99D7-A37BCCCEA33B}" srcOrd="0" destOrd="0" presId="urn:microsoft.com/office/officeart/2008/layout/AlternatingPictureBlocks"/>
    <dgm:cxn modelId="{810EF643-7560-4AEF-B55C-575015928BDA}" srcId="{191D47ED-0523-4752-9CC1-B24A15D7CB1D}" destId="{D365CC92-B966-4443-8600-194CCF98042F}" srcOrd="1" destOrd="0" parTransId="{573272CC-2F25-4892-84BC-D3D539DEF4E0}" sibTransId="{1AF9B343-EF34-4586-9662-B6067839AC33}"/>
    <dgm:cxn modelId="{67A66264-5C18-4B3F-9E50-AC4698AE8CEC}" type="presOf" srcId="{11D0080E-121D-4A39-9069-5A2A7523CE67}" destId="{71493B8F-D768-42D9-99D7-A37BCCCEA33B}" srcOrd="0" destOrd="3" presId="urn:microsoft.com/office/officeart/2008/layout/AlternatingPictureBlocks"/>
    <dgm:cxn modelId="{EB1E2766-FCAF-41A9-9D6D-0506646759A7}" srcId="{34C12DDC-8CD5-4622-8D16-C38140C41D11}" destId="{8ECF5522-0F52-44C5-9D1D-EA98B38DAA56}" srcOrd="0" destOrd="0" parTransId="{434A0D24-E8FF-427B-85BF-CE1D4301AAF8}" sibTransId="{4CB7ED8D-DE1E-4AA7-9334-7ADF6E6889B2}"/>
    <dgm:cxn modelId="{7F7E2469-C5E3-4B57-BF3C-303B0F8AB864}" type="presOf" srcId="{1E4B20AA-F051-4787-9DF6-847AAF694646}" destId="{71493B8F-D768-42D9-99D7-A37BCCCEA33B}" srcOrd="0" destOrd="1" presId="urn:microsoft.com/office/officeart/2008/layout/AlternatingPictureBlocks"/>
    <dgm:cxn modelId="{5021134B-3560-4031-B24C-735EE500F7F5}" type="presOf" srcId="{191D47ED-0523-4752-9CC1-B24A15D7CB1D}" destId="{29F72F00-2A66-40F7-852D-7C3603F3D292}" srcOrd="0" destOrd="0" presId="urn:microsoft.com/office/officeart/2008/layout/AlternatingPictureBlocks"/>
    <dgm:cxn modelId="{61315D71-748E-4B5B-AB7B-4F0143F6CD7A}" type="presOf" srcId="{BD049C98-4380-494E-B267-5AF6C55C1ED4}" destId="{71493B8F-D768-42D9-99D7-A37BCCCEA33B}" srcOrd="0" destOrd="2" presId="urn:microsoft.com/office/officeart/2008/layout/AlternatingPictureBlocks"/>
    <dgm:cxn modelId="{849A2F78-7285-472D-9118-FB15178F78AF}" srcId="{191D47ED-0523-4752-9CC1-B24A15D7CB1D}" destId="{34C12DDC-8CD5-4622-8D16-C38140C41D11}" srcOrd="0" destOrd="0" parTransId="{7E270217-D215-470D-89CC-510617756F2A}" sibTransId="{44EC410E-59FC-4591-912C-64B1E953CAFE}"/>
    <dgm:cxn modelId="{7BDEB978-E1AE-4289-A17C-09F38843C182}" type="presOf" srcId="{00EA2C7B-DE95-4AFA-B31C-9FEA56F2145C}" destId="{9B039D46-90F6-460F-BFB2-3E9F094CB5F1}" srcOrd="0" destOrd="3" presId="urn:microsoft.com/office/officeart/2008/layout/AlternatingPictureBlocks"/>
    <dgm:cxn modelId="{597DE878-5D13-4D7A-8CD4-605B93CC47D2}" type="presOf" srcId="{CE721094-7D4D-4E4B-B9A9-0D1F0846B2EA}" destId="{9B039D46-90F6-460F-BFB2-3E9F094CB5F1}" srcOrd="0" destOrd="2" presId="urn:microsoft.com/office/officeart/2008/layout/AlternatingPictureBlocks"/>
    <dgm:cxn modelId="{C94403A5-8B19-4685-8F1C-0F1067B761BA}" type="presOf" srcId="{8ECF5522-0F52-44C5-9D1D-EA98B38DAA56}" destId="{9B039D46-90F6-460F-BFB2-3E9F094CB5F1}" srcOrd="0" destOrd="1" presId="urn:microsoft.com/office/officeart/2008/layout/AlternatingPictureBlocks"/>
    <dgm:cxn modelId="{3CDB92C8-7443-4E71-8377-73609A3032E4}" type="presOf" srcId="{34C12DDC-8CD5-4622-8D16-C38140C41D11}" destId="{9B039D46-90F6-460F-BFB2-3E9F094CB5F1}" srcOrd="0" destOrd="0" presId="urn:microsoft.com/office/officeart/2008/layout/AlternatingPictureBlocks"/>
    <dgm:cxn modelId="{8F250FDE-2C7D-4187-A2C5-92DE0B24425A}" srcId="{34C12DDC-8CD5-4622-8D16-C38140C41D11}" destId="{CE721094-7D4D-4E4B-B9A9-0D1F0846B2EA}" srcOrd="1" destOrd="0" parTransId="{ED4FFDA5-AEE0-48F7-B044-30C6442F5718}" sibTransId="{922C3EF5-1688-41AB-99BA-4F7ED5123C52}"/>
    <dgm:cxn modelId="{EB4C09E9-576B-48E2-93D8-EFDD05A52038}" srcId="{D365CC92-B966-4443-8600-194CCF98042F}" destId="{1E4B20AA-F051-4787-9DF6-847AAF694646}" srcOrd="0" destOrd="0" parTransId="{A2B2D491-32DB-4D61-A491-83EA4F60976A}" sibTransId="{153C9A64-A167-4ABC-9F28-FA8385ED8C0D}"/>
    <dgm:cxn modelId="{9F0375F9-BB3F-4486-9352-0EC22310FC0C}" srcId="{D365CC92-B966-4443-8600-194CCF98042F}" destId="{11D0080E-121D-4A39-9069-5A2A7523CE67}" srcOrd="2" destOrd="0" parTransId="{7BF945AA-3AF3-43D1-A8D7-0D8C851EC54A}" sibTransId="{53F02A65-CB2D-4C29-82EA-51E72935A31C}"/>
    <dgm:cxn modelId="{B6161C38-F7F3-498E-9B0D-E1F1C4F3AE8A}" type="presParOf" srcId="{29F72F00-2A66-40F7-852D-7C3603F3D292}" destId="{62BB2704-0D4E-41E4-A3F4-15A4DC496DAE}" srcOrd="0" destOrd="0" presId="urn:microsoft.com/office/officeart/2008/layout/AlternatingPictureBlocks"/>
    <dgm:cxn modelId="{F661D990-02EF-4B09-BAA2-3F99B324C401}" type="presParOf" srcId="{62BB2704-0D4E-41E4-A3F4-15A4DC496DAE}" destId="{9B039D46-90F6-460F-BFB2-3E9F094CB5F1}" srcOrd="0" destOrd="0" presId="urn:microsoft.com/office/officeart/2008/layout/AlternatingPictureBlocks"/>
    <dgm:cxn modelId="{C72ABA34-8402-46D2-AAF1-7BA004406C04}" type="presParOf" srcId="{62BB2704-0D4E-41E4-A3F4-15A4DC496DAE}" destId="{A1396A0A-B787-4224-A6FC-E156A5EDC6DF}" srcOrd="1" destOrd="0" presId="urn:microsoft.com/office/officeart/2008/layout/AlternatingPictureBlocks"/>
    <dgm:cxn modelId="{4FB41CCE-F0BC-4AE2-8215-44EC74BABC83}" type="presParOf" srcId="{29F72F00-2A66-40F7-852D-7C3603F3D292}" destId="{451B67E0-5DE5-4727-8E45-831F71EE1F3B}" srcOrd="1" destOrd="0" presId="urn:microsoft.com/office/officeart/2008/layout/AlternatingPictureBlocks"/>
    <dgm:cxn modelId="{FAD6B524-588F-4C05-86C2-4849D9C03F55}" type="presParOf" srcId="{29F72F00-2A66-40F7-852D-7C3603F3D292}" destId="{6EA8CC18-32CC-4666-98E4-2C2BF034DC06}" srcOrd="2" destOrd="0" presId="urn:microsoft.com/office/officeart/2008/layout/AlternatingPictureBlocks"/>
    <dgm:cxn modelId="{080AA125-0074-4685-AB4F-E6B8B1459A28}" type="presParOf" srcId="{6EA8CC18-32CC-4666-98E4-2C2BF034DC06}" destId="{71493B8F-D768-42D9-99D7-A37BCCCEA33B}" srcOrd="0" destOrd="0" presId="urn:microsoft.com/office/officeart/2008/layout/AlternatingPictureBlocks"/>
    <dgm:cxn modelId="{493BBA0E-78D8-4987-BE21-2729B635467D}" type="presParOf" srcId="{6EA8CC18-32CC-4666-98E4-2C2BF034DC06}" destId="{902B1DBA-0D4C-452E-B7F8-C6E656DDE43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C2B2A-84DF-4E02-9BE0-8230B4F104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643931-9EC1-4DBD-9E06-C8E9C5EB854C}">
      <dgm:prSet phldrT="[Text]"/>
      <dgm:spPr/>
      <dgm:t>
        <a:bodyPr/>
        <a:lstStyle/>
        <a:p>
          <a:r>
            <a:rPr lang="en-US" dirty="0"/>
            <a:t>Vaccines and injection supplies (extensive)</a:t>
          </a:r>
        </a:p>
      </dgm:t>
    </dgm:pt>
    <dgm:pt modelId="{7CB28FFC-402A-46C1-A46C-BD52969305F7}" type="parTrans" cxnId="{4A5EACFA-CCA6-4E4D-8B59-4AE523EAB249}">
      <dgm:prSet/>
      <dgm:spPr/>
      <dgm:t>
        <a:bodyPr/>
        <a:lstStyle/>
        <a:p>
          <a:endParaRPr lang="en-US"/>
        </a:p>
      </dgm:t>
    </dgm:pt>
    <dgm:pt modelId="{F7D8800F-5F38-4CD0-983F-83CBECFC22BC}" type="sibTrans" cxnId="{4A5EACFA-CCA6-4E4D-8B59-4AE523EAB249}">
      <dgm:prSet/>
      <dgm:spPr/>
      <dgm:t>
        <a:bodyPr/>
        <a:lstStyle/>
        <a:p>
          <a:endParaRPr lang="en-US"/>
        </a:p>
      </dgm:t>
    </dgm:pt>
    <dgm:pt modelId="{B08E64C9-C736-4117-A77C-054AF82A98F1}">
      <dgm:prSet phldrT="[Text]" custT="1"/>
      <dgm:spPr/>
      <dgm:t>
        <a:bodyPr/>
        <a:lstStyle/>
        <a:p>
          <a:r>
            <a:rPr lang="en-US" sz="1600" b="0" dirty="0"/>
            <a:t>Delivery to the country</a:t>
          </a:r>
        </a:p>
      </dgm:t>
    </dgm:pt>
    <dgm:pt modelId="{74266273-B77F-45A8-A1EB-B237C609E22F}" type="parTrans" cxnId="{A8013CF0-9A91-49FF-BF26-8044695AE0AB}">
      <dgm:prSet/>
      <dgm:spPr/>
      <dgm:t>
        <a:bodyPr/>
        <a:lstStyle/>
        <a:p>
          <a:endParaRPr lang="en-US"/>
        </a:p>
      </dgm:t>
    </dgm:pt>
    <dgm:pt modelId="{5A99D736-2D4A-4407-8EC5-CEDD9A18F150}" type="sibTrans" cxnId="{A8013CF0-9A91-49FF-BF26-8044695AE0AB}">
      <dgm:prSet/>
      <dgm:spPr/>
      <dgm:t>
        <a:bodyPr/>
        <a:lstStyle/>
        <a:p>
          <a:endParaRPr lang="en-US"/>
        </a:p>
      </dgm:t>
    </dgm:pt>
    <dgm:pt modelId="{89D235DD-7482-40FD-9EEE-40803BBAACFC}">
      <dgm:prSet phldrT="[Text]"/>
      <dgm:spPr/>
      <dgm:t>
        <a:bodyPr/>
        <a:lstStyle/>
        <a:p>
          <a:r>
            <a:rPr lang="en-US" dirty="0"/>
            <a:t>Immunization delivery</a:t>
          </a:r>
        </a:p>
      </dgm:t>
    </dgm:pt>
    <dgm:pt modelId="{525B6248-0074-4A28-88BF-848812265266}" type="parTrans" cxnId="{084D3DCD-5F54-4A45-8945-90A4B8B03B1C}">
      <dgm:prSet/>
      <dgm:spPr/>
      <dgm:t>
        <a:bodyPr/>
        <a:lstStyle/>
        <a:p>
          <a:endParaRPr lang="en-US"/>
        </a:p>
      </dgm:t>
    </dgm:pt>
    <dgm:pt modelId="{0C345FB2-889E-41D6-8287-A6D1B0FB9267}" type="sibTrans" cxnId="{084D3DCD-5F54-4A45-8945-90A4B8B03B1C}">
      <dgm:prSet/>
      <dgm:spPr/>
      <dgm:t>
        <a:bodyPr/>
        <a:lstStyle/>
        <a:p>
          <a:endParaRPr lang="en-US"/>
        </a:p>
      </dgm:t>
    </dgm:pt>
    <dgm:pt modelId="{3B0B08F2-B103-4DB2-9EFF-F06DC3FD91A4}">
      <dgm:prSet phldrT="[Text]" custT="1"/>
      <dgm:spPr/>
      <dgm:t>
        <a:bodyPr/>
        <a:lstStyle/>
        <a:p>
          <a:pPr marL="176213" indent="-176213"/>
          <a:r>
            <a:rPr lang="en-US" sz="1400" b="1" dirty="0"/>
            <a:t>Health worker time: </a:t>
          </a:r>
          <a:r>
            <a:rPr lang="en-US" sz="1400" dirty="0"/>
            <a:t>administer vaccines, training, planning, management and supervision, social mobilization, surveillance, monitoring and evaluation</a:t>
          </a:r>
        </a:p>
      </dgm:t>
    </dgm:pt>
    <dgm:pt modelId="{94B65540-1F5E-4664-9705-261A1BA1B31B}" type="parTrans" cxnId="{7A84EEBE-4769-44BA-BD36-A01C99E91C32}">
      <dgm:prSet/>
      <dgm:spPr/>
      <dgm:t>
        <a:bodyPr/>
        <a:lstStyle/>
        <a:p>
          <a:endParaRPr lang="en-US"/>
        </a:p>
      </dgm:t>
    </dgm:pt>
    <dgm:pt modelId="{6491AB72-7E12-4482-B1BA-5D9772D7D524}" type="sibTrans" cxnId="{7A84EEBE-4769-44BA-BD36-A01C99E91C32}">
      <dgm:prSet/>
      <dgm:spPr/>
      <dgm:t>
        <a:bodyPr/>
        <a:lstStyle/>
        <a:p>
          <a:endParaRPr lang="en-US"/>
        </a:p>
      </dgm:t>
    </dgm:pt>
    <dgm:pt modelId="{2EB14C0E-3E53-4E53-B490-10400FB42FB3}">
      <dgm:prSet custT="1"/>
      <dgm:spPr/>
      <dgm:t>
        <a:bodyPr/>
        <a:lstStyle/>
        <a:p>
          <a:pPr marL="176213" indent="-176213"/>
          <a:r>
            <a:rPr lang="en-US" sz="1400" b="1" dirty="0"/>
            <a:t>Supply chain &amp; logistics </a:t>
          </a:r>
          <a:r>
            <a:rPr lang="en-US" sz="1400" dirty="0"/>
            <a:t>costs: cold chain equipment and overheads, vehicles, transportation, and personnel time involved in the storage and delivery of vaccines to point-of-care settings</a:t>
          </a:r>
        </a:p>
      </dgm:t>
    </dgm:pt>
    <dgm:pt modelId="{9570CC03-B6F0-41B5-A6D8-EB68B62B7DD3}" type="parTrans" cxnId="{3EA46EAF-A31E-4302-9BFB-96CC03A6C66E}">
      <dgm:prSet/>
      <dgm:spPr/>
      <dgm:t>
        <a:bodyPr/>
        <a:lstStyle/>
        <a:p>
          <a:endParaRPr lang="en-US"/>
        </a:p>
      </dgm:t>
    </dgm:pt>
    <dgm:pt modelId="{CD9A68B8-3958-48D9-B328-A32FC2DAED66}" type="sibTrans" cxnId="{3EA46EAF-A31E-4302-9BFB-96CC03A6C66E}">
      <dgm:prSet/>
      <dgm:spPr/>
      <dgm:t>
        <a:bodyPr/>
        <a:lstStyle/>
        <a:p>
          <a:endParaRPr lang="en-US"/>
        </a:p>
      </dgm:t>
    </dgm:pt>
    <dgm:pt modelId="{20D2A9CD-1B3D-4768-91D8-D79E3CFA5782}">
      <dgm:prSet custT="1"/>
      <dgm:spPr/>
      <dgm:t>
        <a:bodyPr/>
        <a:lstStyle/>
        <a:p>
          <a:pPr marL="176213" indent="-176213"/>
          <a:r>
            <a:rPr lang="en-US" sz="1400" b="1" dirty="0"/>
            <a:t>Capital Costs: </a:t>
          </a:r>
          <a:r>
            <a:rPr lang="en-US" sz="1400" dirty="0"/>
            <a:t>transportation fuel, refrigeration units, salaries, maintenance of cold chain equipment (frequently under budgeted in immunization planning**)</a:t>
          </a:r>
        </a:p>
      </dgm:t>
    </dgm:pt>
    <dgm:pt modelId="{6E5509BF-1ED5-484D-9686-3D640531AA5D}" type="parTrans" cxnId="{2499FDBA-B680-4AE8-A8AB-77D914103D67}">
      <dgm:prSet/>
      <dgm:spPr/>
      <dgm:t>
        <a:bodyPr/>
        <a:lstStyle/>
        <a:p>
          <a:endParaRPr lang="en-US"/>
        </a:p>
      </dgm:t>
    </dgm:pt>
    <dgm:pt modelId="{D632872A-DE78-4A0B-A4FA-746DAEADACB1}" type="sibTrans" cxnId="{2499FDBA-B680-4AE8-A8AB-77D914103D67}">
      <dgm:prSet/>
      <dgm:spPr/>
      <dgm:t>
        <a:bodyPr/>
        <a:lstStyle/>
        <a:p>
          <a:endParaRPr lang="en-US"/>
        </a:p>
      </dgm:t>
    </dgm:pt>
    <dgm:pt modelId="{2438E283-D423-4247-A202-A36AC213EA32}">
      <dgm:prSet custT="1"/>
      <dgm:spPr/>
      <dgm:t>
        <a:bodyPr/>
        <a:lstStyle/>
        <a:p>
          <a:pPr marL="176213" indent="-176213"/>
          <a:r>
            <a:rPr lang="en-US" sz="1400" b="1" dirty="0"/>
            <a:t>Recurrent Costs: </a:t>
          </a:r>
          <a:r>
            <a:rPr lang="en-US" sz="1400" dirty="0"/>
            <a:t>purchase of new trucks, motorcycles, and refrigeration units</a:t>
          </a:r>
        </a:p>
      </dgm:t>
    </dgm:pt>
    <dgm:pt modelId="{224AA88E-63D7-475E-B57A-69C70D066500}" type="parTrans" cxnId="{0C7AA515-15B5-47B9-A2DF-95DDDB78B01B}">
      <dgm:prSet/>
      <dgm:spPr/>
      <dgm:t>
        <a:bodyPr/>
        <a:lstStyle/>
        <a:p>
          <a:endParaRPr lang="en-US"/>
        </a:p>
      </dgm:t>
    </dgm:pt>
    <dgm:pt modelId="{64E04803-B38E-4071-B613-E11AD4F40C46}" type="sibTrans" cxnId="{0C7AA515-15B5-47B9-A2DF-95DDDB78B01B}">
      <dgm:prSet/>
      <dgm:spPr/>
      <dgm:t>
        <a:bodyPr/>
        <a:lstStyle/>
        <a:p>
          <a:endParaRPr lang="en-US"/>
        </a:p>
      </dgm:t>
    </dgm:pt>
    <dgm:pt modelId="{AE511ABA-5408-4C57-9733-BBBE2B44B7D6}">
      <dgm:prSet phldrT="[Text]" custT="1"/>
      <dgm:spPr/>
      <dgm:t>
        <a:bodyPr/>
        <a:lstStyle/>
        <a:p>
          <a:r>
            <a:rPr lang="en-US" sz="1600" b="0" dirty="0"/>
            <a:t>Fees associated with clearing customs </a:t>
          </a:r>
        </a:p>
      </dgm:t>
    </dgm:pt>
    <dgm:pt modelId="{18E7B39C-FDFC-4FFD-9CDD-A268E9391B33}" type="parTrans" cxnId="{53726D01-10B1-43F3-94B0-EE777AB08100}">
      <dgm:prSet/>
      <dgm:spPr/>
      <dgm:t>
        <a:bodyPr/>
        <a:lstStyle/>
        <a:p>
          <a:endParaRPr lang="en-US"/>
        </a:p>
      </dgm:t>
    </dgm:pt>
    <dgm:pt modelId="{F67747BC-EEF5-472C-9094-66E4868B78ED}" type="sibTrans" cxnId="{53726D01-10B1-43F3-94B0-EE777AB08100}">
      <dgm:prSet/>
      <dgm:spPr/>
      <dgm:t>
        <a:bodyPr/>
        <a:lstStyle/>
        <a:p>
          <a:endParaRPr lang="en-US"/>
        </a:p>
      </dgm:t>
    </dgm:pt>
    <dgm:pt modelId="{F3581125-48C1-4721-B419-77014684164C}">
      <dgm:prSet phldrT="[Text]" custT="1"/>
      <dgm:spPr/>
      <dgm:t>
        <a:bodyPr/>
        <a:lstStyle/>
        <a:p>
          <a:r>
            <a:rPr lang="en-US" sz="1600" b="0" dirty="0"/>
            <a:t>Import taxes</a:t>
          </a:r>
        </a:p>
      </dgm:t>
    </dgm:pt>
    <dgm:pt modelId="{BF44B6CA-5E8D-4B07-B659-401800FD9037}" type="parTrans" cxnId="{25E6E319-7BF9-481A-B0DB-32024F09CDD3}">
      <dgm:prSet/>
      <dgm:spPr/>
      <dgm:t>
        <a:bodyPr/>
        <a:lstStyle/>
        <a:p>
          <a:endParaRPr lang="en-US"/>
        </a:p>
      </dgm:t>
    </dgm:pt>
    <dgm:pt modelId="{C5ACA438-A87E-4683-A6CC-E62B5D583A2F}" type="sibTrans" cxnId="{25E6E319-7BF9-481A-B0DB-32024F09CDD3}">
      <dgm:prSet/>
      <dgm:spPr/>
      <dgm:t>
        <a:bodyPr/>
        <a:lstStyle/>
        <a:p>
          <a:endParaRPr lang="en-US"/>
        </a:p>
      </dgm:t>
    </dgm:pt>
    <dgm:pt modelId="{69F07A99-21F9-4FF7-A68C-B4A208693DC0}">
      <dgm:prSet phldrT="[Text]" custT="1"/>
      <dgm:spPr/>
      <dgm:t>
        <a:bodyPr/>
        <a:lstStyle/>
        <a:p>
          <a:r>
            <a:rPr lang="en-US" sz="1600" b="0" dirty="0"/>
            <a:t>Procurement fees, if relevant</a:t>
          </a:r>
        </a:p>
      </dgm:t>
    </dgm:pt>
    <dgm:pt modelId="{E38BE362-A00F-461D-9984-081A1A9D92AD}" type="parTrans" cxnId="{A90F8C0A-B27C-4902-A25F-C542E33BA4C4}">
      <dgm:prSet/>
      <dgm:spPr/>
      <dgm:t>
        <a:bodyPr/>
        <a:lstStyle/>
        <a:p>
          <a:endParaRPr lang="en-US"/>
        </a:p>
      </dgm:t>
    </dgm:pt>
    <dgm:pt modelId="{7358346E-4AB0-46FB-8A06-56FEB146FD5C}" type="sibTrans" cxnId="{A90F8C0A-B27C-4902-A25F-C542E33BA4C4}">
      <dgm:prSet/>
      <dgm:spPr/>
      <dgm:t>
        <a:bodyPr/>
        <a:lstStyle/>
        <a:p>
          <a:endParaRPr lang="en-US"/>
        </a:p>
      </dgm:t>
    </dgm:pt>
    <dgm:pt modelId="{0CAC9653-88CB-486C-9E4A-CD3A04CD3719}" type="pres">
      <dgm:prSet presAssocID="{8D9C2B2A-84DF-4E02-9BE0-8230B4F10454}" presName="Name0" presStyleCnt="0">
        <dgm:presLayoutVars>
          <dgm:dir/>
          <dgm:animLvl val="lvl"/>
          <dgm:resizeHandles val="exact"/>
        </dgm:presLayoutVars>
      </dgm:prSet>
      <dgm:spPr/>
    </dgm:pt>
    <dgm:pt modelId="{40920341-E7C2-4C1F-BDFB-C9DE23906BF7}" type="pres">
      <dgm:prSet presAssocID="{F3643931-9EC1-4DBD-9E06-C8E9C5EB854C}" presName="linNode" presStyleCnt="0"/>
      <dgm:spPr/>
    </dgm:pt>
    <dgm:pt modelId="{2EC6B66D-538A-484A-9337-7A1A8D2CB585}" type="pres">
      <dgm:prSet presAssocID="{F3643931-9EC1-4DBD-9E06-C8E9C5EB854C}" presName="parentText" presStyleLbl="node1" presStyleIdx="0" presStyleCnt="2" custScaleX="50386">
        <dgm:presLayoutVars>
          <dgm:chMax val="1"/>
          <dgm:bulletEnabled val="1"/>
        </dgm:presLayoutVars>
      </dgm:prSet>
      <dgm:spPr/>
    </dgm:pt>
    <dgm:pt modelId="{241B51F3-1762-4B0E-B2DC-C6C755B7A4FD}" type="pres">
      <dgm:prSet presAssocID="{F3643931-9EC1-4DBD-9E06-C8E9C5EB854C}" presName="descendantText" presStyleLbl="alignAccFollowNode1" presStyleIdx="0" presStyleCnt="2" custScaleX="128359" custScaleY="112946">
        <dgm:presLayoutVars>
          <dgm:bulletEnabled val="1"/>
        </dgm:presLayoutVars>
      </dgm:prSet>
      <dgm:spPr/>
    </dgm:pt>
    <dgm:pt modelId="{BB866626-23CD-4514-9FC3-E62B416F38A4}" type="pres">
      <dgm:prSet presAssocID="{F7D8800F-5F38-4CD0-983F-83CBECFC22BC}" presName="sp" presStyleCnt="0"/>
      <dgm:spPr/>
    </dgm:pt>
    <dgm:pt modelId="{9AFA896D-2775-474D-BBDD-F27445777B3C}" type="pres">
      <dgm:prSet presAssocID="{89D235DD-7482-40FD-9EEE-40803BBAACFC}" presName="linNode" presStyleCnt="0"/>
      <dgm:spPr/>
    </dgm:pt>
    <dgm:pt modelId="{C5F50E24-1AED-4CA0-81C9-3C574570DD0A}" type="pres">
      <dgm:prSet presAssocID="{89D235DD-7482-40FD-9EEE-40803BBAACFC}" presName="parentText" presStyleLbl="node1" presStyleIdx="1" presStyleCnt="2" custScaleX="57626">
        <dgm:presLayoutVars>
          <dgm:chMax val="1"/>
          <dgm:bulletEnabled val="1"/>
        </dgm:presLayoutVars>
      </dgm:prSet>
      <dgm:spPr/>
    </dgm:pt>
    <dgm:pt modelId="{1886333E-8139-4ECA-81CE-30EF5A14705E}" type="pres">
      <dgm:prSet presAssocID="{89D235DD-7482-40FD-9EEE-40803BBAACFC}" presName="descendantText" presStyleLbl="alignAccFollowNode1" presStyleIdx="1" presStyleCnt="2" custScaleX="148904" custScaleY="109108">
        <dgm:presLayoutVars>
          <dgm:bulletEnabled val="1"/>
        </dgm:presLayoutVars>
      </dgm:prSet>
      <dgm:spPr/>
    </dgm:pt>
  </dgm:ptLst>
  <dgm:cxnLst>
    <dgm:cxn modelId="{53726D01-10B1-43F3-94B0-EE777AB08100}" srcId="{F3643931-9EC1-4DBD-9E06-C8E9C5EB854C}" destId="{AE511ABA-5408-4C57-9733-BBBE2B44B7D6}" srcOrd="1" destOrd="0" parTransId="{18E7B39C-FDFC-4FFD-9CDD-A268E9391B33}" sibTransId="{F67747BC-EEF5-472C-9094-66E4868B78ED}"/>
    <dgm:cxn modelId="{A90F8C0A-B27C-4902-A25F-C542E33BA4C4}" srcId="{F3643931-9EC1-4DBD-9E06-C8E9C5EB854C}" destId="{69F07A99-21F9-4FF7-A68C-B4A208693DC0}" srcOrd="3" destOrd="0" parTransId="{E38BE362-A00F-461D-9984-081A1A9D92AD}" sibTransId="{7358346E-4AB0-46FB-8A06-56FEB146FD5C}"/>
    <dgm:cxn modelId="{0C7AA515-15B5-47B9-A2DF-95DDDB78B01B}" srcId="{2EB14C0E-3E53-4E53-B490-10400FB42FB3}" destId="{2438E283-D423-4247-A202-A36AC213EA32}" srcOrd="1" destOrd="0" parTransId="{224AA88E-63D7-475E-B57A-69C70D066500}" sibTransId="{64E04803-B38E-4071-B613-E11AD4F40C46}"/>
    <dgm:cxn modelId="{25E6E319-7BF9-481A-B0DB-32024F09CDD3}" srcId="{F3643931-9EC1-4DBD-9E06-C8E9C5EB854C}" destId="{F3581125-48C1-4721-B419-77014684164C}" srcOrd="2" destOrd="0" parTransId="{BF44B6CA-5E8D-4B07-B659-401800FD9037}" sibTransId="{C5ACA438-A87E-4683-A6CC-E62B5D583A2F}"/>
    <dgm:cxn modelId="{F532EF20-F2ED-48B0-A532-815F79708831}" type="presOf" srcId="{2EB14C0E-3E53-4E53-B490-10400FB42FB3}" destId="{1886333E-8139-4ECA-81CE-30EF5A14705E}" srcOrd="0" destOrd="1" presId="urn:microsoft.com/office/officeart/2005/8/layout/vList5"/>
    <dgm:cxn modelId="{03E93428-378A-4896-BA16-CE1A44B31AB0}" type="presOf" srcId="{69F07A99-21F9-4FF7-A68C-B4A208693DC0}" destId="{241B51F3-1762-4B0E-B2DC-C6C755B7A4FD}" srcOrd="0" destOrd="3" presId="urn:microsoft.com/office/officeart/2005/8/layout/vList5"/>
    <dgm:cxn modelId="{7D0B1E33-5EB3-4000-9F29-2CFF408BBE27}" type="presOf" srcId="{F3643931-9EC1-4DBD-9E06-C8E9C5EB854C}" destId="{2EC6B66D-538A-484A-9337-7A1A8D2CB585}" srcOrd="0" destOrd="0" presId="urn:microsoft.com/office/officeart/2005/8/layout/vList5"/>
    <dgm:cxn modelId="{76844C6C-DC4C-404A-ABEF-CCCD4C494D80}" type="presOf" srcId="{20D2A9CD-1B3D-4768-91D8-D79E3CFA5782}" destId="{1886333E-8139-4ECA-81CE-30EF5A14705E}" srcOrd="0" destOrd="2" presId="urn:microsoft.com/office/officeart/2005/8/layout/vList5"/>
    <dgm:cxn modelId="{D8FAAB7D-FD2D-441A-A535-AE75FD213879}" type="presOf" srcId="{AE511ABA-5408-4C57-9733-BBBE2B44B7D6}" destId="{241B51F3-1762-4B0E-B2DC-C6C755B7A4FD}" srcOrd="0" destOrd="1" presId="urn:microsoft.com/office/officeart/2005/8/layout/vList5"/>
    <dgm:cxn modelId="{14CF0684-4D0B-4F8F-A988-CFACD1640818}" type="presOf" srcId="{B08E64C9-C736-4117-A77C-054AF82A98F1}" destId="{241B51F3-1762-4B0E-B2DC-C6C755B7A4FD}" srcOrd="0" destOrd="0" presId="urn:microsoft.com/office/officeart/2005/8/layout/vList5"/>
    <dgm:cxn modelId="{90DB83A6-1F7B-4497-9491-D61865A40A22}" type="presOf" srcId="{F3581125-48C1-4721-B419-77014684164C}" destId="{241B51F3-1762-4B0E-B2DC-C6C755B7A4FD}" srcOrd="0" destOrd="2" presId="urn:microsoft.com/office/officeart/2005/8/layout/vList5"/>
    <dgm:cxn modelId="{3EA46EAF-A31E-4302-9BFB-96CC03A6C66E}" srcId="{89D235DD-7482-40FD-9EEE-40803BBAACFC}" destId="{2EB14C0E-3E53-4E53-B490-10400FB42FB3}" srcOrd="1" destOrd="0" parTransId="{9570CC03-B6F0-41B5-A6D8-EB68B62B7DD3}" sibTransId="{CD9A68B8-3958-48D9-B328-A32FC2DAED66}"/>
    <dgm:cxn modelId="{2499FDBA-B680-4AE8-A8AB-77D914103D67}" srcId="{2EB14C0E-3E53-4E53-B490-10400FB42FB3}" destId="{20D2A9CD-1B3D-4768-91D8-D79E3CFA5782}" srcOrd="0" destOrd="0" parTransId="{6E5509BF-1ED5-484D-9686-3D640531AA5D}" sibTransId="{D632872A-DE78-4A0B-A4FA-746DAEADACB1}"/>
    <dgm:cxn modelId="{7A84EEBE-4769-44BA-BD36-A01C99E91C32}" srcId="{89D235DD-7482-40FD-9EEE-40803BBAACFC}" destId="{3B0B08F2-B103-4DB2-9EFF-F06DC3FD91A4}" srcOrd="0" destOrd="0" parTransId="{94B65540-1F5E-4664-9705-261A1BA1B31B}" sibTransId="{6491AB72-7E12-4482-B1BA-5D9772D7D524}"/>
    <dgm:cxn modelId="{084D3DCD-5F54-4A45-8945-90A4B8B03B1C}" srcId="{8D9C2B2A-84DF-4E02-9BE0-8230B4F10454}" destId="{89D235DD-7482-40FD-9EEE-40803BBAACFC}" srcOrd="1" destOrd="0" parTransId="{525B6248-0074-4A28-88BF-848812265266}" sibTransId="{0C345FB2-889E-41D6-8287-A6D1B0FB9267}"/>
    <dgm:cxn modelId="{CEE5D2CF-39FA-4046-BA23-3B1A29280E47}" type="presOf" srcId="{2438E283-D423-4247-A202-A36AC213EA32}" destId="{1886333E-8139-4ECA-81CE-30EF5A14705E}" srcOrd="0" destOrd="3" presId="urn:microsoft.com/office/officeart/2005/8/layout/vList5"/>
    <dgm:cxn modelId="{8B450DD2-C09E-4688-8CAB-1502F43664A3}" type="presOf" srcId="{8D9C2B2A-84DF-4E02-9BE0-8230B4F10454}" destId="{0CAC9653-88CB-486C-9E4A-CD3A04CD3719}" srcOrd="0" destOrd="0" presId="urn:microsoft.com/office/officeart/2005/8/layout/vList5"/>
    <dgm:cxn modelId="{D0B23DED-86D3-4409-8D69-1E32D5081E53}" type="presOf" srcId="{3B0B08F2-B103-4DB2-9EFF-F06DC3FD91A4}" destId="{1886333E-8139-4ECA-81CE-30EF5A14705E}" srcOrd="0" destOrd="0" presId="urn:microsoft.com/office/officeart/2005/8/layout/vList5"/>
    <dgm:cxn modelId="{1B9ACFED-2831-4C55-B5E7-5966FF5C1786}" type="presOf" srcId="{89D235DD-7482-40FD-9EEE-40803BBAACFC}" destId="{C5F50E24-1AED-4CA0-81C9-3C574570DD0A}" srcOrd="0" destOrd="0" presId="urn:microsoft.com/office/officeart/2005/8/layout/vList5"/>
    <dgm:cxn modelId="{A8013CF0-9A91-49FF-BF26-8044695AE0AB}" srcId="{F3643931-9EC1-4DBD-9E06-C8E9C5EB854C}" destId="{B08E64C9-C736-4117-A77C-054AF82A98F1}" srcOrd="0" destOrd="0" parTransId="{74266273-B77F-45A8-A1EB-B237C609E22F}" sibTransId="{5A99D736-2D4A-4407-8EC5-CEDD9A18F150}"/>
    <dgm:cxn modelId="{4A5EACFA-CCA6-4E4D-8B59-4AE523EAB249}" srcId="{8D9C2B2A-84DF-4E02-9BE0-8230B4F10454}" destId="{F3643931-9EC1-4DBD-9E06-C8E9C5EB854C}" srcOrd="0" destOrd="0" parTransId="{7CB28FFC-402A-46C1-A46C-BD52969305F7}" sibTransId="{F7D8800F-5F38-4CD0-983F-83CBECFC22BC}"/>
    <dgm:cxn modelId="{830A9507-8EE1-4233-AD3C-B64F07FAE758}" type="presParOf" srcId="{0CAC9653-88CB-486C-9E4A-CD3A04CD3719}" destId="{40920341-E7C2-4C1F-BDFB-C9DE23906BF7}" srcOrd="0" destOrd="0" presId="urn:microsoft.com/office/officeart/2005/8/layout/vList5"/>
    <dgm:cxn modelId="{C1B202D0-06C3-4D8B-9F2F-F244BE0FE6D6}" type="presParOf" srcId="{40920341-E7C2-4C1F-BDFB-C9DE23906BF7}" destId="{2EC6B66D-538A-484A-9337-7A1A8D2CB585}" srcOrd="0" destOrd="0" presId="urn:microsoft.com/office/officeart/2005/8/layout/vList5"/>
    <dgm:cxn modelId="{B0F20313-42C8-4E6B-8630-452C4B991C23}" type="presParOf" srcId="{40920341-E7C2-4C1F-BDFB-C9DE23906BF7}" destId="{241B51F3-1762-4B0E-B2DC-C6C755B7A4FD}" srcOrd="1" destOrd="0" presId="urn:microsoft.com/office/officeart/2005/8/layout/vList5"/>
    <dgm:cxn modelId="{90B389EB-A6CA-4B3B-B3DD-F39FF4ED00F3}" type="presParOf" srcId="{0CAC9653-88CB-486C-9E4A-CD3A04CD3719}" destId="{BB866626-23CD-4514-9FC3-E62B416F38A4}" srcOrd="1" destOrd="0" presId="urn:microsoft.com/office/officeart/2005/8/layout/vList5"/>
    <dgm:cxn modelId="{B822FC31-934D-4E06-9DDE-AD3306758807}" type="presParOf" srcId="{0CAC9653-88CB-486C-9E4A-CD3A04CD3719}" destId="{9AFA896D-2775-474D-BBDD-F27445777B3C}" srcOrd="2" destOrd="0" presId="urn:microsoft.com/office/officeart/2005/8/layout/vList5"/>
    <dgm:cxn modelId="{A692DF26-F013-4B07-85C7-AC470AB7CF4A}" type="presParOf" srcId="{9AFA896D-2775-474D-BBDD-F27445777B3C}" destId="{C5F50E24-1AED-4CA0-81C9-3C574570DD0A}" srcOrd="0" destOrd="0" presId="urn:microsoft.com/office/officeart/2005/8/layout/vList5"/>
    <dgm:cxn modelId="{CABD7479-55F7-4807-B278-0DD680A68874}" type="presParOf" srcId="{9AFA896D-2775-474D-BBDD-F27445777B3C}" destId="{1886333E-8139-4ECA-81CE-30EF5A1470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375B0-E0DB-44A1-9FDB-2B8E4AC789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3B6E53-7004-4098-A6FA-31CF341C8B7B}">
      <dgm:prSet phldrT="[Text]" custT="1"/>
      <dgm:spPr/>
      <dgm:t>
        <a:bodyPr/>
        <a:lstStyle/>
        <a:p>
          <a:r>
            <a:rPr lang="en-US" sz="2000" b="1" dirty="0"/>
            <a:t>Identifying</a:t>
          </a:r>
          <a:r>
            <a:rPr lang="en-US" sz="2000" dirty="0"/>
            <a:t> tracking factors for allocation of non-earmarked expenditures </a:t>
          </a:r>
        </a:p>
      </dgm:t>
    </dgm:pt>
    <dgm:pt modelId="{66F22633-4D8B-4B74-ACE9-25E016B229F8}" type="parTrans" cxnId="{A7C194CC-025B-4669-A0E0-86D632D4B0BB}">
      <dgm:prSet/>
      <dgm:spPr/>
      <dgm:t>
        <a:bodyPr/>
        <a:lstStyle/>
        <a:p>
          <a:endParaRPr lang="en-US" sz="2800"/>
        </a:p>
      </dgm:t>
    </dgm:pt>
    <dgm:pt modelId="{6A1F17BD-AEB1-4D1B-B686-7326D6EB1868}" type="sibTrans" cxnId="{A7C194CC-025B-4669-A0E0-86D632D4B0BB}">
      <dgm:prSet/>
      <dgm:spPr/>
      <dgm:t>
        <a:bodyPr/>
        <a:lstStyle/>
        <a:p>
          <a:endParaRPr lang="en-US" sz="2800"/>
        </a:p>
      </dgm:t>
    </dgm:pt>
    <dgm:pt modelId="{7B6D5972-DA7B-45E7-ADBD-D96558542755}">
      <dgm:prSet custT="1"/>
      <dgm:spPr/>
      <dgm:t>
        <a:bodyPr/>
        <a:lstStyle/>
        <a:p>
          <a:r>
            <a:rPr lang="en-US" sz="2000" dirty="0"/>
            <a:t>Enter examples of government or development partner data into the EPIC Study Financial Mapping Data Collection Tool</a:t>
          </a:r>
        </a:p>
      </dgm:t>
    </dgm:pt>
    <dgm:pt modelId="{7C916B9D-96B3-4404-BD24-B9C500D4D8FB}" type="parTrans" cxnId="{EBC57462-2D68-40C2-9E75-8168ACB97FAA}">
      <dgm:prSet/>
      <dgm:spPr/>
      <dgm:t>
        <a:bodyPr/>
        <a:lstStyle/>
        <a:p>
          <a:endParaRPr lang="en-US" sz="2800"/>
        </a:p>
      </dgm:t>
    </dgm:pt>
    <dgm:pt modelId="{2F378F12-B71A-43D0-851B-8AC768920579}" type="sibTrans" cxnId="{EBC57462-2D68-40C2-9E75-8168ACB97FAA}">
      <dgm:prSet/>
      <dgm:spPr/>
      <dgm:t>
        <a:bodyPr/>
        <a:lstStyle/>
        <a:p>
          <a:endParaRPr lang="en-US" sz="2800"/>
        </a:p>
      </dgm:t>
    </dgm:pt>
    <dgm:pt modelId="{D3EACBC5-AE10-4180-92BC-A9426F93BA79}">
      <dgm:prSet custT="1"/>
      <dgm:spPr/>
      <dgm:t>
        <a:bodyPr/>
        <a:lstStyle/>
        <a:p>
          <a:r>
            <a:rPr lang="en-US" sz="2000" b="1" dirty="0"/>
            <a:t>Calculating</a:t>
          </a:r>
          <a:r>
            <a:rPr lang="en-US" sz="2000" dirty="0"/>
            <a:t> future resources: base and incremental costs</a:t>
          </a:r>
        </a:p>
      </dgm:t>
    </dgm:pt>
    <dgm:pt modelId="{A0E14A37-1321-4F0E-9222-D33B70E3F41A}" type="parTrans" cxnId="{679D4A69-BB34-43E9-B454-5B458581009B}">
      <dgm:prSet/>
      <dgm:spPr/>
      <dgm:t>
        <a:bodyPr/>
        <a:lstStyle/>
        <a:p>
          <a:endParaRPr lang="en-US" sz="2800"/>
        </a:p>
      </dgm:t>
    </dgm:pt>
    <dgm:pt modelId="{B66C03D2-D64A-4361-A4B6-C8B85CDD35A3}" type="sibTrans" cxnId="{679D4A69-BB34-43E9-B454-5B458581009B}">
      <dgm:prSet/>
      <dgm:spPr/>
      <dgm:t>
        <a:bodyPr/>
        <a:lstStyle/>
        <a:p>
          <a:endParaRPr lang="en-US" sz="2800"/>
        </a:p>
      </dgm:t>
    </dgm:pt>
    <dgm:pt modelId="{248F6E19-72EC-451D-B36D-5CA721A8F358}">
      <dgm:prSet custT="1"/>
      <dgm:spPr/>
      <dgm:t>
        <a:bodyPr/>
        <a:lstStyle/>
        <a:p>
          <a:r>
            <a:rPr lang="en-US" sz="2000" b="1" dirty="0"/>
            <a:t>Comparing</a:t>
          </a:r>
          <a:r>
            <a:rPr lang="en-US" sz="2000" dirty="0"/>
            <a:t> budget allocations, actual expenditures and financing gaps </a:t>
          </a:r>
        </a:p>
      </dgm:t>
    </dgm:pt>
    <dgm:pt modelId="{76288488-E1BA-4F42-9C45-FC4E67DE029E}" type="parTrans" cxnId="{8BDC9329-779E-4A31-9970-52293CD164AF}">
      <dgm:prSet/>
      <dgm:spPr/>
      <dgm:t>
        <a:bodyPr/>
        <a:lstStyle/>
        <a:p>
          <a:endParaRPr lang="en-US" sz="2800"/>
        </a:p>
      </dgm:t>
    </dgm:pt>
    <dgm:pt modelId="{C8191B54-F0AF-463C-8C6C-97D6B7E6697A}" type="sibTrans" cxnId="{8BDC9329-779E-4A31-9970-52293CD164AF}">
      <dgm:prSet/>
      <dgm:spPr/>
      <dgm:t>
        <a:bodyPr/>
        <a:lstStyle/>
        <a:p>
          <a:endParaRPr lang="en-US" sz="2800"/>
        </a:p>
      </dgm:t>
    </dgm:pt>
    <dgm:pt modelId="{05523595-0642-4826-9CB0-BF25D5E06F49}">
      <dgm:prSet custT="1"/>
      <dgm:spPr/>
      <dgm:t>
        <a:bodyPr/>
        <a:lstStyle/>
        <a:p>
          <a:r>
            <a:rPr lang="en-US" sz="2000" dirty="0"/>
            <a:t>Country </a:t>
          </a:r>
          <a:r>
            <a:rPr lang="en-US" sz="2000" b="1" dirty="0"/>
            <a:t>planning</a:t>
          </a:r>
          <a:r>
            <a:rPr lang="en-US" sz="2000" dirty="0"/>
            <a:t> using choice of different financing modalities</a:t>
          </a:r>
        </a:p>
      </dgm:t>
    </dgm:pt>
    <dgm:pt modelId="{6DA32CDD-277D-4094-9225-2EE0BC516BD8}" type="parTrans" cxnId="{DC3CA0D0-6733-473D-B608-7E0BD3846D44}">
      <dgm:prSet/>
      <dgm:spPr/>
      <dgm:t>
        <a:bodyPr/>
        <a:lstStyle/>
        <a:p>
          <a:endParaRPr lang="en-US" sz="2800"/>
        </a:p>
      </dgm:t>
    </dgm:pt>
    <dgm:pt modelId="{F87F5352-E34D-4B67-B2F0-8FFC78D919E4}" type="sibTrans" cxnId="{DC3CA0D0-6733-473D-B608-7E0BD3846D44}">
      <dgm:prSet/>
      <dgm:spPr/>
      <dgm:t>
        <a:bodyPr/>
        <a:lstStyle/>
        <a:p>
          <a:endParaRPr lang="en-US" sz="2800"/>
        </a:p>
      </dgm:t>
    </dgm:pt>
    <dgm:pt modelId="{BF9C6CD5-A75C-4F5E-BFF1-9A710E85D6B1}">
      <dgm:prSet custT="1"/>
      <dgm:spPr/>
      <dgm:t>
        <a:bodyPr/>
        <a:lstStyle/>
        <a:p>
          <a:r>
            <a:rPr lang="en-US" sz="2000" b="1" dirty="0"/>
            <a:t>Mapping</a:t>
          </a:r>
          <a:r>
            <a:rPr lang="en-US" sz="2000" dirty="0"/>
            <a:t> donor architecture</a:t>
          </a:r>
        </a:p>
      </dgm:t>
    </dgm:pt>
    <dgm:pt modelId="{05D7D479-41B5-4542-9DB1-9AF9F872B768}" type="parTrans" cxnId="{9000A235-F5ED-4D1B-BEDF-5CFF1C4299F0}">
      <dgm:prSet/>
      <dgm:spPr/>
      <dgm:t>
        <a:bodyPr/>
        <a:lstStyle/>
        <a:p>
          <a:endParaRPr lang="en-US" sz="2800"/>
        </a:p>
      </dgm:t>
    </dgm:pt>
    <dgm:pt modelId="{B7824584-4068-41DD-8C49-A5AB397D9C09}" type="sibTrans" cxnId="{9000A235-F5ED-4D1B-BEDF-5CFF1C4299F0}">
      <dgm:prSet/>
      <dgm:spPr/>
      <dgm:t>
        <a:bodyPr/>
        <a:lstStyle/>
        <a:p>
          <a:endParaRPr lang="en-US" sz="2800"/>
        </a:p>
      </dgm:t>
    </dgm:pt>
    <dgm:pt modelId="{CF37E83B-CF31-4F7A-8F57-406533432C97}" type="pres">
      <dgm:prSet presAssocID="{DF1375B0-E0DB-44A1-9FDB-2B8E4AC78969}" presName="diagram" presStyleCnt="0">
        <dgm:presLayoutVars>
          <dgm:dir/>
          <dgm:resizeHandles val="exact"/>
        </dgm:presLayoutVars>
      </dgm:prSet>
      <dgm:spPr/>
    </dgm:pt>
    <dgm:pt modelId="{EE82F838-EFEA-45C8-9DB6-5FC74342FAC7}" type="pres">
      <dgm:prSet presAssocID="{F53B6E53-7004-4098-A6FA-31CF341C8B7B}" presName="node" presStyleLbl="node1" presStyleIdx="0" presStyleCnt="6">
        <dgm:presLayoutVars>
          <dgm:bulletEnabled val="1"/>
        </dgm:presLayoutVars>
      </dgm:prSet>
      <dgm:spPr/>
    </dgm:pt>
    <dgm:pt modelId="{AC3B1770-27F6-4A09-8B1A-CF14C9BB509B}" type="pres">
      <dgm:prSet presAssocID="{6A1F17BD-AEB1-4D1B-B686-7326D6EB1868}" presName="sibTrans" presStyleCnt="0"/>
      <dgm:spPr/>
    </dgm:pt>
    <dgm:pt modelId="{70D0F874-9C08-42A9-BDBD-DC8F0DC30103}" type="pres">
      <dgm:prSet presAssocID="{BF9C6CD5-A75C-4F5E-BFF1-9A710E85D6B1}" presName="node" presStyleLbl="node1" presStyleIdx="1" presStyleCnt="6">
        <dgm:presLayoutVars>
          <dgm:bulletEnabled val="1"/>
        </dgm:presLayoutVars>
      </dgm:prSet>
      <dgm:spPr/>
    </dgm:pt>
    <dgm:pt modelId="{60D32154-94AE-4BA7-96CD-EFAA51BB42D5}" type="pres">
      <dgm:prSet presAssocID="{B7824584-4068-41DD-8C49-A5AB397D9C09}" presName="sibTrans" presStyleCnt="0"/>
      <dgm:spPr/>
    </dgm:pt>
    <dgm:pt modelId="{2DAB2B47-021F-46FA-897A-42EFEB4B23A6}" type="pres">
      <dgm:prSet presAssocID="{248F6E19-72EC-451D-B36D-5CA721A8F358}" presName="node" presStyleLbl="node1" presStyleIdx="2" presStyleCnt="6" custLinFactY="15556" custLinFactNeighborX="-48000" custLinFactNeighborY="100000">
        <dgm:presLayoutVars>
          <dgm:bulletEnabled val="1"/>
        </dgm:presLayoutVars>
      </dgm:prSet>
      <dgm:spPr/>
    </dgm:pt>
    <dgm:pt modelId="{89DF2BCF-BE89-4925-9203-AEC9D1A815BB}" type="pres">
      <dgm:prSet presAssocID="{C8191B54-F0AF-463C-8C6C-97D6B7E6697A}" presName="sibTrans" presStyleCnt="0"/>
      <dgm:spPr/>
    </dgm:pt>
    <dgm:pt modelId="{1BF6C4EF-1990-454C-A8C6-E57A58960C9A}" type="pres">
      <dgm:prSet presAssocID="{D3EACBC5-AE10-4180-92BC-A9426F93BA79}" presName="node" presStyleLbl="node1" presStyleIdx="3" presStyleCnt="6">
        <dgm:presLayoutVars>
          <dgm:bulletEnabled val="1"/>
        </dgm:presLayoutVars>
      </dgm:prSet>
      <dgm:spPr/>
    </dgm:pt>
    <dgm:pt modelId="{2A8F6191-50B0-47D3-AE5B-64D23A08E941}" type="pres">
      <dgm:prSet presAssocID="{B66C03D2-D64A-4361-A4B6-C8B85CDD35A3}" presName="sibTrans" presStyleCnt="0"/>
      <dgm:spPr/>
    </dgm:pt>
    <dgm:pt modelId="{749B2A43-2D19-40D9-9B86-C22204841CAB}" type="pres">
      <dgm:prSet presAssocID="{05523595-0642-4826-9CB0-BF25D5E06F49}" presName="node" presStyleLbl="node1" presStyleIdx="4" presStyleCnt="6" custLinFactY="-14444" custLinFactNeighborX="59000" custLinFactNeighborY="-100000">
        <dgm:presLayoutVars>
          <dgm:bulletEnabled val="1"/>
        </dgm:presLayoutVars>
      </dgm:prSet>
      <dgm:spPr/>
    </dgm:pt>
    <dgm:pt modelId="{F3A1F06A-3295-4F47-BDB0-888F2662D37B}" type="pres">
      <dgm:prSet presAssocID="{F87F5352-E34D-4B67-B2F0-8FFC78D919E4}" presName="sibTrans" presStyleCnt="0"/>
      <dgm:spPr/>
    </dgm:pt>
    <dgm:pt modelId="{600928DB-6626-4ACD-91F0-9AFD975B3470}" type="pres">
      <dgm:prSet presAssocID="{7B6D5972-DA7B-45E7-ADBD-D96558542755}" presName="node" presStyleLbl="node1" presStyleIdx="5" presStyleCnt="6" custScaleX="218781">
        <dgm:presLayoutVars>
          <dgm:bulletEnabled val="1"/>
        </dgm:presLayoutVars>
      </dgm:prSet>
      <dgm:spPr/>
    </dgm:pt>
  </dgm:ptLst>
  <dgm:cxnLst>
    <dgm:cxn modelId="{8BDC9329-779E-4A31-9970-52293CD164AF}" srcId="{DF1375B0-E0DB-44A1-9FDB-2B8E4AC78969}" destId="{248F6E19-72EC-451D-B36D-5CA721A8F358}" srcOrd="2" destOrd="0" parTransId="{76288488-E1BA-4F42-9C45-FC4E67DE029E}" sibTransId="{C8191B54-F0AF-463C-8C6C-97D6B7E6697A}"/>
    <dgm:cxn modelId="{9000A235-F5ED-4D1B-BEDF-5CFF1C4299F0}" srcId="{DF1375B0-E0DB-44A1-9FDB-2B8E4AC78969}" destId="{BF9C6CD5-A75C-4F5E-BFF1-9A710E85D6B1}" srcOrd="1" destOrd="0" parTransId="{05D7D479-41B5-4542-9DB1-9AF9F872B768}" sibTransId="{B7824584-4068-41DD-8C49-A5AB397D9C09}"/>
    <dgm:cxn modelId="{EBC57462-2D68-40C2-9E75-8168ACB97FAA}" srcId="{DF1375B0-E0DB-44A1-9FDB-2B8E4AC78969}" destId="{7B6D5972-DA7B-45E7-ADBD-D96558542755}" srcOrd="5" destOrd="0" parTransId="{7C916B9D-96B3-4404-BD24-B9C500D4D8FB}" sibTransId="{2F378F12-B71A-43D0-851B-8AC768920579}"/>
    <dgm:cxn modelId="{679D4A69-BB34-43E9-B454-5B458581009B}" srcId="{DF1375B0-E0DB-44A1-9FDB-2B8E4AC78969}" destId="{D3EACBC5-AE10-4180-92BC-A9426F93BA79}" srcOrd="3" destOrd="0" parTransId="{A0E14A37-1321-4F0E-9222-D33B70E3F41A}" sibTransId="{B66C03D2-D64A-4361-A4B6-C8B85CDD35A3}"/>
    <dgm:cxn modelId="{9AA89C7C-48C1-4C8F-AE64-11988042DE51}" type="presOf" srcId="{248F6E19-72EC-451D-B36D-5CA721A8F358}" destId="{2DAB2B47-021F-46FA-897A-42EFEB4B23A6}" srcOrd="0" destOrd="0" presId="urn:microsoft.com/office/officeart/2005/8/layout/default"/>
    <dgm:cxn modelId="{81562682-3E59-48A7-A4C6-1A3572B3E4C4}" type="presOf" srcId="{D3EACBC5-AE10-4180-92BC-A9426F93BA79}" destId="{1BF6C4EF-1990-454C-A8C6-E57A58960C9A}" srcOrd="0" destOrd="0" presId="urn:microsoft.com/office/officeart/2005/8/layout/default"/>
    <dgm:cxn modelId="{18CA66BE-6111-40B3-B7FB-CF98B383FD0A}" type="presOf" srcId="{7B6D5972-DA7B-45E7-ADBD-D96558542755}" destId="{600928DB-6626-4ACD-91F0-9AFD975B3470}" srcOrd="0" destOrd="0" presId="urn:microsoft.com/office/officeart/2005/8/layout/default"/>
    <dgm:cxn modelId="{A7C194CC-025B-4669-A0E0-86D632D4B0BB}" srcId="{DF1375B0-E0DB-44A1-9FDB-2B8E4AC78969}" destId="{F53B6E53-7004-4098-A6FA-31CF341C8B7B}" srcOrd="0" destOrd="0" parTransId="{66F22633-4D8B-4B74-ACE9-25E016B229F8}" sibTransId="{6A1F17BD-AEB1-4D1B-B686-7326D6EB1868}"/>
    <dgm:cxn modelId="{DC3CA0D0-6733-473D-B608-7E0BD3846D44}" srcId="{DF1375B0-E0DB-44A1-9FDB-2B8E4AC78969}" destId="{05523595-0642-4826-9CB0-BF25D5E06F49}" srcOrd="4" destOrd="0" parTransId="{6DA32CDD-277D-4094-9225-2EE0BC516BD8}" sibTransId="{F87F5352-E34D-4B67-B2F0-8FFC78D919E4}"/>
    <dgm:cxn modelId="{75A664D8-77CF-44A0-8511-4654D29D86AA}" type="presOf" srcId="{F53B6E53-7004-4098-A6FA-31CF341C8B7B}" destId="{EE82F838-EFEA-45C8-9DB6-5FC74342FAC7}" srcOrd="0" destOrd="0" presId="urn:microsoft.com/office/officeart/2005/8/layout/default"/>
    <dgm:cxn modelId="{9E7CAAE4-A0C6-44D7-9913-FC1A10465FBD}" type="presOf" srcId="{DF1375B0-E0DB-44A1-9FDB-2B8E4AC78969}" destId="{CF37E83B-CF31-4F7A-8F57-406533432C97}" srcOrd="0" destOrd="0" presId="urn:microsoft.com/office/officeart/2005/8/layout/default"/>
    <dgm:cxn modelId="{FBD832EB-431D-4EC9-ABE5-4CFFE7EF7F4D}" type="presOf" srcId="{BF9C6CD5-A75C-4F5E-BFF1-9A710E85D6B1}" destId="{70D0F874-9C08-42A9-BDBD-DC8F0DC30103}" srcOrd="0" destOrd="0" presId="urn:microsoft.com/office/officeart/2005/8/layout/default"/>
    <dgm:cxn modelId="{AC8A5CFC-1258-4D3A-BE91-340BDC1C9EE2}" type="presOf" srcId="{05523595-0642-4826-9CB0-BF25D5E06F49}" destId="{749B2A43-2D19-40D9-9B86-C22204841CAB}" srcOrd="0" destOrd="0" presId="urn:microsoft.com/office/officeart/2005/8/layout/default"/>
    <dgm:cxn modelId="{AD303223-4BC1-413F-8930-35561B3CD8E5}" type="presParOf" srcId="{CF37E83B-CF31-4F7A-8F57-406533432C97}" destId="{EE82F838-EFEA-45C8-9DB6-5FC74342FAC7}" srcOrd="0" destOrd="0" presId="urn:microsoft.com/office/officeart/2005/8/layout/default"/>
    <dgm:cxn modelId="{7B552F5F-CD95-42EC-9460-2907F125867B}" type="presParOf" srcId="{CF37E83B-CF31-4F7A-8F57-406533432C97}" destId="{AC3B1770-27F6-4A09-8B1A-CF14C9BB509B}" srcOrd="1" destOrd="0" presId="urn:microsoft.com/office/officeart/2005/8/layout/default"/>
    <dgm:cxn modelId="{E6641C17-A135-4AA6-B602-1A0F59825135}" type="presParOf" srcId="{CF37E83B-CF31-4F7A-8F57-406533432C97}" destId="{70D0F874-9C08-42A9-BDBD-DC8F0DC30103}" srcOrd="2" destOrd="0" presId="urn:microsoft.com/office/officeart/2005/8/layout/default"/>
    <dgm:cxn modelId="{0AB79778-B317-4356-A65B-64423939B547}" type="presParOf" srcId="{CF37E83B-CF31-4F7A-8F57-406533432C97}" destId="{60D32154-94AE-4BA7-96CD-EFAA51BB42D5}" srcOrd="3" destOrd="0" presId="urn:microsoft.com/office/officeart/2005/8/layout/default"/>
    <dgm:cxn modelId="{19BBEF1A-391B-40E6-BAFC-6A5379123F5B}" type="presParOf" srcId="{CF37E83B-CF31-4F7A-8F57-406533432C97}" destId="{2DAB2B47-021F-46FA-897A-42EFEB4B23A6}" srcOrd="4" destOrd="0" presId="urn:microsoft.com/office/officeart/2005/8/layout/default"/>
    <dgm:cxn modelId="{19021582-6915-4C36-BDF4-83DB0062386E}" type="presParOf" srcId="{CF37E83B-CF31-4F7A-8F57-406533432C97}" destId="{89DF2BCF-BE89-4925-9203-AEC9D1A815BB}" srcOrd="5" destOrd="0" presId="urn:microsoft.com/office/officeart/2005/8/layout/default"/>
    <dgm:cxn modelId="{1275BCED-2D97-4326-9BA8-77ABC0B23AB6}" type="presParOf" srcId="{CF37E83B-CF31-4F7A-8F57-406533432C97}" destId="{1BF6C4EF-1990-454C-A8C6-E57A58960C9A}" srcOrd="6" destOrd="0" presId="urn:microsoft.com/office/officeart/2005/8/layout/default"/>
    <dgm:cxn modelId="{C027B6EC-E383-47EF-B059-8BEA4FA0F1C7}" type="presParOf" srcId="{CF37E83B-CF31-4F7A-8F57-406533432C97}" destId="{2A8F6191-50B0-47D3-AE5B-64D23A08E941}" srcOrd="7" destOrd="0" presId="urn:microsoft.com/office/officeart/2005/8/layout/default"/>
    <dgm:cxn modelId="{1E1E4B7B-D0BD-4C89-852B-7B8B0C9D2B77}" type="presParOf" srcId="{CF37E83B-CF31-4F7A-8F57-406533432C97}" destId="{749B2A43-2D19-40D9-9B86-C22204841CAB}" srcOrd="8" destOrd="0" presId="urn:microsoft.com/office/officeart/2005/8/layout/default"/>
    <dgm:cxn modelId="{8256AAC0-33B7-4E03-9D84-F997CA7C4E39}" type="presParOf" srcId="{CF37E83B-CF31-4F7A-8F57-406533432C97}" destId="{F3A1F06A-3295-4F47-BDB0-888F2662D37B}" srcOrd="9" destOrd="0" presId="urn:microsoft.com/office/officeart/2005/8/layout/default"/>
    <dgm:cxn modelId="{A6D7A047-F654-4EE2-AC49-46CEDF86CD19}" type="presParOf" srcId="{CF37E83B-CF31-4F7A-8F57-406533432C97}" destId="{600928DB-6626-4ACD-91F0-9AFD975B347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F5DBC9-3274-4457-B0CA-C5C7143663C0}"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049EBC0A-4A15-47D1-A6CC-410A259F988B}">
      <dgm:prSet phldrT="[Text]" custT="1"/>
      <dgm:spPr>
        <a:solidFill>
          <a:srgbClr val="92D050"/>
        </a:solidFill>
        <a:ln>
          <a:solidFill>
            <a:schemeClr val="bg1">
              <a:lumMod val="50000"/>
            </a:schemeClr>
          </a:solidFill>
        </a:ln>
      </dgm:spPr>
      <dgm:t>
        <a:bodyPr/>
        <a:lstStyle/>
        <a:p>
          <a:pPr algn="l"/>
          <a:r>
            <a:rPr lang="en-US" sz="1600" b="1" dirty="0"/>
            <a:t>Scenario 1: </a:t>
          </a:r>
          <a:r>
            <a:rPr lang="en-US" sz="1600" dirty="0" err="1"/>
            <a:t>MoH</a:t>
          </a:r>
          <a:r>
            <a:rPr lang="en-US" sz="1600" dirty="0"/>
            <a:t> spent    $10 000 on </a:t>
          </a:r>
          <a:r>
            <a:rPr lang="en-US" sz="1600" b="1" u="sng" dirty="0"/>
            <a:t>vaccines for RI</a:t>
          </a:r>
          <a:r>
            <a:rPr lang="en-US" sz="1600" dirty="0"/>
            <a:t> at health centers</a:t>
          </a:r>
        </a:p>
      </dgm:t>
    </dgm:pt>
    <dgm:pt modelId="{E21D299A-05AB-483D-9D4B-07712710632C}" type="parTrans" cxnId="{F355C4D6-94AF-4616-840F-B57208ED70B7}">
      <dgm:prSet/>
      <dgm:spPr/>
      <dgm:t>
        <a:bodyPr/>
        <a:lstStyle/>
        <a:p>
          <a:endParaRPr lang="en-US" sz="1600"/>
        </a:p>
      </dgm:t>
    </dgm:pt>
    <dgm:pt modelId="{E7CABF1F-9FDC-4476-AA30-2D6604FAA39C}" type="sibTrans" cxnId="{F355C4D6-94AF-4616-840F-B57208ED70B7}">
      <dgm:prSet/>
      <dgm:spPr/>
      <dgm:t>
        <a:bodyPr/>
        <a:lstStyle/>
        <a:p>
          <a:endParaRPr lang="en-US" sz="1600"/>
        </a:p>
      </dgm:t>
    </dgm:pt>
    <dgm:pt modelId="{7AC4A456-16DD-4814-88D7-C4B9081AA5FC}">
      <dgm:prSet phldrT="[Text]" custT="1"/>
      <dgm:spPr>
        <a:solidFill>
          <a:srgbClr val="FFC000"/>
        </a:solidFill>
      </dgm:spPr>
      <dgm:t>
        <a:bodyPr/>
        <a:lstStyle/>
        <a:p>
          <a:r>
            <a:rPr lang="en-US" sz="1600" dirty="0">
              <a:solidFill>
                <a:schemeClr val="tx1"/>
              </a:solidFill>
            </a:rPr>
            <a:t>Earmarked</a:t>
          </a:r>
          <a:r>
            <a:rPr lang="en-US" sz="1600" dirty="0"/>
            <a:t> spending</a:t>
          </a:r>
        </a:p>
      </dgm:t>
    </dgm:pt>
    <dgm:pt modelId="{593BC60F-3828-47FA-BE14-DD8BC17A4C6E}" type="parTrans" cxnId="{DB2B65C6-F811-453D-A357-5B5699AE7B98}">
      <dgm:prSet/>
      <dgm:spPr/>
      <dgm:t>
        <a:bodyPr/>
        <a:lstStyle/>
        <a:p>
          <a:endParaRPr lang="en-US" sz="1600"/>
        </a:p>
      </dgm:t>
    </dgm:pt>
    <dgm:pt modelId="{94BFE702-3E14-4116-B7CF-07EEA392496D}" type="sibTrans" cxnId="{DB2B65C6-F811-453D-A357-5B5699AE7B98}">
      <dgm:prSet/>
      <dgm:spPr/>
      <dgm:t>
        <a:bodyPr/>
        <a:lstStyle/>
        <a:p>
          <a:endParaRPr lang="en-US" sz="1600"/>
        </a:p>
      </dgm:t>
    </dgm:pt>
    <dgm:pt modelId="{C2094293-EA6D-4134-92BE-01C43593E45C}">
      <dgm:prSet phldrT="[Text]" custT="1"/>
      <dgm:spPr/>
      <dgm:t>
        <a:bodyPr/>
        <a:lstStyle/>
        <a:p>
          <a:r>
            <a:rPr lang="en-US" sz="1600" dirty="0"/>
            <a:t>Directly  map expenditures to the health accounts categories </a:t>
          </a:r>
        </a:p>
      </dgm:t>
    </dgm:pt>
    <dgm:pt modelId="{DE04CC29-DCF8-40E8-A6A8-F9E7C235204F}" type="parTrans" cxnId="{A6CD9476-9C26-4A58-9B88-E84D3C4C7D4C}">
      <dgm:prSet/>
      <dgm:spPr/>
      <dgm:t>
        <a:bodyPr/>
        <a:lstStyle/>
        <a:p>
          <a:endParaRPr lang="en-US" sz="1600"/>
        </a:p>
      </dgm:t>
    </dgm:pt>
    <dgm:pt modelId="{8B3DA776-3B63-4270-8DDE-73CC82E8C0CD}" type="sibTrans" cxnId="{A6CD9476-9C26-4A58-9B88-E84D3C4C7D4C}">
      <dgm:prSet/>
      <dgm:spPr/>
      <dgm:t>
        <a:bodyPr/>
        <a:lstStyle/>
        <a:p>
          <a:endParaRPr lang="en-US" sz="1600"/>
        </a:p>
      </dgm:t>
    </dgm:pt>
    <dgm:pt modelId="{8D461371-7217-4365-8C42-612539A59B5F}">
      <dgm:prSet phldrT="[Text]" custT="1"/>
      <dgm:spPr>
        <a:ln>
          <a:solidFill>
            <a:schemeClr val="bg1">
              <a:lumMod val="50000"/>
            </a:schemeClr>
          </a:solidFill>
        </a:ln>
      </dgm:spPr>
      <dgm:t>
        <a:bodyPr/>
        <a:lstStyle/>
        <a:p>
          <a:pPr algn="l"/>
          <a:r>
            <a:rPr lang="en-US" sz="1600" b="1" dirty="0"/>
            <a:t>Scenario 2: </a:t>
          </a:r>
          <a:r>
            <a:rPr lang="en-US" sz="1600" dirty="0" err="1"/>
            <a:t>MoH</a:t>
          </a:r>
          <a:r>
            <a:rPr lang="en-US" sz="1600" dirty="0"/>
            <a:t> spent $20 000 on </a:t>
          </a:r>
          <a:r>
            <a:rPr lang="en-US" sz="1600" b="1" u="sng" dirty="0"/>
            <a:t>salaries</a:t>
          </a:r>
          <a:r>
            <a:rPr lang="en-US" sz="1600" dirty="0"/>
            <a:t> of health center staff who provide immunization &amp; other services</a:t>
          </a:r>
        </a:p>
      </dgm:t>
    </dgm:pt>
    <dgm:pt modelId="{46B6979C-A1D0-4F97-AA80-9598F202FBAA}" type="parTrans" cxnId="{C7A0E3C4-9108-48BD-B420-0302202E51D2}">
      <dgm:prSet/>
      <dgm:spPr/>
      <dgm:t>
        <a:bodyPr/>
        <a:lstStyle/>
        <a:p>
          <a:endParaRPr lang="en-US" sz="1600"/>
        </a:p>
      </dgm:t>
    </dgm:pt>
    <dgm:pt modelId="{029C4F52-142B-4056-9F92-EF54DF8D6DCC}" type="sibTrans" cxnId="{C7A0E3C4-9108-48BD-B420-0302202E51D2}">
      <dgm:prSet/>
      <dgm:spPr/>
      <dgm:t>
        <a:bodyPr/>
        <a:lstStyle/>
        <a:p>
          <a:endParaRPr lang="en-US" sz="1600"/>
        </a:p>
      </dgm:t>
    </dgm:pt>
    <dgm:pt modelId="{4E3AF191-5313-4866-9CB7-192CCC51B410}">
      <dgm:prSet phldrT="[Text]" custT="1"/>
      <dgm:spPr/>
      <dgm:t>
        <a:bodyPr/>
        <a:lstStyle/>
        <a:p>
          <a:r>
            <a:rPr lang="en-US" sz="1600" dirty="0">
              <a:solidFill>
                <a:schemeClr val="tx1"/>
              </a:solidFill>
            </a:rPr>
            <a:t>Non-earmarked </a:t>
          </a:r>
          <a:r>
            <a:rPr lang="en-US" sz="1600" dirty="0"/>
            <a:t>but directly allocable</a:t>
          </a:r>
        </a:p>
      </dgm:t>
    </dgm:pt>
    <dgm:pt modelId="{1CA71948-3A07-4B6D-B1C7-498912CCAA2E}" type="parTrans" cxnId="{F5CC6DFC-C2A2-4B50-958D-B889E7FCDC47}">
      <dgm:prSet/>
      <dgm:spPr/>
      <dgm:t>
        <a:bodyPr/>
        <a:lstStyle/>
        <a:p>
          <a:endParaRPr lang="en-US" sz="1600"/>
        </a:p>
      </dgm:t>
    </dgm:pt>
    <dgm:pt modelId="{DAABE36B-12A1-4733-952F-31E723992899}" type="sibTrans" cxnId="{F5CC6DFC-C2A2-4B50-958D-B889E7FCDC47}">
      <dgm:prSet/>
      <dgm:spPr/>
      <dgm:t>
        <a:bodyPr/>
        <a:lstStyle/>
        <a:p>
          <a:endParaRPr lang="en-US" sz="1600"/>
        </a:p>
      </dgm:t>
    </dgm:pt>
    <dgm:pt modelId="{F5D28000-A0AA-49F5-B793-BC4B3F47EF5B}">
      <dgm:prSet phldrT="[Text]" custT="1"/>
      <dgm:spPr/>
      <dgm:t>
        <a:bodyPr/>
        <a:lstStyle/>
        <a:p>
          <a:r>
            <a:rPr lang="en-US" sz="1600" dirty="0"/>
            <a:t>Distribute using allocation key developed by level, such as immunization visits as % of total outpatient visits, weighted for intensity of visits e.g. unit cost</a:t>
          </a:r>
        </a:p>
      </dgm:t>
    </dgm:pt>
    <dgm:pt modelId="{622DE2A3-C223-4EBA-800C-BE6E127F7AD8}" type="parTrans" cxnId="{666C6920-7352-4AD1-B2D3-C91B659BACE1}">
      <dgm:prSet/>
      <dgm:spPr/>
      <dgm:t>
        <a:bodyPr/>
        <a:lstStyle/>
        <a:p>
          <a:endParaRPr lang="en-US" sz="1600"/>
        </a:p>
      </dgm:t>
    </dgm:pt>
    <dgm:pt modelId="{22ECD0E0-5DB0-48F8-AF7D-33EC74374864}" type="sibTrans" cxnId="{666C6920-7352-4AD1-B2D3-C91B659BACE1}">
      <dgm:prSet/>
      <dgm:spPr/>
      <dgm:t>
        <a:bodyPr/>
        <a:lstStyle/>
        <a:p>
          <a:endParaRPr lang="en-US" sz="1600"/>
        </a:p>
      </dgm:t>
    </dgm:pt>
    <dgm:pt modelId="{14C0E6A2-157C-4960-B72F-91BA8E340D62}">
      <dgm:prSet phldrT="[Text]" custT="1"/>
      <dgm:spPr>
        <a:ln>
          <a:solidFill>
            <a:schemeClr val="bg1">
              <a:lumMod val="50000"/>
            </a:schemeClr>
          </a:solidFill>
        </a:ln>
      </dgm:spPr>
      <dgm:t>
        <a:bodyPr/>
        <a:lstStyle/>
        <a:p>
          <a:pPr algn="ctr"/>
          <a:endParaRPr lang="en-US" sz="1600" b="1" dirty="0"/>
        </a:p>
        <a:p>
          <a:pPr algn="l"/>
          <a:r>
            <a:rPr lang="en-US" sz="1600" b="1" dirty="0"/>
            <a:t>Scenario 3: </a:t>
          </a:r>
          <a:r>
            <a:rPr lang="en-US" sz="1600" b="0" dirty="0"/>
            <a:t>$100,000 on general </a:t>
          </a:r>
          <a:r>
            <a:rPr lang="en-US" sz="1600" b="1" u="sng" dirty="0"/>
            <a:t>administration</a:t>
          </a:r>
          <a:r>
            <a:rPr lang="en-US" sz="1600" b="0" dirty="0"/>
            <a:t> of health system which includes immunization</a:t>
          </a:r>
        </a:p>
        <a:p>
          <a:pPr algn="ctr"/>
          <a:endParaRPr lang="en-US" sz="1600" dirty="0"/>
        </a:p>
      </dgm:t>
    </dgm:pt>
    <dgm:pt modelId="{A82C475E-C4A1-407D-B02F-22CBB614AE07}" type="parTrans" cxnId="{28582DB0-C1C2-446E-8B42-CBBD9A5EC4DB}">
      <dgm:prSet/>
      <dgm:spPr/>
      <dgm:t>
        <a:bodyPr/>
        <a:lstStyle/>
        <a:p>
          <a:endParaRPr lang="en-US" sz="1600"/>
        </a:p>
      </dgm:t>
    </dgm:pt>
    <dgm:pt modelId="{11D32552-EA9C-4FF7-8D4B-8E8E53AF537C}" type="sibTrans" cxnId="{28582DB0-C1C2-446E-8B42-CBBD9A5EC4DB}">
      <dgm:prSet/>
      <dgm:spPr/>
      <dgm:t>
        <a:bodyPr/>
        <a:lstStyle/>
        <a:p>
          <a:endParaRPr lang="en-US" sz="1600"/>
        </a:p>
      </dgm:t>
    </dgm:pt>
    <dgm:pt modelId="{10C3B45D-F420-4FF7-99AD-2CD21D30DB23}">
      <dgm:prSet phldrT="[Text]" custT="1"/>
      <dgm:spPr>
        <a:solidFill>
          <a:srgbClr val="FFC000"/>
        </a:solidFill>
      </dgm:spPr>
      <dgm:t>
        <a:bodyPr/>
        <a:lstStyle/>
        <a:p>
          <a:r>
            <a:rPr lang="en-US" sz="1600" dirty="0">
              <a:solidFill>
                <a:schemeClr val="tx1"/>
              </a:solidFill>
            </a:rPr>
            <a:t>Non-earmarked </a:t>
          </a:r>
          <a:r>
            <a:rPr lang="en-US" sz="1600" dirty="0"/>
            <a:t>&amp; non-directly allocable</a:t>
          </a:r>
        </a:p>
      </dgm:t>
    </dgm:pt>
    <dgm:pt modelId="{F0EE8805-5511-4304-A339-2EF9BA84D143}" type="parTrans" cxnId="{0E1CCF5B-1260-464E-9ABC-26FE63E86F63}">
      <dgm:prSet/>
      <dgm:spPr/>
      <dgm:t>
        <a:bodyPr/>
        <a:lstStyle/>
        <a:p>
          <a:endParaRPr lang="en-US" sz="1600"/>
        </a:p>
      </dgm:t>
    </dgm:pt>
    <dgm:pt modelId="{C1CD8BB9-7CA0-43D1-BDB6-DC1FCFBDB72A}" type="sibTrans" cxnId="{0E1CCF5B-1260-464E-9ABC-26FE63E86F63}">
      <dgm:prSet/>
      <dgm:spPr/>
      <dgm:t>
        <a:bodyPr/>
        <a:lstStyle/>
        <a:p>
          <a:endParaRPr lang="en-US" sz="1600"/>
        </a:p>
      </dgm:t>
    </dgm:pt>
    <dgm:pt modelId="{627D6C54-6EDF-45B4-BFEA-2FA9F2B1AA6F}">
      <dgm:prSet phldrT="[Text]" custT="1"/>
      <dgm:spPr/>
      <dgm:t>
        <a:bodyPr/>
        <a:lstStyle/>
        <a:p>
          <a:r>
            <a:rPr lang="en-US" sz="1600" dirty="0"/>
            <a:t>If no unit cost other information e.g. time use by type of service, allocate according to # visits. </a:t>
          </a:r>
        </a:p>
        <a:p>
          <a:r>
            <a:rPr lang="en-US" sz="1600" dirty="0"/>
            <a:t>(convert # doses into # visits needed to administer those doses)</a:t>
          </a:r>
        </a:p>
      </dgm:t>
    </dgm:pt>
    <dgm:pt modelId="{CCC4C3EB-9927-4B57-A9A8-6B7CD59C98A9}" type="parTrans" cxnId="{503ABA20-E8BC-4BC1-874E-8D4EE5459C2D}">
      <dgm:prSet/>
      <dgm:spPr/>
      <dgm:t>
        <a:bodyPr/>
        <a:lstStyle/>
        <a:p>
          <a:endParaRPr lang="en-US" sz="1600"/>
        </a:p>
      </dgm:t>
    </dgm:pt>
    <dgm:pt modelId="{97FD3BB7-D82D-491B-A924-CAC98BB1E254}" type="sibTrans" cxnId="{503ABA20-E8BC-4BC1-874E-8D4EE5459C2D}">
      <dgm:prSet/>
      <dgm:spPr/>
      <dgm:t>
        <a:bodyPr/>
        <a:lstStyle/>
        <a:p>
          <a:endParaRPr lang="en-US" sz="1600"/>
        </a:p>
      </dgm:t>
    </dgm:pt>
    <dgm:pt modelId="{6890AF40-B3BF-461B-AEE4-45DDF3E74E1D}">
      <dgm:prSet phldrT="[Text]" custT="1"/>
      <dgm:spPr/>
      <dgm:t>
        <a:bodyPr/>
        <a:lstStyle/>
        <a:p>
          <a:r>
            <a:rPr lang="en-US" sz="1600" dirty="0"/>
            <a:t>Distribute if an appropriate distribution key can be developed </a:t>
          </a:r>
        </a:p>
        <a:p>
          <a:r>
            <a:rPr lang="en-US" sz="1600" dirty="0"/>
            <a:t> or </a:t>
          </a:r>
        </a:p>
        <a:p>
          <a:r>
            <a:rPr lang="en-US" sz="1600" dirty="0"/>
            <a:t>Do not distribute by disease/priority area. </a:t>
          </a:r>
        </a:p>
      </dgm:t>
    </dgm:pt>
    <dgm:pt modelId="{96EE6F1E-65A0-45D6-B664-6AD439BE8723}" type="parTrans" cxnId="{48E4020E-3C85-4FD1-A421-31803BF99410}">
      <dgm:prSet/>
      <dgm:spPr/>
      <dgm:t>
        <a:bodyPr/>
        <a:lstStyle/>
        <a:p>
          <a:endParaRPr lang="en-US" sz="1600"/>
        </a:p>
      </dgm:t>
    </dgm:pt>
    <dgm:pt modelId="{28DE798C-4163-475C-9795-4B22AAFA8D3A}" type="sibTrans" cxnId="{48E4020E-3C85-4FD1-A421-31803BF99410}">
      <dgm:prSet/>
      <dgm:spPr/>
      <dgm:t>
        <a:bodyPr/>
        <a:lstStyle/>
        <a:p>
          <a:endParaRPr lang="en-US" sz="1600"/>
        </a:p>
      </dgm:t>
    </dgm:pt>
    <dgm:pt modelId="{774C2AC6-7B4C-445D-9F72-863FAB4AFD99}" type="pres">
      <dgm:prSet presAssocID="{8AF5DBC9-3274-4457-B0CA-C5C7143663C0}" presName="theList" presStyleCnt="0">
        <dgm:presLayoutVars>
          <dgm:dir/>
          <dgm:animLvl val="lvl"/>
          <dgm:resizeHandles val="exact"/>
        </dgm:presLayoutVars>
      </dgm:prSet>
      <dgm:spPr/>
    </dgm:pt>
    <dgm:pt modelId="{C3A291E0-7767-4955-9423-53FD1FE1416E}" type="pres">
      <dgm:prSet presAssocID="{049EBC0A-4A15-47D1-A6CC-410A259F988B}" presName="compNode" presStyleCnt="0"/>
      <dgm:spPr/>
    </dgm:pt>
    <dgm:pt modelId="{DE14B65B-216A-4313-AF9F-FEF0549E2B9A}" type="pres">
      <dgm:prSet presAssocID="{049EBC0A-4A15-47D1-A6CC-410A259F988B}" presName="aNode" presStyleLbl="bgShp" presStyleIdx="0" presStyleCnt="3" custScaleX="101440" custLinFactNeighborX="-38" custLinFactNeighborY="0"/>
      <dgm:spPr/>
    </dgm:pt>
    <dgm:pt modelId="{F73E6008-65EF-4010-9E7E-32FA280B2F66}" type="pres">
      <dgm:prSet presAssocID="{049EBC0A-4A15-47D1-A6CC-410A259F988B}" presName="textNode" presStyleLbl="bgShp" presStyleIdx="0" presStyleCnt="3"/>
      <dgm:spPr/>
    </dgm:pt>
    <dgm:pt modelId="{EAE33548-C1A7-4A6C-85CC-A0D53941924F}" type="pres">
      <dgm:prSet presAssocID="{049EBC0A-4A15-47D1-A6CC-410A259F988B}" presName="compChildNode" presStyleCnt="0"/>
      <dgm:spPr/>
    </dgm:pt>
    <dgm:pt modelId="{601D8865-9A85-4002-B480-BB8C260CFE4E}" type="pres">
      <dgm:prSet presAssocID="{049EBC0A-4A15-47D1-A6CC-410A259F988B}" presName="theInnerList" presStyleCnt="0"/>
      <dgm:spPr/>
    </dgm:pt>
    <dgm:pt modelId="{C801856D-C62B-47D7-AB72-73D2B4ADDD09}" type="pres">
      <dgm:prSet presAssocID="{7AC4A456-16DD-4814-88D7-C4B9081AA5FC}" presName="childNode" presStyleLbl="node1" presStyleIdx="0" presStyleCnt="7" custScaleY="323584" custLinFactY="-131091" custLinFactNeighborX="-689" custLinFactNeighborY="-200000">
        <dgm:presLayoutVars>
          <dgm:bulletEnabled val="1"/>
        </dgm:presLayoutVars>
      </dgm:prSet>
      <dgm:spPr/>
    </dgm:pt>
    <dgm:pt modelId="{18BB90D6-F374-4534-875C-5A8A3019243F}" type="pres">
      <dgm:prSet presAssocID="{7AC4A456-16DD-4814-88D7-C4B9081AA5FC}" presName="aSpace2" presStyleCnt="0"/>
      <dgm:spPr/>
    </dgm:pt>
    <dgm:pt modelId="{32760AAD-9BC1-419A-B630-63DFA0D32966}" type="pres">
      <dgm:prSet presAssocID="{C2094293-EA6D-4134-92BE-01C43593E45C}" presName="childNode" presStyleLbl="node1" presStyleIdx="1" presStyleCnt="7" custScaleX="101172" custScaleY="2000000" custLinFactY="-9348" custLinFactNeighborX="423" custLinFactNeighborY="-100000">
        <dgm:presLayoutVars>
          <dgm:bulletEnabled val="1"/>
        </dgm:presLayoutVars>
      </dgm:prSet>
      <dgm:spPr/>
    </dgm:pt>
    <dgm:pt modelId="{E3343ACB-DA87-44C2-B208-FB699D5B90E0}" type="pres">
      <dgm:prSet presAssocID="{049EBC0A-4A15-47D1-A6CC-410A259F988B}" presName="aSpace" presStyleCnt="0"/>
      <dgm:spPr/>
    </dgm:pt>
    <dgm:pt modelId="{EC5E5A78-7B2F-4D14-8280-DF2C7AD93922}" type="pres">
      <dgm:prSet presAssocID="{8D461371-7217-4365-8C42-612539A59B5F}" presName="compNode" presStyleCnt="0"/>
      <dgm:spPr/>
    </dgm:pt>
    <dgm:pt modelId="{CE2B9E21-4F50-45A6-B302-C3EBF533C305}" type="pres">
      <dgm:prSet presAssocID="{8D461371-7217-4365-8C42-612539A59B5F}" presName="aNode" presStyleLbl="bgShp" presStyleIdx="1" presStyleCnt="3" custScaleX="153780" custLinFactNeighborX="-3033"/>
      <dgm:spPr/>
    </dgm:pt>
    <dgm:pt modelId="{8687645E-1FE0-4C33-A6F3-4C3EF4FFB68F}" type="pres">
      <dgm:prSet presAssocID="{8D461371-7217-4365-8C42-612539A59B5F}" presName="textNode" presStyleLbl="bgShp" presStyleIdx="1" presStyleCnt="3"/>
      <dgm:spPr/>
    </dgm:pt>
    <dgm:pt modelId="{61B26998-B167-4ECC-8354-64F259021111}" type="pres">
      <dgm:prSet presAssocID="{8D461371-7217-4365-8C42-612539A59B5F}" presName="compChildNode" presStyleCnt="0"/>
      <dgm:spPr/>
    </dgm:pt>
    <dgm:pt modelId="{0E3301E9-C4E7-4200-B7CB-8C0AF7A6B185}" type="pres">
      <dgm:prSet presAssocID="{8D461371-7217-4365-8C42-612539A59B5F}" presName="theInnerList" presStyleCnt="0"/>
      <dgm:spPr/>
    </dgm:pt>
    <dgm:pt modelId="{F34D09A4-1684-4326-906D-CC4A6638669B}" type="pres">
      <dgm:prSet presAssocID="{4E3AF191-5313-4866-9CB7-192CCC51B410}" presName="childNode" presStyleLbl="node1" presStyleIdx="2" presStyleCnt="7" custScaleX="165445" custScaleY="576689" custLinFactY="-206525" custLinFactNeighborX="534" custLinFactNeighborY="-300000">
        <dgm:presLayoutVars>
          <dgm:bulletEnabled val="1"/>
        </dgm:presLayoutVars>
      </dgm:prSet>
      <dgm:spPr/>
    </dgm:pt>
    <dgm:pt modelId="{541790F4-C80A-484C-A9DF-55C5C260535F}" type="pres">
      <dgm:prSet presAssocID="{4E3AF191-5313-4866-9CB7-192CCC51B410}" presName="aSpace2" presStyleCnt="0"/>
      <dgm:spPr/>
    </dgm:pt>
    <dgm:pt modelId="{0B462491-00B7-437B-A62A-E2893F860FA7}" type="pres">
      <dgm:prSet presAssocID="{F5D28000-A0AA-49F5-B793-BC4B3F47EF5B}" presName="childNode" presStyleLbl="node1" presStyleIdx="3" presStyleCnt="7" custScaleX="178789" custScaleY="1188119" custLinFactY="-152088" custLinFactNeighborX="-2241" custLinFactNeighborY="-200000">
        <dgm:presLayoutVars>
          <dgm:bulletEnabled val="1"/>
        </dgm:presLayoutVars>
      </dgm:prSet>
      <dgm:spPr/>
    </dgm:pt>
    <dgm:pt modelId="{9B2D49A6-C890-42F5-A6CD-C3F518CD8338}" type="pres">
      <dgm:prSet presAssocID="{F5D28000-A0AA-49F5-B793-BC4B3F47EF5B}" presName="aSpace2" presStyleCnt="0"/>
      <dgm:spPr/>
    </dgm:pt>
    <dgm:pt modelId="{A6261E5D-0BB5-4DAB-AB6C-1C8630582565}" type="pres">
      <dgm:prSet presAssocID="{627D6C54-6EDF-45B4-BFEA-2FA9F2B1AA6F}" presName="childNode" presStyleLbl="node1" presStyleIdx="4" presStyleCnt="7" custScaleX="184037" custScaleY="1508850" custLinFactY="-2623" custLinFactNeighborX="-2183" custLinFactNeighborY="-100000">
        <dgm:presLayoutVars>
          <dgm:bulletEnabled val="1"/>
        </dgm:presLayoutVars>
      </dgm:prSet>
      <dgm:spPr/>
    </dgm:pt>
    <dgm:pt modelId="{2518F136-AD43-4ED9-A9D7-20EA7008C12A}" type="pres">
      <dgm:prSet presAssocID="{8D461371-7217-4365-8C42-612539A59B5F}" presName="aSpace" presStyleCnt="0"/>
      <dgm:spPr/>
    </dgm:pt>
    <dgm:pt modelId="{509791AB-7EA6-4E7E-B526-0D5DDA915AD2}" type="pres">
      <dgm:prSet presAssocID="{14C0E6A2-157C-4960-B72F-91BA8E340D62}" presName="compNode" presStyleCnt="0"/>
      <dgm:spPr/>
    </dgm:pt>
    <dgm:pt modelId="{F15A4A77-F2DD-4A76-8B00-18E655F09112}" type="pres">
      <dgm:prSet presAssocID="{14C0E6A2-157C-4960-B72F-91BA8E340D62}" presName="aNode" presStyleLbl="bgShp" presStyleIdx="2" presStyleCnt="3" custScaleX="89415" custLinFactNeighborX="-3088"/>
      <dgm:spPr/>
    </dgm:pt>
    <dgm:pt modelId="{7F07B217-F730-41CC-B4A8-B6D03361A24E}" type="pres">
      <dgm:prSet presAssocID="{14C0E6A2-157C-4960-B72F-91BA8E340D62}" presName="textNode" presStyleLbl="bgShp" presStyleIdx="2" presStyleCnt="3"/>
      <dgm:spPr/>
    </dgm:pt>
    <dgm:pt modelId="{F2D0A33F-4297-4189-A497-DBBA8AD17882}" type="pres">
      <dgm:prSet presAssocID="{14C0E6A2-157C-4960-B72F-91BA8E340D62}" presName="compChildNode" presStyleCnt="0"/>
      <dgm:spPr/>
    </dgm:pt>
    <dgm:pt modelId="{3702A9E2-C851-4E50-BA1E-ADA1CFBE2940}" type="pres">
      <dgm:prSet presAssocID="{14C0E6A2-157C-4960-B72F-91BA8E340D62}" presName="theInnerList" presStyleCnt="0"/>
      <dgm:spPr/>
    </dgm:pt>
    <dgm:pt modelId="{013DFA00-585B-4306-BD49-EECF8BA53C42}" type="pres">
      <dgm:prSet presAssocID="{10C3B45D-F420-4FF7-99AD-2CD21D30DB23}" presName="childNode" presStyleLbl="node1" presStyleIdx="5" presStyleCnt="7" custScaleX="107991" custScaleY="416682" custLinFactY="-100000" custLinFactNeighborX="-4387" custLinFactNeighborY="-184747">
        <dgm:presLayoutVars>
          <dgm:bulletEnabled val="1"/>
        </dgm:presLayoutVars>
      </dgm:prSet>
      <dgm:spPr/>
    </dgm:pt>
    <dgm:pt modelId="{93459FC4-E9AE-4AE4-B91F-30C24D18C257}" type="pres">
      <dgm:prSet presAssocID="{10C3B45D-F420-4FF7-99AD-2CD21D30DB23}" presName="aSpace2" presStyleCnt="0"/>
      <dgm:spPr/>
    </dgm:pt>
    <dgm:pt modelId="{37FF30DE-7D82-4314-A3FF-DE63B3A1AF60}" type="pres">
      <dgm:prSet presAssocID="{6890AF40-B3BF-461B-AEE4-45DDF3E74E1D}" presName="childNode" presStyleLbl="node1" presStyleIdx="6" presStyleCnt="7" custScaleX="107026" custScaleY="2000000" custLinFactY="-66529" custLinFactNeighborX="-3864" custLinFactNeighborY="-100000">
        <dgm:presLayoutVars>
          <dgm:bulletEnabled val="1"/>
        </dgm:presLayoutVars>
      </dgm:prSet>
      <dgm:spPr/>
    </dgm:pt>
  </dgm:ptLst>
  <dgm:cxnLst>
    <dgm:cxn modelId="{89D15E06-7B3D-4FD2-8DA5-4EC302E54247}" type="presOf" srcId="{8D461371-7217-4365-8C42-612539A59B5F}" destId="{8687645E-1FE0-4C33-A6F3-4C3EF4FFB68F}" srcOrd="1" destOrd="0" presId="urn:microsoft.com/office/officeart/2005/8/layout/lProcess2"/>
    <dgm:cxn modelId="{4EE93007-5C81-4632-9629-B9D866422B44}" type="presOf" srcId="{7AC4A456-16DD-4814-88D7-C4B9081AA5FC}" destId="{C801856D-C62B-47D7-AB72-73D2B4ADDD09}" srcOrd="0" destOrd="0" presId="urn:microsoft.com/office/officeart/2005/8/layout/lProcess2"/>
    <dgm:cxn modelId="{48E4020E-3C85-4FD1-A421-31803BF99410}" srcId="{14C0E6A2-157C-4960-B72F-91BA8E340D62}" destId="{6890AF40-B3BF-461B-AEE4-45DDF3E74E1D}" srcOrd="1" destOrd="0" parTransId="{96EE6F1E-65A0-45D6-B664-6AD439BE8723}" sibTransId="{28DE798C-4163-475C-9795-4B22AAFA8D3A}"/>
    <dgm:cxn modelId="{09812B1B-FBC3-448B-9A49-40F930434782}" type="presOf" srcId="{14C0E6A2-157C-4960-B72F-91BA8E340D62}" destId="{F15A4A77-F2DD-4A76-8B00-18E655F09112}" srcOrd="0" destOrd="0" presId="urn:microsoft.com/office/officeart/2005/8/layout/lProcess2"/>
    <dgm:cxn modelId="{666C6920-7352-4AD1-B2D3-C91B659BACE1}" srcId="{8D461371-7217-4365-8C42-612539A59B5F}" destId="{F5D28000-A0AA-49F5-B793-BC4B3F47EF5B}" srcOrd="1" destOrd="0" parTransId="{622DE2A3-C223-4EBA-800C-BE6E127F7AD8}" sibTransId="{22ECD0E0-5DB0-48F8-AF7D-33EC74374864}"/>
    <dgm:cxn modelId="{503ABA20-E8BC-4BC1-874E-8D4EE5459C2D}" srcId="{8D461371-7217-4365-8C42-612539A59B5F}" destId="{627D6C54-6EDF-45B4-BFEA-2FA9F2B1AA6F}" srcOrd="2" destOrd="0" parTransId="{CCC4C3EB-9927-4B57-A9A8-6B7CD59C98A9}" sibTransId="{97FD3BB7-D82D-491B-A924-CAC98BB1E254}"/>
    <dgm:cxn modelId="{FA90F934-9DCA-4C14-98A5-594B9D744983}" type="presOf" srcId="{8D461371-7217-4365-8C42-612539A59B5F}" destId="{CE2B9E21-4F50-45A6-B302-C3EBF533C305}" srcOrd="0" destOrd="0" presId="urn:microsoft.com/office/officeart/2005/8/layout/lProcess2"/>
    <dgm:cxn modelId="{0E1CCF5B-1260-464E-9ABC-26FE63E86F63}" srcId="{14C0E6A2-157C-4960-B72F-91BA8E340D62}" destId="{10C3B45D-F420-4FF7-99AD-2CD21D30DB23}" srcOrd="0" destOrd="0" parTransId="{F0EE8805-5511-4304-A339-2EF9BA84D143}" sibTransId="{C1CD8BB9-7CA0-43D1-BDB6-DC1FCFBDB72A}"/>
    <dgm:cxn modelId="{85EF5C45-3313-4DC4-952E-82B8F30187F4}" type="presOf" srcId="{8AF5DBC9-3274-4457-B0CA-C5C7143663C0}" destId="{774C2AC6-7B4C-445D-9F72-863FAB4AFD99}" srcOrd="0" destOrd="0" presId="urn:microsoft.com/office/officeart/2005/8/layout/lProcess2"/>
    <dgm:cxn modelId="{60DEB071-0F5F-4057-A795-1A7F39245E1C}" type="presOf" srcId="{F5D28000-A0AA-49F5-B793-BC4B3F47EF5B}" destId="{0B462491-00B7-437B-A62A-E2893F860FA7}" srcOrd="0" destOrd="0" presId="urn:microsoft.com/office/officeart/2005/8/layout/lProcess2"/>
    <dgm:cxn modelId="{A6CD9476-9C26-4A58-9B88-E84D3C4C7D4C}" srcId="{049EBC0A-4A15-47D1-A6CC-410A259F988B}" destId="{C2094293-EA6D-4134-92BE-01C43593E45C}" srcOrd="1" destOrd="0" parTransId="{DE04CC29-DCF8-40E8-A6A8-F9E7C235204F}" sibTransId="{8B3DA776-3B63-4270-8DDE-73CC82E8C0CD}"/>
    <dgm:cxn modelId="{0CFF897B-7273-4ED6-9AFC-7C4B337E2D95}" type="presOf" srcId="{14C0E6A2-157C-4960-B72F-91BA8E340D62}" destId="{7F07B217-F730-41CC-B4A8-B6D03361A24E}" srcOrd="1" destOrd="0" presId="urn:microsoft.com/office/officeart/2005/8/layout/lProcess2"/>
    <dgm:cxn modelId="{05731289-AEB2-4585-8520-4A962E2CE396}" type="presOf" srcId="{6890AF40-B3BF-461B-AEE4-45DDF3E74E1D}" destId="{37FF30DE-7D82-4314-A3FF-DE63B3A1AF60}" srcOrd="0" destOrd="0" presId="urn:microsoft.com/office/officeart/2005/8/layout/lProcess2"/>
    <dgm:cxn modelId="{75B0668E-8B62-491D-BD4B-7DB04925D9E3}" type="presOf" srcId="{049EBC0A-4A15-47D1-A6CC-410A259F988B}" destId="{DE14B65B-216A-4313-AF9F-FEF0549E2B9A}" srcOrd="0" destOrd="0" presId="urn:microsoft.com/office/officeart/2005/8/layout/lProcess2"/>
    <dgm:cxn modelId="{ECA391AA-2541-474F-90A0-20DBE19F84CA}" type="presOf" srcId="{C2094293-EA6D-4134-92BE-01C43593E45C}" destId="{32760AAD-9BC1-419A-B630-63DFA0D32966}" srcOrd="0" destOrd="0" presId="urn:microsoft.com/office/officeart/2005/8/layout/lProcess2"/>
    <dgm:cxn modelId="{28582DB0-C1C2-446E-8B42-CBBD9A5EC4DB}" srcId="{8AF5DBC9-3274-4457-B0CA-C5C7143663C0}" destId="{14C0E6A2-157C-4960-B72F-91BA8E340D62}" srcOrd="2" destOrd="0" parTransId="{A82C475E-C4A1-407D-B02F-22CBB614AE07}" sibTransId="{11D32552-EA9C-4FF7-8D4B-8E8E53AF537C}"/>
    <dgm:cxn modelId="{C7A0E3C4-9108-48BD-B420-0302202E51D2}" srcId="{8AF5DBC9-3274-4457-B0CA-C5C7143663C0}" destId="{8D461371-7217-4365-8C42-612539A59B5F}" srcOrd="1" destOrd="0" parTransId="{46B6979C-A1D0-4F97-AA80-9598F202FBAA}" sibTransId="{029C4F52-142B-4056-9F92-EF54DF8D6DCC}"/>
    <dgm:cxn modelId="{768181C5-E294-42C5-936A-DD34BF1E9CD5}" type="presOf" srcId="{627D6C54-6EDF-45B4-BFEA-2FA9F2B1AA6F}" destId="{A6261E5D-0BB5-4DAB-AB6C-1C8630582565}" srcOrd="0" destOrd="0" presId="urn:microsoft.com/office/officeart/2005/8/layout/lProcess2"/>
    <dgm:cxn modelId="{DB2B65C6-F811-453D-A357-5B5699AE7B98}" srcId="{049EBC0A-4A15-47D1-A6CC-410A259F988B}" destId="{7AC4A456-16DD-4814-88D7-C4B9081AA5FC}" srcOrd="0" destOrd="0" parTransId="{593BC60F-3828-47FA-BE14-DD8BC17A4C6E}" sibTransId="{94BFE702-3E14-4116-B7CF-07EEA392496D}"/>
    <dgm:cxn modelId="{39F777D2-8F69-4F65-BD34-057584587EFE}" type="presOf" srcId="{10C3B45D-F420-4FF7-99AD-2CD21D30DB23}" destId="{013DFA00-585B-4306-BD49-EECF8BA53C42}" srcOrd="0" destOrd="0" presId="urn:microsoft.com/office/officeart/2005/8/layout/lProcess2"/>
    <dgm:cxn modelId="{13A5EDD2-2F9A-49DC-A558-62AE2D6916A3}" type="presOf" srcId="{049EBC0A-4A15-47D1-A6CC-410A259F988B}" destId="{F73E6008-65EF-4010-9E7E-32FA280B2F66}" srcOrd="1" destOrd="0" presId="urn:microsoft.com/office/officeart/2005/8/layout/lProcess2"/>
    <dgm:cxn modelId="{F355C4D6-94AF-4616-840F-B57208ED70B7}" srcId="{8AF5DBC9-3274-4457-B0CA-C5C7143663C0}" destId="{049EBC0A-4A15-47D1-A6CC-410A259F988B}" srcOrd="0" destOrd="0" parTransId="{E21D299A-05AB-483D-9D4B-07712710632C}" sibTransId="{E7CABF1F-9FDC-4476-AA30-2D6604FAA39C}"/>
    <dgm:cxn modelId="{E4D6A3E8-CDD4-45F7-BC5D-C507BC4164AA}" type="presOf" srcId="{4E3AF191-5313-4866-9CB7-192CCC51B410}" destId="{F34D09A4-1684-4326-906D-CC4A6638669B}" srcOrd="0" destOrd="0" presId="urn:microsoft.com/office/officeart/2005/8/layout/lProcess2"/>
    <dgm:cxn modelId="{F5CC6DFC-C2A2-4B50-958D-B889E7FCDC47}" srcId="{8D461371-7217-4365-8C42-612539A59B5F}" destId="{4E3AF191-5313-4866-9CB7-192CCC51B410}" srcOrd="0" destOrd="0" parTransId="{1CA71948-3A07-4B6D-B1C7-498912CCAA2E}" sibTransId="{DAABE36B-12A1-4733-952F-31E723992899}"/>
    <dgm:cxn modelId="{4322931D-0068-4CCC-8D70-B8DD2E45DB9D}" type="presParOf" srcId="{774C2AC6-7B4C-445D-9F72-863FAB4AFD99}" destId="{C3A291E0-7767-4955-9423-53FD1FE1416E}" srcOrd="0" destOrd="0" presId="urn:microsoft.com/office/officeart/2005/8/layout/lProcess2"/>
    <dgm:cxn modelId="{83C7A0FC-BA83-4C6F-8D1C-F616B9E627AF}" type="presParOf" srcId="{C3A291E0-7767-4955-9423-53FD1FE1416E}" destId="{DE14B65B-216A-4313-AF9F-FEF0549E2B9A}" srcOrd="0" destOrd="0" presId="urn:microsoft.com/office/officeart/2005/8/layout/lProcess2"/>
    <dgm:cxn modelId="{F61F16AA-DADD-4ED2-84E9-B1B39431EBE2}" type="presParOf" srcId="{C3A291E0-7767-4955-9423-53FD1FE1416E}" destId="{F73E6008-65EF-4010-9E7E-32FA280B2F66}" srcOrd="1" destOrd="0" presId="urn:microsoft.com/office/officeart/2005/8/layout/lProcess2"/>
    <dgm:cxn modelId="{7FF58CB4-2FCE-4E4D-BCAA-3DE647EBB8AF}" type="presParOf" srcId="{C3A291E0-7767-4955-9423-53FD1FE1416E}" destId="{EAE33548-C1A7-4A6C-85CC-A0D53941924F}" srcOrd="2" destOrd="0" presId="urn:microsoft.com/office/officeart/2005/8/layout/lProcess2"/>
    <dgm:cxn modelId="{D0C758CB-236E-4756-9955-B303E19194FC}" type="presParOf" srcId="{EAE33548-C1A7-4A6C-85CC-A0D53941924F}" destId="{601D8865-9A85-4002-B480-BB8C260CFE4E}" srcOrd="0" destOrd="0" presId="urn:microsoft.com/office/officeart/2005/8/layout/lProcess2"/>
    <dgm:cxn modelId="{330BA69B-1BE4-4E8C-B5FB-9A0F544DCE2A}" type="presParOf" srcId="{601D8865-9A85-4002-B480-BB8C260CFE4E}" destId="{C801856D-C62B-47D7-AB72-73D2B4ADDD09}" srcOrd="0" destOrd="0" presId="urn:microsoft.com/office/officeart/2005/8/layout/lProcess2"/>
    <dgm:cxn modelId="{C01E6133-9D4F-49F5-99D2-CAF0ECF463A1}" type="presParOf" srcId="{601D8865-9A85-4002-B480-BB8C260CFE4E}" destId="{18BB90D6-F374-4534-875C-5A8A3019243F}" srcOrd="1" destOrd="0" presId="urn:microsoft.com/office/officeart/2005/8/layout/lProcess2"/>
    <dgm:cxn modelId="{B7761BEE-1B85-4078-8FD1-96D028758DEC}" type="presParOf" srcId="{601D8865-9A85-4002-B480-BB8C260CFE4E}" destId="{32760AAD-9BC1-419A-B630-63DFA0D32966}" srcOrd="2" destOrd="0" presId="urn:microsoft.com/office/officeart/2005/8/layout/lProcess2"/>
    <dgm:cxn modelId="{AC920A26-0849-4CC0-B0DE-2615C85B9F69}" type="presParOf" srcId="{774C2AC6-7B4C-445D-9F72-863FAB4AFD99}" destId="{E3343ACB-DA87-44C2-B208-FB699D5B90E0}" srcOrd="1" destOrd="0" presId="urn:microsoft.com/office/officeart/2005/8/layout/lProcess2"/>
    <dgm:cxn modelId="{279F54A1-3BDB-4521-B4DB-953D24FEC258}" type="presParOf" srcId="{774C2AC6-7B4C-445D-9F72-863FAB4AFD99}" destId="{EC5E5A78-7B2F-4D14-8280-DF2C7AD93922}" srcOrd="2" destOrd="0" presId="urn:microsoft.com/office/officeart/2005/8/layout/lProcess2"/>
    <dgm:cxn modelId="{3DEBC2EC-3FEC-4BAC-B4B5-9C67656A6913}" type="presParOf" srcId="{EC5E5A78-7B2F-4D14-8280-DF2C7AD93922}" destId="{CE2B9E21-4F50-45A6-B302-C3EBF533C305}" srcOrd="0" destOrd="0" presId="urn:microsoft.com/office/officeart/2005/8/layout/lProcess2"/>
    <dgm:cxn modelId="{508E1324-858B-4A56-96D7-AB33B333F9EA}" type="presParOf" srcId="{EC5E5A78-7B2F-4D14-8280-DF2C7AD93922}" destId="{8687645E-1FE0-4C33-A6F3-4C3EF4FFB68F}" srcOrd="1" destOrd="0" presId="urn:microsoft.com/office/officeart/2005/8/layout/lProcess2"/>
    <dgm:cxn modelId="{8D6FA7F1-47B3-49AF-BDB7-4558864553ED}" type="presParOf" srcId="{EC5E5A78-7B2F-4D14-8280-DF2C7AD93922}" destId="{61B26998-B167-4ECC-8354-64F259021111}" srcOrd="2" destOrd="0" presId="urn:microsoft.com/office/officeart/2005/8/layout/lProcess2"/>
    <dgm:cxn modelId="{6D706D84-C20B-4160-98F1-BDEB230FFCB1}" type="presParOf" srcId="{61B26998-B167-4ECC-8354-64F259021111}" destId="{0E3301E9-C4E7-4200-B7CB-8C0AF7A6B185}" srcOrd="0" destOrd="0" presId="urn:microsoft.com/office/officeart/2005/8/layout/lProcess2"/>
    <dgm:cxn modelId="{D312F6CA-D642-4132-BFA9-8C2D73C36E17}" type="presParOf" srcId="{0E3301E9-C4E7-4200-B7CB-8C0AF7A6B185}" destId="{F34D09A4-1684-4326-906D-CC4A6638669B}" srcOrd="0" destOrd="0" presId="urn:microsoft.com/office/officeart/2005/8/layout/lProcess2"/>
    <dgm:cxn modelId="{AF33BA6D-1F25-469E-965F-7131C983A550}" type="presParOf" srcId="{0E3301E9-C4E7-4200-B7CB-8C0AF7A6B185}" destId="{541790F4-C80A-484C-A9DF-55C5C260535F}" srcOrd="1" destOrd="0" presId="urn:microsoft.com/office/officeart/2005/8/layout/lProcess2"/>
    <dgm:cxn modelId="{244BA22C-748C-4FF1-80F3-E3CBB12C7100}" type="presParOf" srcId="{0E3301E9-C4E7-4200-B7CB-8C0AF7A6B185}" destId="{0B462491-00B7-437B-A62A-E2893F860FA7}" srcOrd="2" destOrd="0" presId="urn:microsoft.com/office/officeart/2005/8/layout/lProcess2"/>
    <dgm:cxn modelId="{75D53681-E4AA-4E02-9C74-D47162EE9B01}" type="presParOf" srcId="{0E3301E9-C4E7-4200-B7CB-8C0AF7A6B185}" destId="{9B2D49A6-C890-42F5-A6CD-C3F518CD8338}" srcOrd="3" destOrd="0" presId="urn:microsoft.com/office/officeart/2005/8/layout/lProcess2"/>
    <dgm:cxn modelId="{7F8688EF-D717-460C-9247-2AB664A9B5FE}" type="presParOf" srcId="{0E3301E9-C4E7-4200-B7CB-8C0AF7A6B185}" destId="{A6261E5D-0BB5-4DAB-AB6C-1C8630582565}" srcOrd="4" destOrd="0" presId="urn:microsoft.com/office/officeart/2005/8/layout/lProcess2"/>
    <dgm:cxn modelId="{E53BE767-A14F-43B2-AA3B-2DC723FFF31E}" type="presParOf" srcId="{774C2AC6-7B4C-445D-9F72-863FAB4AFD99}" destId="{2518F136-AD43-4ED9-A9D7-20EA7008C12A}" srcOrd="3" destOrd="0" presId="urn:microsoft.com/office/officeart/2005/8/layout/lProcess2"/>
    <dgm:cxn modelId="{D767B652-E7BE-4FCC-AAAD-670F624966D9}" type="presParOf" srcId="{774C2AC6-7B4C-445D-9F72-863FAB4AFD99}" destId="{509791AB-7EA6-4E7E-B526-0D5DDA915AD2}" srcOrd="4" destOrd="0" presId="urn:microsoft.com/office/officeart/2005/8/layout/lProcess2"/>
    <dgm:cxn modelId="{EBFD2238-4528-4527-8CB5-4D9AF719E7E4}" type="presParOf" srcId="{509791AB-7EA6-4E7E-B526-0D5DDA915AD2}" destId="{F15A4A77-F2DD-4A76-8B00-18E655F09112}" srcOrd="0" destOrd="0" presId="urn:microsoft.com/office/officeart/2005/8/layout/lProcess2"/>
    <dgm:cxn modelId="{C18CE8D6-C4EF-488B-86C9-746F47D2DB5C}" type="presParOf" srcId="{509791AB-7EA6-4E7E-B526-0D5DDA915AD2}" destId="{7F07B217-F730-41CC-B4A8-B6D03361A24E}" srcOrd="1" destOrd="0" presId="urn:microsoft.com/office/officeart/2005/8/layout/lProcess2"/>
    <dgm:cxn modelId="{C652C1EE-458B-427D-A4C5-E28A991FB3D7}" type="presParOf" srcId="{509791AB-7EA6-4E7E-B526-0D5DDA915AD2}" destId="{F2D0A33F-4297-4189-A497-DBBA8AD17882}" srcOrd="2" destOrd="0" presId="urn:microsoft.com/office/officeart/2005/8/layout/lProcess2"/>
    <dgm:cxn modelId="{92B20AE1-7AC6-43BC-BA30-4052F6BE7121}" type="presParOf" srcId="{F2D0A33F-4297-4189-A497-DBBA8AD17882}" destId="{3702A9E2-C851-4E50-BA1E-ADA1CFBE2940}" srcOrd="0" destOrd="0" presId="urn:microsoft.com/office/officeart/2005/8/layout/lProcess2"/>
    <dgm:cxn modelId="{38715245-5452-4C1C-A9D6-061936BC9F73}" type="presParOf" srcId="{3702A9E2-C851-4E50-BA1E-ADA1CFBE2940}" destId="{013DFA00-585B-4306-BD49-EECF8BA53C42}" srcOrd="0" destOrd="0" presId="urn:microsoft.com/office/officeart/2005/8/layout/lProcess2"/>
    <dgm:cxn modelId="{B689946D-5026-4ACE-9C9F-88E177D7D36E}" type="presParOf" srcId="{3702A9E2-C851-4E50-BA1E-ADA1CFBE2940}" destId="{93459FC4-E9AE-4AE4-B91F-30C24D18C257}" srcOrd="1" destOrd="0" presId="urn:microsoft.com/office/officeart/2005/8/layout/lProcess2"/>
    <dgm:cxn modelId="{B41C3193-41D8-4606-BBFD-2BD9642422BE}" type="presParOf" srcId="{3702A9E2-C851-4E50-BA1E-ADA1CFBE2940}" destId="{37FF30DE-7D82-4314-A3FF-DE63B3A1AF6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39D46-90F6-460F-BFB2-3E9F094CB5F1}">
      <dsp:nvSpPr>
        <dsp:cNvPr id="0" name=""/>
        <dsp:cNvSpPr/>
      </dsp:nvSpPr>
      <dsp:spPr>
        <a:xfrm>
          <a:off x="1674861" y="1517"/>
          <a:ext cx="3004118" cy="1192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Centralized coordinating agency </a:t>
          </a:r>
        </a:p>
        <a:p>
          <a:pPr marL="114300" lvl="1" indent="-114300" algn="l" defTabSz="622300">
            <a:lnSpc>
              <a:spcPct val="90000"/>
            </a:lnSpc>
            <a:spcBef>
              <a:spcPct val="0"/>
            </a:spcBef>
            <a:spcAft>
              <a:spcPct val="15000"/>
            </a:spcAft>
            <a:buChar char="•"/>
          </a:pPr>
          <a:r>
            <a:rPr lang="en-US" sz="1400" kern="1200" dirty="0"/>
            <a:t>Procurement of vaccines</a:t>
          </a:r>
        </a:p>
        <a:p>
          <a:pPr marL="114300" lvl="1" indent="-114300" algn="l" defTabSz="622300">
            <a:lnSpc>
              <a:spcPct val="90000"/>
            </a:lnSpc>
            <a:spcBef>
              <a:spcPct val="0"/>
            </a:spcBef>
            <a:spcAft>
              <a:spcPct val="15000"/>
            </a:spcAft>
            <a:buChar char="•"/>
          </a:pPr>
          <a:r>
            <a:rPr lang="en-US" sz="1400" kern="1200" dirty="0"/>
            <a:t>Injection supplies</a:t>
          </a:r>
        </a:p>
        <a:p>
          <a:pPr marL="114300" lvl="1" indent="-114300" algn="l" defTabSz="622300">
            <a:lnSpc>
              <a:spcPct val="90000"/>
            </a:lnSpc>
            <a:spcBef>
              <a:spcPct val="0"/>
            </a:spcBef>
            <a:spcAft>
              <a:spcPct val="15000"/>
            </a:spcAft>
            <a:buChar char="•"/>
          </a:pPr>
          <a:r>
            <a:rPr lang="en-US" sz="1400" kern="1200" dirty="0"/>
            <a:t>Supply chain and logistics, Etc.</a:t>
          </a:r>
        </a:p>
      </dsp:txBody>
      <dsp:txXfrm>
        <a:off x="1674861" y="1517"/>
        <a:ext cx="3004118" cy="1192315"/>
      </dsp:txXfrm>
    </dsp:sp>
    <dsp:sp modelId="{A1396A0A-B787-4224-A6FC-E156A5EDC6DF}">
      <dsp:nvSpPr>
        <dsp:cNvPr id="0" name=""/>
        <dsp:cNvSpPr/>
      </dsp:nvSpPr>
      <dsp:spPr>
        <a:xfrm>
          <a:off x="560385" y="1517"/>
          <a:ext cx="1180392" cy="1192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93B8F-D768-42D9-99D7-A37BCCCEA33B}">
      <dsp:nvSpPr>
        <dsp:cNvPr id="0" name=""/>
        <dsp:cNvSpPr/>
      </dsp:nvSpPr>
      <dsp:spPr>
        <a:xfrm>
          <a:off x="543506" y="1390565"/>
          <a:ext cx="3071631" cy="1192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Point of service delivery</a:t>
          </a:r>
        </a:p>
        <a:p>
          <a:pPr marL="114300" lvl="1" indent="-114300" algn="l" defTabSz="622300">
            <a:lnSpc>
              <a:spcPct val="90000"/>
            </a:lnSpc>
            <a:spcBef>
              <a:spcPct val="0"/>
            </a:spcBef>
            <a:spcAft>
              <a:spcPct val="15000"/>
            </a:spcAft>
            <a:buChar char="•"/>
          </a:pPr>
          <a:r>
            <a:rPr lang="en-US" sz="1400" kern="1200" dirty="0"/>
            <a:t>Immunization</a:t>
          </a:r>
        </a:p>
        <a:p>
          <a:pPr marL="114300" lvl="1" indent="-114300" algn="l" defTabSz="622300">
            <a:lnSpc>
              <a:spcPct val="90000"/>
            </a:lnSpc>
            <a:spcBef>
              <a:spcPct val="0"/>
            </a:spcBef>
            <a:spcAft>
              <a:spcPct val="15000"/>
            </a:spcAft>
            <a:buChar char="•"/>
          </a:pPr>
          <a:r>
            <a:rPr lang="en-US" sz="1400" kern="1200" dirty="0"/>
            <a:t>Shared costs</a:t>
          </a:r>
        </a:p>
        <a:p>
          <a:pPr marL="114300" lvl="1" indent="-114300" algn="l" defTabSz="622300">
            <a:lnSpc>
              <a:spcPct val="90000"/>
            </a:lnSpc>
            <a:spcBef>
              <a:spcPct val="0"/>
            </a:spcBef>
            <a:spcAft>
              <a:spcPct val="15000"/>
            </a:spcAft>
            <a:buChar char="•"/>
          </a:pPr>
          <a:r>
            <a:rPr lang="en-US" sz="1400" kern="1200" dirty="0"/>
            <a:t>Etc.</a:t>
          </a:r>
        </a:p>
      </dsp:txBody>
      <dsp:txXfrm>
        <a:off x="543506" y="1390565"/>
        <a:ext cx="3071631" cy="1192315"/>
      </dsp:txXfrm>
    </dsp:sp>
    <dsp:sp modelId="{902B1DBA-0D4C-452E-B7F8-C6E656DDE430}">
      <dsp:nvSpPr>
        <dsp:cNvPr id="0" name=""/>
        <dsp:cNvSpPr/>
      </dsp:nvSpPr>
      <dsp:spPr>
        <a:xfrm>
          <a:off x="3515466" y="1390565"/>
          <a:ext cx="1180392" cy="1192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B51F3-1762-4B0E-B2DC-C6C755B7A4FD}">
      <dsp:nvSpPr>
        <dsp:cNvPr id="0" name=""/>
        <dsp:cNvSpPr/>
      </dsp:nvSpPr>
      <dsp:spPr>
        <a:xfrm rot="5400000">
          <a:off x="4008583" y="-2392002"/>
          <a:ext cx="1880785" cy="68656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Delivery to the country</a:t>
          </a:r>
        </a:p>
        <a:p>
          <a:pPr marL="171450" lvl="1" indent="-171450" algn="l" defTabSz="711200">
            <a:lnSpc>
              <a:spcPct val="90000"/>
            </a:lnSpc>
            <a:spcBef>
              <a:spcPct val="0"/>
            </a:spcBef>
            <a:spcAft>
              <a:spcPct val="15000"/>
            </a:spcAft>
            <a:buChar char="•"/>
          </a:pPr>
          <a:r>
            <a:rPr lang="en-US" sz="1600" b="0" kern="1200" dirty="0"/>
            <a:t>Fees associated with clearing customs </a:t>
          </a:r>
        </a:p>
        <a:p>
          <a:pPr marL="171450" lvl="1" indent="-171450" algn="l" defTabSz="711200">
            <a:lnSpc>
              <a:spcPct val="90000"/>
            </a:lnSpc>
            <a:spcBef>
              <a:spcPct val="0"/>
            </a:spcBef>
            <a:spcAft>
              <a:spcPct val="15000"/>
            </a:spcAft>
            <a:buChar char="•"/>
          </a:pPr>
          <a:r>
            <a:rPr lang="en-US" sz="1600" b="0" kern="1200" dirty="0"/>
            <a:t>Import taxes</a:t>
          </a:r>
        </a:p>
        <a:p>
          <a:pPr marL="171450" lvl="1" indent="-171450" algn="l" defTabSz="711200">
            <a:lnSpc>
              <a:spcPct val="90000"/>
            </a:lnSpc>
            <a:spcBef>
              <a:spcPct val="0"/>
            </a:spcBef>
            <a:spcAft>
              <a:spcPct val="15000"/>
            </a:spcAft>
            <a:buChar char="•"/>
          </a:pPr>
          <a:r>
            <a:rPr lang="en-US" sz="1600" b="0" kern="1200" dirty="0"/>
            <a:t>Procurement fees, if relevant</a:t>
          </a:r>
        </a:p>
      </dsp:txBody>
      <dsp:txXfrm rot="-5400000">
        <a:off x="1516166" y="192227"/>
        <a:ext cx="6773807" cy="1697161"/>
      </dsp:txXfrm>
    </dsp:sp>
    <dsp:sp modelId="{2EC6B66D-538A-484A-9337-7A1A8D2CB585}">
      <dsp:nvSpPr>
        <dsp:cNvPr id="0" name=""/>
        <dsp:cNvSpPr/>
      </dsp:nvSpPr>
      <dsp:spPr>
        <a:xfrm>
          <a:off x="213" y="52"/>
          <a:ext cx="1515953" cy="2081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Vaccines and injection supplies (extensive)</a:t>
          </a:r>
        </a:p>
      </dsp:txBody>
      <dsp:txXfrm>
        <a:off x="74216" y="74055"/>
        <a:ext cx="1367947" cy="1933504"/>
      </dsp:txXfrm>
    </dsp:sp>
    <dsp:sp modelId="{1886333E-8139-4ECA-81CE-30EF5A14705E}">
      <dsp:nvSpPr>
        <dsp:cNvPr id="0" name=""/>
        <dsp:cNvSpPr/>
      </dsp:nvSpPr>
      <dsp:spPr>
        <a:xfrm rot="5400000">
          <a:off x="4029631" y="-213719"/>
          <a:ext cx="1816875" cy="68802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176213" algn="l" defTabSz="622300">
            <a:lnSpc>
              <a:spcPct val="90000"/>
            </a:lnSpc>
            <a:spcBef>
              <a:spcPct val="0"/>
            </a:spcBef>
            <a:spcAft>
              <a:spcPct val="15000"/>
            </a:spcAft>
            <a:buChar char="•"/>
          </a:pPr>
          <a:r>
            <a:rPr lang="en-US" sz="1400" b="1" kern="1200" dirty="0"/>
            <a:t>Health worker time: </a:t>
          </a:r>
          <a:r>
            <a:rPr lang="en-US" sz="1400" kern="1200" dirty="0"/>
            <a:t>administer vaccines, training, planning, management and supervision, social mobilization, surveillance, monitoring and evaluation</a:t>
          </a:r>
        </a:p>
        <a:p>
          <a:pPr marL="176213" lvl="1" indent="-176213" algn="l" defTabSz="622300">
            <a:lnSpc>
              <a:spcPct val="90000"/>
            </a:lnSpc>
            <a:spcBef>
              <a:spcPct val="0"/>
            </a:spcBef>
            <a:spcAft>
              <a:spcPct val="15000"/>
            </a:spcAft>
            <a:buChar char="•"/>
          </a:pPr>
          <a:r>
            <a:rPr lang="en-US" sz="1400" b="1" kern="1200" dirty="0"/>
            <a:t>Supply chain &amp; logistics </a:t>
          </a:r>
          <a:r>
            <a:rPr lang="en-US" sz="1400" kern="1200" dirty="0"/>
            <a:t>costs: cold chain equipment and overheads, vehicles, transportation, and personnel time involved in the storage and delivery of vaccines to point-of-care settings</a:t>
          </a:r>
        </a:p>
        <a:p>
          <a:pPr marL="176213" lvl="2" indent="-176213" algn="l" defTabSz="622300">
            <a:lnSpc>
              <a:spcPct val="90000"/>
            </a:lnSpc>
            <a:spcBef>
              <a:spcPct val="0"/>
            </a:spcBef>
            <a:spcAft>
              <a:spcPct val="15000"/>
            </a:spcAft>
            <a:buChar char="•"/>
          </a:pPr>
          <a:r>
            <a:rPr lang="en-US" sz="1400" b="1" kern="1200" dirty="0"/>
            <a:t>Capital Costs: </a:t>
          </a:r>
          <a:r>
            <a:rPr lang="en-US" sz="1400" kern="1200" dirty="0"/>
            <a:t>transportation fuel, refrigeration units, salaries, maintenance of cold chain equipment (frequently under budgeted in immunization planning**)</a:t>
          </a:r>
        </a:p>
        <a:p>
          <a:pPr marL="176213" lvl="2" indent="-176213" algn="l" defTabSz="622300">
            <a:lnSpc>
              <a:spcPct val="90000"/>
            </a:lnSpc>
            <a:spcBef>
              <a:spcPct val="0"/>
            </a:spcBef>
            <a:spcAft>
              <a:spcPct val="15000"/>
            </a:spcAft>
            <a:buChar char="•"/>
          </a:pPr>
          <a:r>
            <a:rPr lang="en-US" sz="1400" b="1" kern="1200" dirty="0"/>
            <a:t>Recurrent Costs: </a:t>
          </a:r>
          <a:r>
            <a:rPr lang="en-US" sz="1400" kern="1200" dirty="0"/>
            <a:t>purchase of new trucks, motorcycles, and refrigeration units</a:t>
          </a:r>
        </a:p>
      </dsp:txBody>
      <dsp:txXfrm rot="-5400000">
        <a:off x="1497957" y="2406648"/>
        <a:ext cx="6791531" cy="1639489"/>
      </dsp:txXfrm>
    </dsp:sp>
    <dsp:sp modelId="{C5F50E24-1AED-4CA0-81C9-3C574570DD0A}">
      <dsp:nvSpPr>
        <dsp:cNvPr id="0" name=""/>
        <dsp:cNvSpPr/>
      </dsp:nvSpPr>
      <dsp:spPr>
        <a:xfrm>
          <a:off x="213" y="2185637"/>
          <a:ext cx="1497742" cy="2081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Immunization delivery</a:t>
          </a:r>
        </a:p>
      </dsp:txBody>
      <dsp:txXfrm>
        <a:off x="73327" y="2258751"/>
        <a:ext cx="1351514" cy="1935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2F838-EFEA-45C8-9DB6-5FC74342FAC7}">
      <dsp:nvSpPr>
        <dsp:cNvPr id="0" name=""/>
        <dsp:cNvSpPr/>
      </dsp:nvSpPr>
      <dsp:spPr>
        <a:xfrm>
          <a:off x="508992" y="1413"/>
          <a:ext cx="2360786" cy="1416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Identifying</a:t>
          </a:r>
          <a:r>
            <a:rPr lang="en-US" sz="2000" kern="1200" dirty="0"/>
            <a:t> tracking factors for allocation of non-earmarked expenditures </a:t>
          </a:r>
        </a:p>
      </dsp:txBody>
      <dsp:txXfrm>
        <a:off x="508992" y="1413"/>
        <a:ext cx="2360786" cy="1416471"/>
      </dsp:txXfrm>
    </dsp:sp>
    <dsp:sp modelId="{70D0F874-9C08-42A9-BDBD-DC8F0DC30103}">
      <dsp:nvSpPr>
        <dsp:cNvPr id="0" name=""/>
        <dsp:cNvSpPr/>
      </dsp:nvSpPr>
      <dsp:spPr>
        <a:xfrm>
          <a:off x="3105856" y="1413"/>
          <a:ext cx="2360786" cy="1416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Mapping</a:t>
          </a:r>
          <a:r>
            <a:rPr lang="en-US" sz="2000" kern="1200" dirty="0"/>
            <a:t> donor architecture</a:t>
          </a:r>
        </a:p>
      </dsp:txBody>
      <dsp:txXfrm>
        <a:off x="3105856" y="1413"/>
        <a:ext cx="2360786" cy="1416471"/>
      </dsp:txXfrm>
    </dsp:sp>
    <dsp:sp modelId="{2DAB2B47-021F-46FA-897A-42EFEB4B23A6}">
      <dsp:nvSpPr>
        <dsp:cNvPr id="0" name=""/>
        <dsp:cNvSpPr/>
      </dsp:nvSpPr>
      <dsp:spPr>
        <a:xfrm>
          <a:off x="4569544" y="1638231"/>
          <a:ext cx="2360786" cy="1416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Comparing</a:t>
          </a:r>
          <a:r>
            <a:rPr lang="en-US" sz="2000" kern="1200" dirty="0"/>
            <a:t> budget allocations, actual expenditures and financing gaps </a:t>
          </a:r>
        </a:p>
      </dsp:txBody>
      <dsp:txXfrm>
        <a:off x="4569544" y="1638231"/>
        <a:ext cx="2360786" cy="1416471"/>
      </dsp:txXfrm>
    </dsp:sp>
    <dsp:sp modelId="{1BF6C4EF-1990-454C-A8C6-E57A58960C9A}">
      <dsp:nvSpPr>
        <dsp:cNvPr id="0" name=""/>
        <dsp:cNvSpPr/>
      </dsp:nvSpPr>
      <dsp:spPr>
        <a:xfrm>
          <a:off x="1807424" y="1653964"/>
          <a:ext cx="2360786" cy="1416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Calculating</a:t>
          </a:r>
          <a:r>
            <a:rPr lang="en-US" sz="2000" kern="1200" dirty="0"/>
            <a:t> future resources: base and incremental costs</a:t>
          </a:r>
        </a:p>
      </dsp:txBody>
      <dsp:txXfrm>
        <a:off x="1807424" y="1653964"/>
        <a:ext cx="2360786" cy="1416471"/>
      </dsp:txXfrm>
    </dsp:sp>
    <dsp:sp modelId="{749B2A43-2D19-40D9-9B86-C22204841CAB}">
      <dsp:nvSpPr>
        <dsp:cNvPr id="0" name=""/>
        <dsp:cNvSpPr/>
      </dsp:nvSpPr>
      <dsp:spPr>
        <a:xfrm>
          <a:off x="5797153" y="32897"/>
          <a:ext cx="2360786" cy="1416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Country </a:t>
          </a:r>
          <a:r>
            <a:rPr lang="en-US" sz="2000" b="1" kern="1200" dirty="0"/>
            <a:t>planning</a:t>
          </a:r>
          <a:r>
            <a:rPr lang="en-US" sz="2000" kern="1200" dirty="0"/>
            <a:t> using choice of different financing modalities</a:t>
          </a:r>
        </a:p>
      </dsp:txBody>
      <dsp:txXfrm>
        <a:off x="5797153" y="32897"/>
        <a:ext cx="2360786" cy="1416471"/>
      </dsp:txXfrm>
    </dsp:sp>
    <dsp:sp modelId="{600928DB-6626-4ACD-91F0-9AFD975B3470}">
      <dsp:nvSpPr>
        <dsp:cNvPr id="0" name=""/>
        <dsp:cNvSpPr/>
      </dsp:nvSpPr>
      <dsp:spPr>
        <a:xfrm>
          <a:off x="1703774" y="3306514"/>
          <a:ext cx="5164951" cy="1416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Enter examples of government or development partner data into the EPIC Study Financial Mapping Data Collection Tool</a:t>
          </a:r>
        </a:p>
      </dsp:txBody>
      <dsp:txXfrm>
        <a:off x="1703774" y="3306514"/>
        <a:ext cx="5164951" cy="1416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4B65B-216A-4313-AF9F-FEF0549E2B9A}">
      <dsp:nvSpPr>
        <dsp:cNvPr id="0" name=""/>
        <dsp:cNvSpPr/>
      </dsp:nvSpPr>
      <dsp:spPr>
        <a:xfrm>
          <a:off x="2639" y="0"/>
          <a:ext cx="2448225" cy="4876800"/>
        </a:xfrm>
        <a:prstGeom prst="roundRect">
          <a:avLst>
            <a:gd name="adj" fmla="val 10000"/>
          </a:avLst>
        </a:prstGeom>
        <a:solidFill>
          <a:srgbClr val="92D050"/>
        </a:solidFill>
        <a:ln>
          <a:solidFill>
            <a:schemeClr val="bg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Scenario 1: </a:t>
          </a:r>
          <a:r>
            <a:rPr lang="en-US" sz="1600" kern="1200" dirty="0" err="1"/>
            <a:t>MoH</a:t>
          </a:r>
          <a:r>
            <a:rPr lang="en-US" sz="1600" kern="1200" dirty="0"/>
            <a:t> spent    $10 000 on </a:t>
          </a:r>
          <a:r>
            <a:rPr lang="en-US" sz="1600" b="1" u="sng" kern="1200" dirty="0"/>
            <a:t>vaccines for RI</a:t>
          </a:r>
          <a:r>
            <a:rPr lang="en-US" sz="1600" kern="1200" dirty="0"/>
            <a:t> at health centers</a:t>
          </a:r>
        </a:p>
      </dsp:txBody>
      <dsp:txXfrm>
        <a:off x="2639" y="0"/>
        <a:ext cx="2448225" cy="1463040"/>
      </dsp:txXfrm>
    </dsp:sp>
    <dsp:sp modelId="{C801856D-C62B-47D7-AB72-73D2B4ADDD09}">
      <dsp:nvSpPr>
        <dsp:cNvPr id="0" name=""/>
        <dsp:cNvSpPr/>
      </dsp:nvSpPr>
      <dsp:spPr>
        <a:xfrm>
          <a:off x="248977" y="1244912"/>
          <a:ext cx="1930777" cy="43824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Earmarked</a:t>
          </a:r>
          <a:r>
            <a:rPr lang="en-US" sz="1600" kern="1200" dirty="0"/>
            <a:t> spending</a:t>
          </a:r>
        </a:p>
      </dsp:txBody>
      <dsp:txXfrm>
        <a:off x="261813" y="1257748"/>
        <a:ext cx="1905105" cy="412569"/>
      </dsp:txXfrm>
    </dsp:sp>
    <dsp:sp modelId="{32760AAD-9BC1-419A-B630-63DFA0D32966}">
      <dsp:nvSpPr>
        <dsp:cNvPr id="0" name=""/>
        <dsp:cNvSpPr/>
      </dsp:nvSpPr>
      <dsp:spPr>
        <a:xfrm>
          <a:off x="259133" y="1889706"/>
          <a:ext cx="1953405" cy="27086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Directly  map expenditures to the health accounts categories </a:t>
          </a:r>
        </a:p>
      </dsp:txBody>
      <dsp:txXfrm>
        <a:off x="316346" y="1946919"/>
        <a:ext cx="1838979" cy="2594245"/>
      </dsp:txXfrm>
    </dsp:sp>
    <dsp:sp modelId="{CE2B9E21-4F50-45A6-B302-C3EBF533C305}">
      <dsp:nvSpPr>
        <dsp:cNvPr id="0" name=""/>
        <dsp:cNvSpPr/>
      </dsp:nvSpPr>
      <dsp:spPr>
        <a:xfrm>
          <a:off x="2559591" y="0"/>
          <a:ext cx="3711436" cy="4876800"/>
        </a:xfrm>
        <a:prstGeom prst="roundRect">
          <a:avLst>
            <a:gd name="adj" fmla="val 10000"/>
          </a:avLst>
        </a:prstGeom>
        <a:solidFill>
          <a:schemeClr val="accent2">
            <a:tint val="40000"/>
            <a:hueOff val="0"/>
            <a:satOff val="0"/>
            <a:lumOff val="0"/>
            <a:alphaOff val="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Scenario 2: </a:t>
          </a:r>
          <a:r>
            <a:rPr lang="en-US" sz="1600" kern="1200" dirty="0" err="1"/>
            <a:t>MoH</a:t>
          </a:r>
          <a:r>
            <a:rPr lang="en-US" sz="1600" kern="1200" dirty="0"/>
            <a:t> spent $20 000 on </a:t>
          </a:r>
          <a:r>
            <a:rPr lang="en-US" sz="1600" b="1" u="sng" kern="1200" dirty="0"/>
            <a:t>salaries</a:t>
          </a:r>
          <a:r>
            <a:rPr lang="en-US" sz="1600" kern="1200" dirty="0"/>
            <a:t> of health center staff who provide immunization &amp; other services</a:t>
          </a:r>
        </a:p>
      </dsp:txBody>
      <dsp:txXfrm>
        <a:off x="2559591" y="0"/>
        <a:ext cx="3711436" cy="1463040"/>
      </dsp:txXfrm>
    </dsp:sp>
    <dsp:sp modelId="{F34D09A4-1684-4326-906D-CC4A6638669B}">
      <dsp:nvSpPr>
        <dsp:cNvPr id="0" name=""/>
        <dsp:cNvSpPr/>
      </dsp:nvSpPr>
      <dsp:spPr>
        <a:xfrm>
          <a:off x="2901633" y="1221824"/>
          <a:ext cx="3194374" cy="5528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Non-earmarked </a:t>
          </a:r>
          <a:r>
            <a:rPr lang="en-US" sz="1600" kern="1200" dirty="0"/>
            <a:t>but directly allocable</a:t>
          </a:r>
        </a:p>
      </dsp:txBody>
      <dsp:txXfrm>
        <a:off x="2917826" y="1238017"/>
        <a:ext cx="3161988" cy="520472"/>
      </dsp:txXfrm>
    </dsp:sp>
    <dsp:sp modelId="{0B462491-00B7-437B-A62A-E2893F860FA7}">
      <dsp:nvSpPr>
        <dsp:cNvPr id="0" name=""/>
        <dsp:cNvSpPr/>
      </dsp:nvSpPr>
      <dsp:spPr>
        <a:xfrm>
          <a:off x="2719232" y="1856367"/>
          <a:ext cx="3452016" cy="11390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Distribute using allocation key developed by level, such as immunization visits as % of total outpatient visits, weighted for intensity of visits e.g. unit cost</a:t>
          </a:r>
        </a:p>
      </dsp:txBody>
      <dsp:txXfrm>
        <a:off x="2752593" y="1889728"/>
        <a:ext cx="3385294" cy="1072299"/>
      </dsp:txXfrm>
    </dsp:sp>
    <dsp:sp modelId="{A6261E5D-0BB5-4DAB-AB6C-1C8630582565}">
      <dsp:nvSpPr>
        <dsp:cNvPr id="0" name=""/>
        <dsp:cNvSpPr/>
      </dsp:nvSpPr>
      <dsp:spPr>
        <a:xfrm>
          <a:off x="2669689" y="3168175"/>
          <a:ext cx="3553344" cy="144649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If no unit cost other information e.g. time use by type of service, allocate according to # visits. </a:t>
          </a:r>
        </a:p>
        <a:p>
          <a:pPr marL="0" lvl="0" indent="0" algn="ctr" defTabSz="711200">
            <a:lnSpc>
              <a:spcPct val="90000"/>
            </a:lnSpc>
            <a:spcBef>
              <a:spcPct val="0"/>
            </a:spcBef>
            <a:spcAft>
              <a:spcPct val="35000"/>
            </a:spcAft>
            <a:buNone/>
          </a:pPr>
          <a:r>
            <a:rPr lang="en-US" sz="1600" kern="1200" dirty="0"/>
            <a:t>(convert # doses into # visits needed to administer those doses)</a:t>
          </a:r>
        </a:p>
      </dsp:txBody>
      <dsp:txXfrm>
        <a:off x="2712055" y="3210541"/>
        <a:ext cx="3468612" cy="1361766"/>
      </dsp:txXfrm>
    </dsp:sp>
    <dsp:sp modelId="{F15A4A77-F2DD-4A76-8B00-18E655F09112}">
      <dsp:nvSpPr>
        <dsp:cNvPr id="0" name=""/>
        <dsp:cNvSpPr/>
      </dsp:nvSpPr>
      <dsp:spPr>
        <a:xfrm>
          <a:off x="6450710" y="0"/>
          <a:ext cx="2158005" cy="4876800"/>
        </a:xfrm>
        <a:prstGeom prst="roundRect">
          <a:avLst>
            <a:gd name="adj" fmla="val 10000"/>
          </a:avLst>
        </a:prstGeom>
        <a:solidFill>
          <a:schemeClr val="accent2">
            <a:tint val="40000"/>
            <a:hueOff val="0"/>
            <a:satOff val="0"/>
            <a:lumOff val="0"/>
            <a:alphaOff val="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kern="1200" dirty="0"/>
            <a:t>Scenario 3: </a:t>
          </a:r>
          <a:r>
            <a:rPr lang="en-US" sz="1600" b="0" kern="1200" dirty="0"/>
            <a:t>$100,000 on general </a:t>
          </a:r>
          <a:r>
            <a:rPr lang="en-US" sz="1600" b="1" u="sng" kern="1200" dirty="0"/>
            <a:t>administration</a:t>
          </a:r>
          <a:r>
            <a:rPr lang="en-US" sz="1600" b="0" kern="1200" dirty="0"/>
            <a:t> of health system which includes immunization</a:t>
          </a:r>
        </a:p>
        <a:p>
          <a:pPr marL="0" lvl="0" indent="0" algn="ctr" defTabSz="711200">
            <a:lnSpc>
              <a:spcPct val="90000"/>
            </a:lnSpc>
            <a:spcBef>
              <a:spcPct val="0"/>
            </a:spcBef>
            <a:spcAft>
              <a:spcPct val="35000"/>
            </a:spcAft>
            <a:buNone/>
          </a:pPr>
          <a:endParaRPr lang="en-US" sz="1600" kern="1200" dirty="0"/>
        </a:p>
      </dsp:txBody>
      <dsp:txXfrm>
        <a:off x="6450710" y="0"/>
        <a:ext cx="2158005" cy="1463040"/>
      </dsp:txXfrm>
    </dsp:sp>
    <dsp:sp modelId="{013DFA00-585B-4306-BD49-EECF8BA53C42}">
      <dsp:nvSpPr>
        <dsp:cNvPr id="0" name=""/>
        <dsp:cNvSpPr/>
      </dsp:nvSpPr>
      <dsp:spPr>
        <a:xfrm>
          <a:off x="6477005" y="1297387"/>
          <a:ext cx="2085065" cy="54256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Non-earmarked </a:t>
          </a:r>
          <a:r>
            <a:rPr lang="en-US" sz="1600" kern="1200" dirty="0"/>
            <a:t>&amp; non-directly allocable</a:t>
          </a:r>
        </a:p>
      </dsp:txBody>
      <dsp:txXfrm>
        <a:off x="6492896" y="1313278"/>
        <a:ext cx="2053283" cy="510778"/>
      </dsp:txXfrm>
    </dsp:sp>
    <dsp:sp modelId="{37FF30DE-7D82-4314-A3FF-DE63B3A1AF60}">
      <dsp:nvSpPr>
        <dsp:cNvPr id="0" name=""/>
        <dsp:cNvSpPr/>
      </dsp:nvSpPr>
      <dsp:spPr>
        <a:xfrm>
          <a:off x="6496419" y="1920539"/>
          <a:ext cx="2066433" cy="26041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Distribute if an appropriate distribution key can be developed </a:t>
          </a:r>
        </a:p>
        <a:p>
          <a:pPr marL="0" lvl="0" indent="0" algn="ctr" defTabSz="711200">
            <a:lnSpc>
              <a:spcPct val="90000"/>
            </a:lnSpc>
            <a:spcBef>
              <a:spcPct val="0"/>
            </a:spcBef>
            <a:spcAft>
              <a:spcPct val="35000"/>
            </a:spcAft>
            <a:buNone/>
          </a:pPr>
          <a:r>
            <a:rPr lang="en-US" sz="1600" kern="1200" dirty="0"/>
            <a:t> or </a:t>
          </a:r>
        </a:p>
        <a:p>
          <a:pPr marL="0" lvl="0" indent="0" algn="ctr" defTabSz="711200">
            <a:lnSpc>
              <a:spcPct val="90000"/>
            </a:lnSpc>
            <a:spcBef>
              <a:spcPct val="0"/>
            </a:spcBef>
            <a:spcAft>
              <a:spcPct val="35000"/>
            </a:spcAft>
            <a:buNone/>
          </a:pPr>
          <a:r>
            <a:rPr lang="en-US" sz="1600" kern="1200" dirty="0"/>
            <a:t>Do not distribute by disease/priority area. </a:t>
          </a:r>
        </a:p>
      </dsp:txBody>
      <dsp:txXfrm>
        <a:off x="6556943" y="1981063"/>
        <a:ext cx="1945385" cy="248314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17CEE-2C3D-4049-8CF9-535A1421223A}" type="datetimeFigureOut">
              <a:rPr lang="en-US" smtClean="0"/>
              <a:t>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D6189-C580-4F8F-95C5-01DC9A809E8F}" type="slidenum">
              <a:rPr lang="en-US" smtClean="0"/>
              <a:t>‹#›</a:t>
            </a:fld>
            <a:endParaRPr lang="en-US"/>
          </a:p>
        </p:txBody>
      </p:sp>
    </p:spTree>
    <p:extLst>
      <p:ext uri="{BB962C8B-B14F-4D97-AF65-F5344CB8AC3E}">
        <p14:creationId xmlns:p14="http://schemas.microsoft.com/office/powerpoint/2010/main" val="330849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mediacentre/factsheets/fs378/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pps.who.int/iris/handle/10665/259642"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nhsrcindia.org/healthcare-financing"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ho.int/immunization/monitoring_surveillance/data/gs_gloprofile.pdf?ua=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6</a:t>
            </a:fld>
            <a:endParaRPr lang="en-US" dirty="0"/>
          </a:p>
        </p:txBody>
      </p:sp>
    </p:spTree>
    <p:extLst>
      <p:ext uri="{BB962C8B-B14F-4D97-AF65-F5344CB8AC3E}">
        <p14:creationId xmlns:p14="http://schemas.microsoft.com/office/powerpoint/2010/main" val="303968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18</a:t>
            </a:fld>
            <a:endParaRPr lang="en-US"/>
          </a:p>
        </p:txBody>
      </p:sp>
    </p:spTree>
    <p:extLst>
      <p:ext uri="{BB962C8B-B14F-4D97-AF65-F5344CB8AC3E}">
        <p14:creationId xmlns:p14="http://schemas.microsoft.com/office/powerpoint/2010/main" val="876308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10"/>
          </p:nvPr>
        </p:nvSpPr>
        <p:spPr/>
        <p:txBody>
          <a:bodyPr/>
          <a:lstStyle/>
          <a:p>
            <a:fld id="{9BCD6189-C580-4F8F-95C5-01DC9A809E8F}" type="slidenum">
              <a:rPr lang="en-US" smtClean="0"/>
              <a:t>188</a:t>
            </a:fld>
            <a:endParaRPr lang="en-US"/>
          </a:p>
        </p:txBody>
      </p:sp>
    </p:spTree>
    <p:extLst>
      <p:ext uri="{BB962C8B-B14F-4D97-AF65-F5344CB8AC3E}">
        <p14:creationId xmlns:p14="http://schemas.microsoft.com/office/powerpoint/2010/main" val="24134290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a:p>
            <a:r>
              <a:rPr lang="en-US" dirty="0"/>
              <a:t>Relationship:</a:t>
            </a:r>
            <a:r>
              <a:rPr lang="en-US" baseline="0" dirty="0"/>
              <a:t> </a:t>
            </a:r>
            <a:r>
              <a:rPr lang="en-US" sz="1200" b="0" i="0" u="none" strike="noStrike" kern="1200" baseline="0" dirty="0">
                <a:solidFill>
                  <a:schemeClr val="tx1"/>
                </a:solidFill>
                <a:latin typeface="+mn-lt"/>
                <a:ea typeface="+mn-ea"/>
                <a:cs typeface="+mn-cs"/>
              </a:rPr>
              <a:t>some parliaments have significant capacity to check the powers of the executive, while others have less authority to direct and oversee executive action.</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189</a:t>
            </a:fld>
            <a:endParaRPr lang="en-US"/>
          </a:p>
        </p:txBody>
      </p:sp>
    </p:spTree>
    <p:extLst>
      <p:ext uri="{BB962C8B-B14F-4D97-AF65-F5344CB8AC3E}">
        <p14:creationId xmlns:p14="http://schemas.microsoft.com/office/powerpoint/2010/main" val="27662257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191</a:t>
            </a:fld>
            <a:endParaRPr lang="en-US"/>
          </a:p>
        </p:txBody>
      </p:sp>
    </p:spTree>
    <p:extLst>
      <p:ext uri="{BB962C8B-B14F-4D97-AF65-F5344CB8AC3E}">
        <p14:creationId xmlns:p14="http://schemas.microsoft.com/office/powerpoint/2010/main" val="8907005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national level focus, but much of service delivery financing in India, Pakistan is at the state level-- who do they engage with at the state level and how? Would be a good question to ask participants?</a:t>
            </a:r>
          </a:p>
        </p:txBody>
      </p:sp>
      <p:sp>
        <p:nvSpPr>
          <p:cNvPr id="4" name="Slide Number Placeholder 3"/>
          <p:cNvSpPr>
            <a:spLocks noGrp="1"/>
          </p:cNvSpPr>
          <p:nvPr>
            <p:ph type="sldNum" sz="quarter" idx="10"/>
          </p:nvPr>
        </p:nvSpPr>
        <p:spPr/>
        <p:txBody>
          <a:bodyPr/>
          <a:lstStyle/>
          <a:p>
            <a:fld id="{9BCD6189-C580-4F8F-95C5-01DC9A809E8F}" type="slidenum">
              <a:rPr lang="en-US" smtClean="0"/>
              <a:t>192</a:t>
            </a:fld>
            <a:endParaRPr lang="en-US"/>
          </a:p>
        </p:txBody>
      </p:sp>
    </p:spTree>
    <p:extLst>
      <p:ext uri="{BB962C8B-B14F-4D97-AF65-F5344CB8AC3E}">
        <p14:creationId xmlns:p14="http://schemas.microsoft.com/office/powerpoint/2010/main" val="42078555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193</a:t>
            </a:fld>
            <a:endParaRPr lang="en-US"/>
          </a:p>
        </p:txBody>
      </p:sp>
    </p:spTree>
    <p:extLst>
      <p:ext uri="{BB962C8B-B14F-4D97-AF65-F5344CB8AC3E}">
        <p14:creationId xmlns:p14="http://schemas.microsoft.com/office/powerpoint/2010/main" val="9259003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Performance Qs: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are the coverage rates for vaccines in the national schedule,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equitable is coverage,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do they compare to targets?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vaccines are in the national schedule compared to WHO’s recommended schedule?</a:t>
            </a:r>
          </a:p>
          <a:p>
            <a:pPr marL="228600" indent="-228600">
              <a:buAutoNum type="arabicPeriod" startAt="2"/>
            </a:pPr>
            <a:r>
              <a:rPr lang="en-US" sz="1200" b="0" i="0" u="none" strike="noStrike" kern="1200" baseline="0" dirty="0">
                <a:solidFill>
                  <a:schemeClr val="tx1"/>
                </a:solidFill>
                <a:latin typeface="+mn-lt"/>
                <a:ea typeface="+mn-ea"/>
                <a:cs typeface="+mn-cs"/>
              </a:rPr>
              <a:t>Look like </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Will coverage change over time? </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Are new vaccines likely to be introduced?</a:t>
            </a:r>
          </a:p>
          <a:p>
            <a:r>
              <a:rPr lang="en-US" sz="1200" b="0" i="0" u="none" strike="noStrike" kern="1200" baseline="0" dirty="0">
                <a:solidFill>
                  <a:schemeClr val="tx1"/>
                </a:solidFill>
                <a:latin typeface="+mn-lt"/>
                <a:ea typeface="+mn-ea"/>
                <a:cs typeface="+mn-cs"/>
              </a:rPr>
              <a:t>3. Adequately funded?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Are vaccine budgets adequate?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Are investments in the cold chain suitable?</a:t>
            </a:r>
          </a:p>
          <a:p>
            <a:r>
              <a:rPr lang="en-US" sz="1200" b="0" i="0" u="none" strike="noStrike" kern="1200" baseline="0" dirty="0">
                <a:solidFill>
                  <a:schemeClr val="tx1"/>
                </a:solidFill>
                <a:latin typeface="+mn-lt"/>
                <a:ea typeface="+mn-ea"/>
                <a:cs typeface="+mn-cs"/>
              </a:rPr>
              <a:t>4. Financing is only one part of the picture,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other bottlenecks impeding program</a:t>
            </a:r>
          </a:p>
          <a:p>
            <a:r>
              <a:rPr lang="en-US" sz="1200" b="0" i="0" u="none" strike="noStrike" kern="1200" baseline="0" dirty="0">
                <a:solidFill>
                  <a:schemeClr val="tx1"/>
                </a:solidFill>
                <a:latin typeface="+mn-lt"/>
                <a:ea typeface="+mn-ea"/>
                <a:cs typeface="+mn-cs"/>
              </a:rPr>
              <a:t>performance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might they be addressed?</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194</a:t>
            </a:fld>
            <a:endParaRPr lang="en-US"/>
          </a:p>
        </p:txBody>
      </p:sp>
    </p:spTree>
    <p:extLst>
      <p:ext uri="{BB962C8B-B14F-4D97-AF65-F5344CB8AC3E}">
        <p14:creationId xmlns:p14="http://schemas.microsoft.com/office/powerpoint/2010/main" val="10853316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195</a:t>
            </a:fld>
            <a:endParaRPr lang="en-US"/>
          </a:p>
        </p:txBody>
      </p:sp>
    </p:spTree>
    <p:extLst>
      <p:ext uri="{BB962C8B-B14F-4D97-AF65-F5344CB8AC3E}">
        <p14:creationId xmlns:p14="http://schemas.microsoft.com/office/powerpoint/2010/main" val="24826609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196</a:t>
            </a:fld>
            <a:endParaRPr lang="en-US"/>
          </a:p>
        </p:txBody>
      </p:sp>
    </p:spTree>
    <p:extLst>
      <p:ext uri="{BB962C8B-B14F-4D97-AF65-F5344CB8AC3E}">
        <p14:creationId xmlns:p14="http://schemas.microsoft.com/office/powerpoint/2010/main" val="30668570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sustainable immunization financing through legislative action</a:t>
            </a:r>
          </a:p>
        </p:txBody>
      </p:sp>
      <p:sp>
        <p:nvSpPr>
          <p:cNvPr id="4" name="Slide Number Placeholder 3"/>
          <p:cNvSpPr>
            <a:spLocks noGrp="1"/>
          </p:cNvSpPr>
          <p:nvPr>
            <p:ph type="sldNum" sz="quarter" idx="10"/>
          </p:nvPr>
        </p:nvSpPr>
        <p:spPr/>
        <p:txBody>
          <a:bodyPr/>
          <a:lstStyle/>
          <a:p>
            <a:fld id="{9BCD6189-C580-4F8F-95C5-01DC9A809E8F}" type="slidenum">
              <a:rPr lang="en-US" smtClean="0"/>
              <a:t>197</a:t>
            </a:fld>
            <a:endParaRPr lang="en-US"/>
          </a:p>
        </p:txBody>
      </p:sp>
    </p:spTree>
    <p:extLst>
      <p:ext uri="{BB962C8B-B14F-4D97-AF65-F5344CB8AC3E}">
        <p14:creationId xmlns:p14="http://schemas.microsoft.com/office/powerpoint/2010/main" val="124396438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Defines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which vaccines are </a:t>
            </a:r>
            <a:r>
              <a:rPr lang="en-US" sz="1200" b="1" dirty="0"/>
              <a:t>introduced</a:t>
            </a:r>
            <a:r>
              <a:rPr lang="en-US" sz="1200" dirty="0"/>
              <a:t> and </a:t>
            </a:r>
            <a:r>
              <a:rPr lang="en-US" sz="1200" b="1" dirty="0"/>
              <a:t>removed</a:t>
            </a:r>
            <a:r>
              <a:rPr lang="en-US" sz="1200" dirty="0"/>
              <a:t> from the </a:t>
            </a:r>
            <a:r>
              <a:rPr lang="en-US" sz="1200" b="1" dirty="0"/>
              <a:t>schedule</a:t>
            </a:r>
            <a:r>
              <a:rPr lang="en-US" sz="1200" dirty="0"/>
              <a:t>, who makes the decision, what the decision-making criteria are, who has oversight over the decision making process, and so on. These elements are critical for both routine vaccine delivery and the financial needs of national immunization programs</a:t>
            </a:r>
          </a:p>
          <a:p>
            <a:endParaRPr lang="en-US" sz="1200" dirty="0"/>
          </a:p>
        </p:txBody>
      </p:sp>
      <p:sp>
        <p:nvSpPr>
          <p:cNvPr id="4" name="Slide Number Placeholder 3"/>
          <p:cNvSpPr>
            <a:spLocks noGrp="1"/>
          </p:cNvSpPr>
          <p:nvPr>
            <p:ph type="sldNum" sz="quarter" idx="10"/>
          </p:nvPr>
        </p:nvSpPr>
        <p:spPr/>
        <p:txBody>
          <a:bodyPr/>
          <a:lstStyle/>
          <a:p>
            <a:fld id="{9BCD6189-C580-4F8F-95C5-01DC9A809E8F}" type="slidenum">
              <a:rPr lang="en-US" smtClean="0"/>
              <a:t>198</a:t>
            </a:fld>
            <a:endParaRPr lang="en-US"/>
          </a:p>
        </p:txBody>
      </p:sp>
    </p:spTree>
    <p:extLst>
      <p:ext uri="{BB962C8B-B14F-4D97-AF65-F5344CB8AC3E}">
        <p14:creationId xmlns:p14="http://schemas.microsoft.com/office/powerpoint/2010/main" val="173834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a:t>
            </a:r>
            <a:r>
              <a:rPr lang="en-US" sz="1200" b="1" dirty="0">
                <a:solidFill>
                  <a:schemeClr val="accent1"/>
                </a:solidFill>
              </a:rPr>
              <a:t>Estimate excludes benefits of herd immunity &amp; development dividend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Results for Development (R4D). Immunization financing: a resource guide for advocates, policymakers, and program managers. Washington D.C.: R4D; 2017.</a:t>
            </a:r>
          </a:p>
          <a:p>
            <a:r>
              <a:rPr lang="en-US" sz="1200" b="0" i="0" u="none" strike="noStrike" kern="1200" baseline="0" dirty="0">
                <a:solidFill>
                  <a:schemeClr val="tx1"/>
                </a:solidFill>
                <a:latin typeface="+mn-lt"/>
                <a:ea typeface="+mn-ea"/>
                <a:cs typeface="+mn-cs"/>
              </a:rPr>
              <a:t>Source: Ozawa S, Clark S, Portnoy A, Grewal S, </a:t>
            </a:r>
            <a:r>
              <a:rPr lang="en-US" sz="1200" b="0" i="0" u="none" strike="noStrike" kern="1200" baseline="0" dirty="0" err="1">
                <a:solidFill>
                  <a:schemeClr val="tx1"/>
                </a:solidFill>
                <a:latin typeface="+mn-lt"/>
                <a:ea typeface="+mn-ea"/>
                <a:cs typeface="+mn-cs"/>
              </a:rPr>
              <a:t>Brenzel</a:t>
            </a:r>
            <a:r>
              <a:rPr lang="en-US" sz="1200" b="0" i="0" u="none" strike="noStrike" kern="1200" baseline="0" dirty="0">
                <a:solidFill>
                  <a:schemeClr val="tx1"/>
                </a:solidFill>
                <a:latin typeface="+mn-lt"/>
                <a:ea typeface="+mn-ea"/>
                <a:cs typeface="+mn-cs"/>
              </a:rPr>
              <a:t> L, Walker DG. Return on investment from childhood immunization in low- and</a:t>
            </a:r>
          </a:p>
          <a:p>
            <a:r>
              <a:rPr lang="en-US" sz="1200" b="0" i="0" u="none" strike="noStrike" kern="1200" baseline="0" dirty="0">
                <a:solidFill>
                  <a:schemeClr val="tx1"/>
                </a:solidFill>
                <a:latin typeface="+mn-lt"/>
                <a:ea typeface="+mn-ea"/>
                <a:cs typeface="+mn-cs"/>
              </a:rPr>
              <a:t>middle-income countries, 2011–20. Health </a:t>
            </a:r>
            <a:r>
              <a:rPr lang="en-US" sz="1200" b="0" i="0" u="none" strike="noStrike" kern="1200" baseline="0" dirty="0" err="1">
                <a:solidFill>
                  <a:schemeClr val="tx1"/>
                </a:solidFill>
                <a:latin typeface="+mn-lt"/>
                <a:ea typeface="+mn-ea"/>
                <a:cs typeface="+mn-cs"/>
              </a:rPr>
              <a:t>Aff</a:t>
            </a:r>
            <a:r>
              <a:rPr lang="en-US" sz="1200" b="0" i="0" u="none" strike="noStrike" kern="1200" baseline="0" dirty="0">
                <a:solidFill>
                  <a:schemeClr val="tx1"/>
                </a:solidFill>
                <a:latin typeface="+mn-lt"/>
                <a:ea typeface="+mn-ea"/>
                <a:cs typeface="+mn-cs"/>
              </a:rPr>
              <a:t>. 2016 Feb 1;35(2):199-207.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herd immunity </a:t>
            </a:r>
            <a:r>
              <a:rPr lang="en-US" sz="1200" b="0" i="0" u="none" strike="noStrike" kern="1200" baseline="0" dirty="0">
                <a:solidFill>
                  <a:schemeClr val="tx1"/>
                </a:solidFill>
                <a:latin typeface="+mn-lt"/>
                <a:ea typeface="+mn-ea"/>
                <a:cs typeface="+mn-cs"/>
              </a:rPr>
              <a:t>(the protection that high levels of immunization in a population can provide even to unvaccinated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Long-term development dividend </a:t>
            </a:r>
            <a:r>
              <a:rPr lang="en-US" sz="1200" dirty="0"/>
              <a:t>(i.e., healthier children and increased school attendance)(</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20</a:t>
            </a:fld>
            <a:endParaRPr lang="en-US"/>
          </a:p>
        </p:txBody>
      </p:sp>
    </p:spTree>
    <p:extLst>
      <p:ext uri="{BB962C8B-B14F-4D97-AF65-F5344CB8AC3E}">
        <p14:creationId xmlns:p14="http://schemas.microsoft.com/office/powerpoint/2010/main" val="26703289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199</a:t>
            </a:fld>
            <a:endParaRPr lang="en-US"/>
          </a:p>
        </p:txBody>
      </p:sp>
    </p:spTree>
    <p:extLst>
      <p:ext uri="{BB962C8B-B14F-4D97-AF65-F5344CB8AC3E}">
        <p14:creationId xmlns:p14="http://schemas.microsoft.com/office/powerpoint/2010/main" val="30797517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Tune into your country's task force, don't duplicate. Integrate </a:t>
            </a:r>
            <a:r>
              <a:rPr lang="en-US" dirty="0" err="1"/>
              <a:t>vacc</a:t>
            </a:r>
            <a:r>
              <a:rPr lang="en-US" dirty="0"/>
              <a:t> with UHC, the money they find is what you can work with too, do better planning, how to work with insurance and state mandates, UHC principals (mixed fin.)</a:t>
            </a:r>
          </a:p>
        </p:txBody>
      </p:sp>
      <p:sp>
        <p:nvSpPr>
          <p:cNvPr id="4" name="Slide Number Placeholder 3"/>
          <p:cNvSpPr>
            <a:spLocks noGrp="1"/>
          </p:cNvSpPr>
          <p:nvPr>
            <p:ph type="sldNum" sz="quarter" idx="10"/>
          </p:nvPr>
        </p:nvSpPr>
        <p:spPr/>
        <p:txBody>
          <a:bodyPr/>
          <a:lstStyle/>
          <a:p>
            <a:fld id="{9BCD6189-C580-4F8F-95C5-01DC9A809E8F}" type="slidenum">
              <a:rPr lang="en-US" smtClean="0"/>
              <a:t>201</a:t>
            </a:fld>
            <a:endParaRPr lang="en-US"/>
          </a:p>
        </p:txBody>
      </p:sp>
    </p:spTree>
    <p:extLst>
      <p:ext uri="{BB962C8B-B14F-4D97-AF65-F5344CB8AC3E}">
        <p14:creationId xmlns:p14="http://schemas.microsoft.com/office/powerpoint/2010/main" val="5048572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Funds</a:t>
            </a:r>
            <a:r>
              <a:rPr lang="en-US" dirty="0"/>
              <a:t> are negotiated (</a:t>
            </a:r>
            <a:r>
              <a:rPr lang="en-US" b="1" dirty="0"/>
              <a:t>with line agencies</a:t>
            </a:r>
            <a:r>
              <a:rPr lang="en-US" dirty="0"/>
              <a:t>)</a:t>
            </a:r>
          </a:p>
          <a:p>
            <a:r>
              <a:rPr lang="en-US" dirty="0"/>
              <a:t>Reviewed (</a:t>
            </a:r>
            <a:r>
              <a:rPr lang="en-US" b="1" dirty="0"/>
              <a:t>by the cabinet or another body</a:t>
            </a:r>
            <a:r>
              <a:rPr lang="en-US" dirty="0"/>
              <a:t>)</a:t>
            </a:r>
          </a:p>
          <a:p>
            <a:r>
              <a:rPr lang="en-US" dirty="0"/>
              <a:t>Approved (</a:t>
            </a:r>
            <a:r>
              <a:rPr lang="en-US" b="1" dirty="0"/>
              <a:t>by the parliament or other body</a:t>
            </a:r>
            <a:r>
              <a:rPr lang="en-US" dirty="0"/>
              <a:t>)</a:t>
            </a:r>
          </a:p>
          <a:p>
            <a:r>
              <a:rPr lang="en-US" dirty="0"/>
              <a:t>Allocated across line agencies (</a:t>
            </a:r>
            <a:r>
              <a:rPr lang="en-US" b="1" dirty="0"/>
              <a:t>by the ministry of finance or the treasury</a:t>
            </a:r>
            <a:r>
              <a:rPr lang="en-US" dirty="0"/>
              <a:t>)</a:t>
            </a:r>
          </a:p>
          <a:p>
            <a:endParaRPr lang="en-US" dirty="0"/>
          </a:p>
          <a:p>
            <a:r>
              <a:rPr lang="en-US" sz="1200" b="0" i="0" u="none" strike="noStrike" kern="1200" baseline="0" dirty="0">
                <a:solidFill>
                  <a:schemeClr val="tx1"/>
                </a:solidFill>
                <a:latin typeface="+mn-lt"/>
                <a:ea typeface="+mn-ea"/>
                <a:cs typeface="+mn-cs"/>
              </a:rPr>
              <a:t>Budget negotiations often include a </a:t>
            </a:r>
            <a:r>
              <a:rPr lang="en-US" sz="1200" b="1" i="0" u="none" strike="noStrike" kern="1200" baseline="0" dirty="0">
                <a:solidFill>
                  <a:schemeClr val="tx1"/>
                </a:solidFill>
                <a:latin typeface="+mn-lt"/>
                <a:ea typeface="+mn-ea"/>
                <a:cs typeface="+mn-cs"/>
              </a:rPr>
              <a:t>consultative phase</a:t>
            </a:r>
            <a:endParaRPr lang="en-US" b="1" dirty="0"/>
          </a:p>
        </p:txBody>
      </p:sp>
      <p:sp>
        <p:nvSpPr>
          <p:cNvPr id="4" name="Slide Number Placeholder 3"/>
          <p:cNvSpPr>
            <a:spLocks noGrp="1"/>
          </p:cNvSpPr>
          <p:nvPr>
            <p:ph type="sldNum" sz="quarter" idx="10"/>
          </p:nvPr>
        </p:nvSpPr>
        <p:spPr/>
        <p:txBody>
          <a:bodyPr/>
          <a:lstStyle/>
          <a:p>
            <a:fld id="{9BCD6189-C580-4F8F-95C5-01DC9A809E8F}" type="slidenum">
              <a:rPr lang="en-US" smtClean="0"/>
              <a:t>209</a:t>
            </a:fld>
            <a:endParaRPr lang="en-US"/>
          </a:p>
        </p:txBody>
      </p:sp>
    </p:spTree>
    <p:extLst>
      <p:ext uri="{BB962C8B-B14F-4D97-AF65-F5344CB8AC3E}">
        <p14:creationId xmlns:p14="http://schemas.microsoft.com/office/powerpoint/2010/main" val="9681455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Funds</a:t>
            </a:r>
            <a:r>
              <a:rPr lang="en-US" dirty="0"/>
              <a:t> are negotiated (</a:t>
            </a:r>
            <a:r>
              <a:rPr lang="en-US" b="1" dirty="0"/>
              <a:t>with line agencies</a:t>
            </a:r>
            <a:r>
              <a:rPr lang="en-US" dirty="0"/>
              <a:t>)</a:t>
            </a:r>
          </a:p>
          <a:p>
            <a:r>
              <a:rPr lang="en-US" dirty="0"/>
              <a:t>Reviewed (</a:t>
            </a:r>
            <a:r>
              <a:rPr lang="en-US" b="1" dirty="0"/>
              <a:t>by the cabinet or another body</a:t>
            </a:r>
            <a:r>
              <a:rPr lang="en-US" dirty="0"/>
              <a:t>)</a:t>
            </a:r>
          </a:p>
          <a:p>
            <a:r>
              <a:rPr lang="en-US" dirty="0"/>
              <a:t>Approved (</a:t>
            </a:r>
            <a:r>
              <a:rPr lang="en-US" b="1" dirty="0"/>
              <a:t>by the parliament or other body</a:t>
            </a:r>
            <a:r>
              <a:rPr lang="en-US" dirty="0"/>
              <a:t>)</a:t>
            </a:r>
          </a:p>
          <a:p>
            <a:r>
              <a:rPr lang="en-US" dirty="0"/>
              <a:t>Allocated across line agencies (</a:t>
            </a:r>
            <a:r>
              <a:rPr lang="en-US" b="1" dirty="0"/>
              <a:t>by the ministry of finance or the treasury</a:t>
            </a:r>
            <a:r>
              <a:rPr lang="en-US" dirty="0"/>
              <a:t>)</a:t>
            </a:r>
          </a:p>
          <a:p>
            <a:endParaRPr lang="en-US" dirty="0"/>
          </a:p>
          <a:p>
            <a:r>
              <a:rPr lang="en-US" sz="1200" b="0" i="0" u="none" strike="noStrike" kern="1200" baseline="0" dirty="0">
                <a:solidFill>
                  <a:schemeClr val="tx1"/>
                </a:solidFill>
                <a:latin typeface="+mn-lt"/>
                <a:ea typeface="+mn-ea"/>
                <a:cs typeface="+mn-cs"/>
              </a:rPr>
              <a:t>Budget negotiations often include a </a:t>
            </a:r>
            <a:r>
              <a:rPr lang="en-US" sz="1200" b="1" i="0" u="none" strike="noStrike" kern="1200" baseline="0" dirty="0">
                <a:solidFill>
                  <a:schemeClr val="tx1"/>
                </a:solidFill>
                <a:latin typeface="+mn-lt"/>
                <a:ea typeface="+mn-ea"/>
                <a:cs typeface="+mn-cs"/>
              </a:rPr>
              <a:t>consultative phase</a:t>
            </a:r>
          </a:p>
          <a:p>
            <a:endParaRPr lang="en-US" sz="1200" b="1" i="0" u="none" strike="noStrike" kern="1200" baseline="0" dirty="0">
              <a:solidFill>
                <a:schemeClr val="tx1"/>
              </a:solidFill>
              <a:latin typeface="+mn-lt"/>
              <a:ea typeface="+mn-ea"/>
              <a:cs typeface="+mn-cs"/>
            </a:endParaRPr>
          </a:p>
          <a:p>
            <a:r>
              <a:rPr lang="en-US" b="1" dirty="0"/>
              <a:t>Rigid rules example: </a:t>
            </a:r>
          </a:p>
          <a:p>
            <a:pPr marL="228600" indent="-228600">
              <a:buFont typeface="+mj-lt"/>
              <a:buAutoNum type="arabicPeriod"/>
            </a:pPr>
            <a:r>
              <a:rPr lang="en-US" b="0" u="none" dirty="0"/>
              <a:t>the budget might have a </a:t>
            </a:r>
            <a:r>
              <a:rPr lang="en-US" b="0" u="sng" dirty="0"/>
              <a:t>line item </a:t>
            </a:r>
            <a:r>
              <a:rPr lang="en-US" b="0" u="none" dirty="0"/>
              <a:t>for </a:t>
            </a:r>
            <a:r>
              <a:rPr lang="en-US" b="0" u="sng" dirty="0"/>
              <a:t>vaccines</a:t>
            </a:r>
            <a:r>
              <a:rPr lang="en-US" b="0" u="none" dirty="0"/>
              <a:t> that does </a:t>
            </a:r>
            <a:r>
              <a:rPr lang="en-US" b="0" u="sng" dirty="0"/>
              <a:t>not reflect actual </a:t>
            </a:r>
            <a:r>
              <a:rPr lang="en-US" b="0" u="none" dirty="0"/>
              <a:t>levels of </a:t>
            </a:r>
            <a:r>
              <a:rPr lang="en-US" b="0" u="sng" dirty="0"/>
              <a:t>need</a:t>
            </a:r>
            <a:r>
              <a:rPr lang="en-US" b="0" u="none" dirty="0"/>
              <a:t>, </a:t>
            </a:r>
          </a:p>
          <a:p>
            <a:pPr marL="228600" indent="-228600">
              <a:buFont typeface="+mj-lt"/>
              <a:buAutoNum type="arabicPeriod"/>
            </a:pPr>
            <a:r>
              <a:rPr lang="en-US" b="0" u="none" dirty="0"/>
              <a:t>or a program </a:t>
            </a:r>
            <a:r>
              <a:rPr lang="en-US" b="0" u="sng" dirty="0"/>
              <a:t>budget</a:t>
            </a:r>
            <a:r>
              <a:rPr lang="en-US" b="0" u="none" dirty="0"/>
              <a:t> might </a:t>
            </a:r>
            <a:r>
              <a:rPr lang="en-US" b="0" u="sng" dirty="0"/>
              <a:t>include</a:t>
            </a:r>
            <a:r>
              <a:rPr lang="en-US" b="0" u="none" dirty="0"/>
              <a:t> particular outcome or output </a:t>
            </a:r>
            <a:r>
              <a:rPr lang="en-US" b="0" u="sng" dirty="0"/>
              <a:t>indicators</a:t>
            </a:r>
            <a:r>
              <a:rPr lang="en-US" b="0" u="none" dirty="0"/>
              <a:t> for defined program areas that </a:t>
            </a:r>
            <a:r>
              <a:rPr lang="en-US" b="0" u="sng" dirty="0"/>
              <a:t>are</a:t>
            </a:r>
            <a:r>
              <a:rPr lang="en-US" b="0" u="none" dirty="0"/>
              <a:t> </a:t>
            </a:r>
            <a:r>
              <a:rPr lang="en-US" b="0" u="sng" dirty="0"/>
              <a:t>misaligned</a:t>
            </a:r>
            <a:r>
              <a:rPr lang="en-US" b="0" u="none" dirty="0"/>
              <a:t> </a:t>
            </a:r>
            <a:r>
              <a:rPr lang="en-US" b="0" u="sng" dirty="0"/>
              <a:t>with program goals</a:t>
            </a:r>
            <a:r>
              <a:rPr lang="en-US" b="0" u="none" dirty="0"/>
              <a:t>.</a:t>
            </a:r>
          </a:p>
        </p:txBody>
      </p:sp>
      <p:sp>
        <p:nvSpPr>
          <p:cNvPr id="4" name="Slide Number Placeholder 3"/>
          <p:cNvSpPr>
            <a:spLocks noGrp="1"/>
          </p:cNvSpPr>
          <p:nvPr>
            <p:ph type="sldNum" sz="quarter" idx="10"/>
          </p:nvPr>
        </p:nvSpPr>
        <p:spPr/>
        <p:txBody>
          <a:bodyPr/>
          <a:lstStyle/>
          <a:p>
            <a:fld id="{9BCD6189-C580-4F8F-95C5-01DC9A809E8F}" type="slidenum">
              <a:rPr lang="en-US" smtClean="0"/>
              <a:t>210</a:t>
            </a:fld>
            <a:endParaRPr lang="en-US"/>
          </a:p>
        </p:txBody>
      </p:sp>
    </p:spTree>
    <p:extLst>
      <p:ext uri="{BB962C8B-B14F-4D97-AF65-F5344CB8AC3E}">
        <p14:creationId xmlns:p14="http://schemas.microsoft.com/office/powerpoint/2010/main" val="26616090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5"/>
                </a:solidFill>
              </a:rPr>
              <a:t>Problems</a:t>
            </a:r>
          </a:p>
          <a:p>
            <a:pPr marL="228600" indent="-228600">
              <a:buFont typeface="+mj-lt"/>
              <a:buAutoNum type="arabicPeriod"/>
            </a:pPr>
            <a:r>
              <a:rPr lang="en-US" sz="1200" b="0" i="0" u="none" strike="noStrike" kern="1200" baseline="0" dirty="0">
                <a:solidFill>
                  <a:schemeClr val="tx1"/>
                </a:solidFill>
                <a:latin typeface="+mn-lt"/>
                <a:ea typeface="+mn-ea"/>
                <a:cs typeface="+mn-cs"/>
              </a:rPr>
              <a:t>a national health strategy or </a:t>
            </a:r>
            <a:r>
              <a:rPr lang="en-US" sz="1200" b="1" i="0" u="none" strike="noStrike" kern="1200" baseline="0" dirty="0">
                <a:solidFill>
                  <a:schemeClr val="tx1"/>
                </a:solidFill>
                <a:latin typeface="+mn-lt"/>
                <a:ea typeface="+mn-ea"/>
                <a:cs typeface="+mn-cs"/>
              </a:rPr>
              <a:t>plan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may function only as </a:t>
            </a:r>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laundry list of activities </a:t>
            </a:r>
            <a:r>
              <a:rPr lang="en-US" sz="1200" b="0" i="0" u="none" strike="noStrike" kern="1200" baseline="0" dirty="0">
                <a:solidFill>
                  <a:schemeClr val="tx1"/>
                </a:solidFill>
                <a:latin typeface="+mn-lt"/>
                <a:ea typeface="+mn-ea"/>
                <a:cs typeface="+mn-cs"/>
              </a:rPr>
              <a:t>and may </a:t>
            </a:r>
            <a:r>
              <a:rPr lang="en-US" sz="1200" b="1" i="0" u="none" strike="noStrike" kern="1200" baseline="0" dirty="0">
                <a:solidFill>
                  <a:schemeClr val="tx1"/>
                </a:solidFill>
                <a:latin typeface="+mn-lt"/>
                <a:ea typeface="+mn-ea"/>
                <a:cs typeface="+mn-cs"/>
              </a:rPr>
              <a:t>lack cost information </a:t>
            </a:r>
            <a:r>
              <a:rPr lang="en-US" sz="1200" b="0" i="0" u="none" strike="noStrike" kern="1200" baseline="0" dirty="0">
                <a:solidFill>
                  <a:schemeClr val="tx1"/>
                </a:solidFill>
                <a:latin typeface="+mn-lt"/>
                <a:ea typeface="+mn-ea"/>
                <a:cs typeface="+mn-cs"/>
              </a:rPr>
              <a:t>that can help guide implementation. </a:t>
            </a:r>
          </a:p>
          <a:p>
            <a:pPr marL="228600" indent="-228600">
              <a:buFont typeface="+mj-lt"/>
              <a:buAutoNum type="arabicPeriod"/>
            </a:pPr>
            <a:r>
              <a:rPr lang="en-US" sz="1200" b="0" i="0" u="none" strike="noStrike" kern="1200" baseline="0" dirty="0">
                <a:solidFill>
                  <a:schemeClr val="tx1"/>
                </a:solidFill>
                <a:latin typeface="+mn-lt"/>
                <a:ea typeface="+mn-ea"/>
                <a:cs typeface="+mn-cs"/>
              </a:rPr>
              <a:t>In addition, disease-specific plans that are not linked to the national strategy may proliferate in isolation across technical areas (including immunization)</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a:buFont typeface="Wingdings" panose="05000000000000000000" pitchFamily="2" charset="2"/>
              <a:buChar char="v"/>
            </a:pPr>
            <a:r>
              <a:rPr lang="en-US" dirty="0">
                <a:solidFill>
                  <a:schemeClr val="accent5"/>
                </a:solidFill>
              </a:rPr>
              <a:t>Without this kind of comprehensive, multi-year planning process, budgeting problems can occur</a:t>
            </a:r>
          </a:p>
          <a:p>
            <a:pPr lvl="1"/>
            <a:r>
              <a:rPr lang="en-US" dirty="0">
                <a:solidFill>
                  <a:schemeClr val="accent5"/>
                </a:solidFill>
              </a:rPr>
              <a:t>Separate plans may not be linked in any specific way to the budget formulation or costing process (merely a laundry list)</a:t>
            </a:r>
          </a:p>
          <a:p>
            <a:pPr lvl="1"/>
            <a:r>
              <a:rPr lang="en-US" dirty="0">
                <a:solidFill>
                  <a:schemeClr val="accent5"/>
                </a:solidFill>
              </a:rPr>
              <a:t>If cost data is not available (or only historical values) – difficult for immunization advocates to win support for emerging needs &amp; long-term planning</a:t>
            </a:r>
          </a:p>
          <a:p>
            <a:pPr lvl="1"/>
            <a:endParaRPr lang="en-US" dirty="0">
              <a:solidFill>
                <a:schemeClr val="accent5"/>
              </a:solidFill>
            </a:endParaRPr>
          </a:p>
          <a:p>
            <a:r>
              <a:rPr lang="en-US" sz="1200" b="0" i="0" u="none" strike="noStrike" kern="1200" baseline="0" dirty="0">
                <a:solidFill>
                  <a:schemeClr val="tx1"/>
                </a:solidFill>
                <a:latin typeface="+mn-lt"/>
                <a:ea typeface="+mn-ea"/>
                <a:cs typeface="+mn-cs"/>
              </a:rPr>
              <a:t>health sector strategic planning decisions that inform pooling and redistribution according to need, vaccine procurement, and strategic purchasing for services</a:t>
            </a:r>
            <a:endParaRPr lang="en-US" dirty="0">
              <a:solidFill>
                <a:schemeClr val="accent5"/>
              </a:solidFill>
            </a:endParaRPr>
          </a:p>
        </p:txBody>
      </p:sp>
      <p:sp>
        <p:nvSpPr>
          <p:cNvPr id="4" name="Slide Number Placeholder 3"/>
          <p:cNvSpPr>
            <a:spLocks noGrp="1"/>
          </p:cNvSpPr>
          <p:nvPr>
            <p:ph type="sldNum" sz="quarter" idx="10"/>
          </p:nvPr>
        </p:nvSpPr>
        <p:spPr/>
        <p:txBody>
          <a:bodyPr/>
          <a:lstStyle/>
          <a:p>
            <a:fld id="{9BCD6189-C580-4F8F-95C5-01DC9A809E8F}" type="slidenum">
              <a:rPr lang="en-US" smtClean="0"/>
              <a:t>211</a:t>
            </a:fld>
            <a:endParaRPr lang="en-US"/>
          </a:p>
        </p:txBody>
      </p:sp>
    </p:spTree>
    <p:extLst>
      <p:ext uri="{BB962C8B-B14F-4D97-AF65-F5344CB8AC3E}">
        <p14:creationId xmlns:p14="http://schemas.microsoft.com/office/powerpoint/2010/main" val="38507591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both what the tool does and doesn't do. For instance, </a:t>
            </a:r>
            <a:r>
              <a:rPr lang="en-US" b="1" dirty="0"/>
              <a:t>IT DOESN'T REALLY HELP WITH PLANNING INCREMENTAL DELIVERY COSTS OF NEW VACCINES, OR INCREMENTAL COSTS OF ACHIEVING HIGHER COVERAGE. NOTIONAL AT BEST ON THESE.</a:t>
            </a:r>
          </a:p>
          <a:p>
            <a:r>
              <a:rPr lang="en-US" dirty="0"/>
              <a:t>is not a budgeting tool.</a:t>
            </a:r>
          </a:p>
        </p:txBody>
      </p:sp>
      <p:sp>
        <p:nvSpPr>
          <p:cNvPr id="4" name="Slide Number Placeholder 3"/>
          <p:cNvSpPr>
            <a:spLocks noGrp="1"/>
          </p:cNvSpPr>
          <p:nvPr>
            <p:ph type="sldNum" sz="quarter" idx="10"/>
          </p:nvPr>
        </p:nvSpPr>
        <p:spPr/>
        <p:txBody>
          <a:bodyPr/>
          <a:lstStyle/>
          <a:p>
            <a:fld id="{9BCD6189-C580-4F8F-95C5-01DC9A809E8F}" type="slidenum">
              <a:rPr lang="en-US" smtClean="0"/>
              <a:t>212</a:t>
            </a:fld>
            <a:endParaRPr lang="en-US"/>
          </a:p>
        </p:txBody>
      </p:sp>
    </p:spTree>
    <p:extLst>
      <p:ext uri="{BB962C8B-B14F-4D97-AF65-F5344CB8AC3E}">
        <p14:creationId xmlns:p14="http://schemas.microsoft.com/office/powerpoint/2010/main" val="16617525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To address issues:</a:t>
            </a:r>
            <a:r>
              <a:rPr lang="en-US" sz="1200" dirty="0"/>
              <a:t> </a:t>
            </a:r>
            <a:r>
              <a:rPr lang="en-US" sz="1200" u="sng" dirty="0"/>
              <a:t>policymakers</a:t>
            </a:r>
            <a:r>
              <a:rPr lang="en-US" sz="1200" dirty="0"/>
              <a:t> in the MOH should </a:t>
            </a:r>
            <a:r>
              <a:rPr lang="en-US" sz="1200" u="sng" dirty="0"/>
              <a:t>work to align </a:t>
            </a:r>
            <a:r>
              <a:rPr lang="en-US" sz="1200" dirty="0"/>
              <a:t>annual immunization work </a:t>
            </a:r>
            <a:r>
              <a:rPr lang="en-US" sz="1200" u="sng" dirty="0"/>
              <a:t>plans</a:t>
            </a:r>
            <a:r>
              <a:rPr lang="en-US" sz="1200" dirty="0"/>
              <a:t> with annual </a:t>
            </a:r>
            <a:r>
              <a:rPr lang="en-US" sz="1200" u="sng" dirty="0"/>
              <a:t>health</a:t>
            </a:r>
            <a:r>
              <a:rPr lang="en-US" sz="1200" dirty="0"/>
              <a:t> </a:t>
            </a:r>
            <a:r>
              <a:rPr lang="en-US" sz="1200" u="sng" dirty="0"/>
              <a:t>sector</a:t>
            </a:r>
            <a:r>
              <a:rPr lang="en-US" sz="1200" dirty="0"/>
              <a:t> and individual program work </a:t>
            </a:r>
            <a:r>
              <a:rPr lang="en-US" sz="1200" u="sng" dirty="0"/>
              <a:t>plans</a:t>
            </a:r>
          </a:p>
        </p:txBody>
      </p:sp>
      <p:sp>
        <p:nvSpPr>
          <p:cNvPr id="4" name="Slide Number Placeholder 3"/>
          <p:cNvSpPr>
            <a:spLocks noGrp="1"/>
          </p:cNvSpPr>
          <p:nvPr>
            <p:ph type="sldNum" sz="quarter" idx="10"/>
          </p:nvPr>
        </p:nvSpPr>
        <p:spPr/>
        <p:txBody>
          <a:bodyPr/>
          <a:lstStyle/>
          <a:p>
            <a:fld id="{9BCD6189-C580-4F8F-95C5-01DC9A809E8F}" type="slidenum">
              <a:rPr lang="en-US" smtClean="0"/>
              <a:t>215</a:t>
            </a:fld>
            <a:endParaRPr lang="en-US"/>
          </a:p>
        </p:txBody>
      </p:sp>
    </p:spTree>
    <p:extLst>
      <p:ext uri="{BB962C8B-B14F-4D97-AF65-F5344CB8AC3E}">
        <p14:creationId xmlns:p14="http://schemas.microsoft.com/office/powerpoint/2010/main" val="18719256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Underspending:</a:t>
            </a:r>
          </a:p>
          <a:p>
            <a:pPr marL="171450" indent="-171450">
              <a:buFont typeface="Arial" panose="020B0604020202020204" pitchFamily="34" charset="0"/>
              <a:buChar char="•"/>
            </a:pPr>
            <a:r>
              <a:rPr lang="en-US" dirty="0"/>
              <a:t>Might be the </a:t>
            </a:r>
            <a:r>
              <a:rPr lang="en-US" u="sng" dirty="0"/>
              <a:t>positive result </a:t>
            </a:r>
            <a:r>
              <a:rPr lang="en-US" dirty="0"/>
              <a:t>of system </a:t>
            </a:r>
            <a:r>
              <a:rPr lang="en-US" u="sng" dirty="0"/>
              <a:t>efficiencies</a:t>
            </a:r>
            <a:r>
              <a:rPr lang="en-US" dirty="0"/>
              <a:t> that make existing funds go further, </a:t>
            </a:r>
          </a:p>
          <a:p>
            <a:pPr marL="171450" indent="-171450">
              <a:buFont typeface="Arial" panose="020B0604020202020204" pitchFamily="34" charset="0"/>
              <a:buChar char="•"/>
            </a:pPr>
            <a:r>
              <a:rPr lang="en-US" dirty="0"/>
              <a:t>Or it might result from </a:t>
            </a:r>
          </a:p>
          <a:p>
            <a:pPr marL="628650" lvl="1" indent="-171450">
              <a:buFont typeface="Arial" panose="020B0604020202020204" pitchFamily="34" charset="0"/>
              <a:buChar char="•"/>
            </a:pPr>
            <a:r>
              <a:rPr lang="en-US" u="sng" dirty="0"/>
              <a:t>poor financial management</a:t>
            </a:r>
            <a:r>
              <a:rPr lang="en-US" dirty="0"/>
              <a:t>, </a:t>
            </a:r>
          </a:p>
          <a:p>
            <a:pPr marL="628650" lvl="1" indent="-171450">
              <a:buFont typeface="Arial" panose="020B0604020202020204" pitchFamily="34" charset="0"/>
              <a:buChar char="•"/>
            </a:pPr>
            <a:r>
              <a:rPr lang="en-US" dirty="0"/>
              <a:t>limited capacity on the part of units that receive funds to spend those funds, </a:t>
            </a:r>
          </a:p>
          <a:p>
            <a:pPr marL="628650" lvl="1" indent="-171450">
              <a:buFont typeface="Arial" panose="020B0604020202020204" pitchFamily="34" charset="0"/>
              <a:buChar char="•"/>
            </a:pPr>
            <a:r>
              <a:rPr lang="en-US" dirty="0"/>
              <a:t>late disbursement, </a:t>
            </a:r>
          </a:p>
          <a:p>
            <a:pPr marL="628650" lvl="1" indent="-171450">
              <a:buFont typeface="Arial" panose="020B0604020202020204" pitchFamily="34" charset="0"/>
              <a:buChar char="•"/>
            </a:pPr>
            <a:r>
              <a:rPr lang="en-US" dirty="0"/>
              <a:t>or inadequate capacity to track and account for expenditures.</a:t>
            </a:r>
          </a:p>
        </p:txBody>
      </p:sp>
      <p:sp>
        <p:nvSpPr>
          <p:cNvPr id="4" name="Slide Number Placeholder 3"/>
          <p:cNvSpPr>
            <a:spLocks noGrp="1"/>
          </p:cNvSpPr>
          <p:nvPr>
            <p:ph type="sldNum" sz="quarter" idx="10"/>
          </p:nvPr>
        </p:nvSpPr>
        <p:spPr/>
        <p:txBody>
          <a:bodyPr/>
          <a:lstStyle/>
          <a:p>
            <a:fld id="{9BCD6189-C580-4F8F-95C5-01DC9A809E8F}" type="slidenum">
              <a:rPr lang="en-US" smtClean="0"/>
              <a:t>216</a:t>
            </a:fld>
            <a:endParaRPr lang="en-US"/>
          </a:p>
        </p:txBody>
      </p:sp>
    </p:spTree>
    <p:extLst>
      <p:ext uri="{BB962C8B-B14F-4D97-AF65-F5344CB8AC3E}">
        <p14:creationId xmlns:p14="http://schemas.microsoft.com/office/powerpoint/2010/main" val="20548864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217</a:t>
            </a:fld>
            <a:endParaRPr lang="en-US"/>
          </a:p>
        </p:txBody>
      </p:sp>
    </p:spTree>
    <p:extLst>
      <p:ext uri="{BB962C8B-B14F-4D97-AF65-F5344CB8AC3E}">
        <p14:creationId xmlns:p14="http://schemas.microsoft.com/office/powerpoint/2010/main" val="51507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Sources: International Vaccine Access Center [forthcoming]. Value of Immunization Compendium of Evidence (</a:t>
            </a:r>
            <a:r>
              <a:rPr lang="en-US" sz="1200" b="0" i="0" u="none" strike="noStrike" kern="1200" baseline="0" dirty="0" err="1">
                <a:solidFill>
                  <a:schemeClr val="tx1"/>
                </a:solidFill>
                <a:latin typeface="+mn-lt"/>
                <a:ea typeface="+mn-ea"/>
                <a:cs typeface="+mn-cs"/>
              </a:rPr>
              <a:t>VoICE</a:t>
            </a:r>
            <a:r>
              <a:rPr lang="en-US" sz="1200" b="0" i="0" u="none" strike="noStrike" kern="1200" baseline="0" dirty="0">
                <a:solidFill>
                  <a:schemeClr val="tx1"/>
                </a:solidFill>
                <a:latin typeface="+mn-lt"/>
                <a:ea typeface="+mn-ea"/>
                <a:cs typeface="+mn-cs"/>
              </a:rPr>
              <a:t>) tool.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Available from: http://view-hub.org/   ????????????????? Outdated????????????????</a:t>
            </a:r>
          </a:p>
          <a:p>
            <a:r>
              <a:rPr lang="en-US" sz="1200" b="1" i="0" u="none" strike="noStrike" kern="1200" baseline="0" dirty="0">
                <a:solidFill>
                  <a:schemeClr val="tx1"/>
                </a:solidFill>
                <a:latin typeface="+mn-lt"/>
                <a:ea typeface="+mn-ea"/>
                <a:cs typeface="+mn-cs"/>
              </a:rPr>
              <a:t>herd immunity </a:t>
            </a:r>
            <a:r>
              <a:rPr lang="en-US" sz="1200" b="0" i="0" u="none" strike="noStrike" kern="1200" baseline="0" dirty="0">
                <a:solidFill>
                  <a:schemeClr val="tx1"/>
                </a:solidFill>
                <a:latin typeface="+mn-lt"/>
                <a:ea typeface="+mn-ea"/>
                <a:cs typeface="+mn-cs"/>
              </a:rPr>
              <a:t>(the protection that high levels of immunization in a population can provide even to unvaccinated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Long-term development dividend </a:t>
            </a:r>
            <a:r>
              <a:rPr lang="en-US" sz="1200" dirty="0"/>
              <a:t>(i.e., healthier children and increased school attendance)(</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21</a:t>
            </a:fld>
            <a:endParaRPr lang="en-US"/>
          </a:p>
        </p:txBody>
      </p:sp>
    </p:spTree>
    <p:extLst>
      <p:ext uri="{BB962C8B-B14F-4D97-AF65-F5344CB8AC3E}">
        <p14:creationId xmlns:p14="http://schemas.microsoft.com/office/powerpoint/2010/main" val="332986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t>Classic example of a “public good” whose social benefit exceeds the value to individuals or households.</a:t>
            </a:r>
            <a:r>
              <a:rPr lang="en-US" sz="1800" baseline="0" dirty="0"/>
              <a:t> </a:t>
            </a:r>
            <a:r>
              <a:rPr lang="en-US" sz="1800" dirty="0"/>
              <a:t>Social benefit - control of infectious diseases and herd immunity</a:t>
            </a:r>
          </a:p>
          <a:p>
            <a:r>
              <a:rPr lang="en-US" sz="1800" b="1" dirty="0"/>
              <a:t>Continued</a:t>
            </a:r>
            <a:r>
              <a:rPr lang="en-US" sz="1800" dirty="0"/>
              <a:t> </a:t>
            </a:r>
            <a:r>
              <a:rPr lang="en-US" sz="1800" b="1" dirty="0"/>
              <a:t>indefinitely</a:t>
            </a:r>
            <a:r>
              <a:rPr lang="en-US" sz="1800" b="0" dirty="0"/>
              <a:t>:</a:t>
            </a:r>
            <a:r>
              <a:rPr lang="en-US" sz="1800" b="0" baseline="0" dirty="0"/>
              <a:t> </a:t>
            </a:r>
            <a:r>
              <a:rPr lang="en-US" sz="1200" b="0" i="0" u="none" strike="noStrike" kern="1200" baseline="0" dirty="0">
                <a:solidFill>
                  <a:schemeClr val="tx1"/>
                </a:solidFill>
                <a:latin typeface="+mn-lt"/>
                <a:ea typeface="+mn-ea"/>
                <a:cs typeface="+mn-cs"/>
              </a:rPr>
              <a:t>except in exceptional cases where a disease can be completely eradicated,</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800" dirty="0"/>
          </a:p>
          <a:p>
            <a:pPr lvl="0"/>
            <a:endParaRPr lang="en-US" sz="1800"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22</a:t>
            </a:fld>
            <a:endParaRPr lang="en-US"/>
          </a:p>
        </p:txBody>
      </p:sp>
    </p:spTree>
    <p:extLst>
      <p:ext uri="{BB962C8B-B14F-4D97-AF65-F5344CB8AC3E}">
        <p14:creationId xmlns:p14="http://schemas.microsoft.com/office/powerpoint/2010/main" val="188954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Moon, S., </a:t>
            </a:r>
            <a:r>
              <a:rPr lang="en-US" dirty="0" err="1"/>
              <a:t>Røttingen</a:t>
            </a:r>
            <a:r>
              <a:rPr lang="en-US" dirty="0"/>
              <a:t>, J., &amp; </a:t>
            </a:r>
            <a:r>
              <a:rPr lang="en-US" dirty="0" err="1"/>
              <a:t>Frenk</a:t>
            </a:r>
            <a:r>
              <a:rPr lang="en-US" dirty="0"/>
              <a:t>, J. (2017). Global public goods for health: Weaknesses and opportunities in the global health system. </a:t>
            </a:r>
            <a:r>
              <a:rPr lang="en-US" i="1" dirty="0"/>
              <a:t>Health Economics, Policy and Law,</a:t>
            </a:r>
            <a:r>
              <a:rPr lang="en-US" dirty="0"/>
              <a:t> </a:t>
            </a:r>
            <a:r>
              <a:rPr lang="en-US" i="1" dirty="0"/>
              <a:t>12</a:t>
            </a:r>
            <a:r>
              <a:rPr lang="en-US" dirty="0"/>
              <a:t>(2), 195-205. doi:10.1017/S1744133116000451</a:t>
            </a:r>
          </a:p>
          <a:p>
            <a:pPr lvl="1">
              <a:spcBef>
                <a:spcPts val="600"/>
              </a:spcBef>
            </a:pPr>
            <a:r>
              <a:rPr lang="en-US" sz="2300" b="1" u="sng" dirty="0"/>
              <a:t>Non-rival</a:t>
            </a:r>
            <a:r>
              <a:rPr lang="en-US" sz="2300" b="1" dirty="0"/>
              <a:t>: </a:t>
            </a:r>
            <a:r>
              <a:rPr lang="en-US" sz="2300" dirty="0"/>
              <a:t>consumption by one person does not diminish the quantity remaining for others</a:t>
            </a:r>
          </a:p>
          <a:p>
            <a:pPr lvl="1">
              <a:spcBef>
                <a:spcPts val="600"/>
              </a:spcBef>
            </a:pPr>
            <a:r>
              <a:rPr lang="en-US" sz="2300" b="1" u="sng" dirty="0"/>
              <a:t>Non-excludable</a:t>
            </a:r>
            <a:r>
              <a:rPr lang="en-US" sz="2300" dirty="0"/>
              <a:t>: others cannot be prevented from consuming it</a:t>
            </a:r>
          </a:p>
          <a:p>
            <a:pPr lvl="0">
              <a:spcBef>
                <a:spcPts val="600"/>
              </a:spcBef>
            </a:pPr>
            <a:r>
              <a:rPr lang="en-US" sz="2400" dirty="0"/>
              <a:t>-The knowledge component of technologies can be made available as PGs, even if the physical artifact of a tablet or </a:t>
            </a:r>
            <a:r>
              <a:rPr lang="en-US" sz="2400" b="1" dirty="0">
                <a:solidFill>
                  <a:srgbClr val="FF0000"/>
                </a:solidFill>
              </a:rPr>
              <a:t>vaccine is a private good</a:t>
            </a:r>
            <a:r>
              <a:rPr lang="en-US" sz="2400" dirty="0"/>
              <a:t>. For example, the knowledge that 300mg of compound X safely and effectively treats disease Y is a valuable PG.</a:t>
            </a:r>
          </a:p>
          <a:p>
            <a:pPr lvl="0">
              <a:spcBef>
                <a:spcPts val="600"/>
              </a:spcBef>
            </a:pPr>
            <a:r>
              <a:rPr lang="en-US" sz="2400" dirty="0"/>
              <a:t>-While the </a:t>
            </a:r>
            <a:r>
              <a:rPr lang="en-US" sz="2400" b="1" dirty="0"/>
              <a:t>physical drugs or vaccines</a:t>
            </a:r>
            <a:r>
              <a:rPr lang="en-US" sz="2400" dirty="0"/>
              <a:t> in a stockpile are </a:t>
            </a:r>
            <a:r>
              <a:rPr lang="en-US" sz="2400" b="1" dirty="0"/>
              <a:t>private goods</a:t>
            </a:r>
            <a:r>
              <a:rPr lang="en-US" sz="2400" dirty="0"/>
              <a:t>, both rival and excludable, </a:t>
            </a:r>
            <a:r>
              <a:rPr lang="en-US" sz="2400" b="1" u="sng" dirty="0"/>
              <a:t>the risk reduction and added security provided to the community</a:t>
            </a:r>
            <a:r>
              <a:rPr lang="en-US" sz="2400" dirty="0"/>
              <a:t> from a stockpile can be considered a PG,</a:t>
            </a:r>
          </a:p>
          <a:p>
            <a:pPr lvl="1">
              <a:spcBef>
                <a:spcPts val="600"/>
              </a:spcBef>
            </a:pPr>
            <a:r>
              <a:rPr lang="en-US" sz="2300" dirty="0"/>
              <a:t>---------------------------</a:t>
            </a:r>
          </a:p>
          <a:p>
            <a:pPr>
              <a:spcBef>
                <a:spcPts val="600"/>
              </a:spcBef>
            </a:pPr>
            <a:r>
              <a:rPr lang="en-US" dirty="0"/>
              <a:t>Tentative text</a:t>
            </a:r>
            <a:r>
              <a:rPr lang="en-US" baseline="0" dirty="0"/>
              <a:t> for another slide</a:t>
            </a:r>
            <a:r>
              <a:rPr lang="en-US" dirty="0"/>
              <a:t>:</a:t>
            </a:r>
            <a:r>
              <a:rPr lang="en-US" baseline="0" dirty="0"/>
              <a:t> </a:t>
            </a:r>
          </a:p>
          <a:p>
            <a:pPr>
              <a:spcBef>
                <a:spcPts val="600"/>
              </a:spcBef>
            </a:pPr>
            <a:r>
              <a:rPr lang="en-US" sz="2600" dirty="0"/>
              <a:t>Steps needed to better govern the financing and provision of PGs for health</a:t>
            </a:r>
          </a:p>
          <a:p>
            <a:pPr marL="685800" lvl="1" indent="-342900">
              <a:spcBef>
                <a:spcPts val="600"/>
              </a:spcBef>
              <a:buFont typeface="+mj-lt"/>
              <a:buAutoNum type="arabicPeriod"/>
            </a:pPr>
            <a:r>
              <a:rPr lang="en-US" sz="2200" dirty="0"/>
              <a:t>Improved data to develop a clearer picture of how much money is currently going to providing which types of PGs</a:t>
            </a:r>
          </a:p>
          <a:p>
            <a:pPr marL="685800" lvl="1" indent="-342900">
              <a:spcBef>
                <a:spcPts val="600"/>
              </a:spcBef>
              <a:buFont typeface="+mj-lt"/>
              <a:buAutoNum type="arabicPeriod"/>
            </a:pPr>
            <a:r>
              <a:rPr lang="en-US" sz="2200" dirty="0"/>
              <a:t>A legitimate global political process to decide upon priority missing PGs-- followed by estimates of total amounts needed</a:t>
            </a:r>
          </a:p>
          <a:p>
            <a:pPr marL="685800" lvl="1" indent="-342900">
              <a:spcBef>
                <a:spcPts val="600"/>
              </a:spcBef>
              <a:buFont typeface="+mj-lt"/>
              <a:buAutoNum type="arabicPeriod"/>
            </a:pPr>
            <a:r>
              <a:rPr lang="en-US" sz="2200" dirty="0"/>
              <a:t>Financing streams for PGs from governments and private sources, to be channeled through new or existing institutions</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27</a:t>
            </a:fld>
            <a:endParaRPr lang="en-US"/>
          </a:p>
        </p:txBody>
      </p:sp>
    </p:spTree>
    <p:extLst>
      <p:ext uri="{BB962C8B-B14F-4D97-AF65-F5344CB8AC3E}">
        <p14:creationId xmlns:p14="http://schemas.microsoft.com/office/powerpoint/2010/main" val="103215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Moon, S., </a:t>
            </a:r>
            <a:r>
              <a:rPr lang="en-US" dirty="0" err="1"/>
              <a:t>Røttingen</a:t>
            </a:r>
            <a:r>
              <a:rPr lang="en-US" dirty="0"/>
              <a:t>, J., &amp; </a:t>
            </a:r>
            <a:r>
              <a:rPr lang="en-US" dirty="0" err="1"/>
              <a:t>Frenk</a:t>
            </a:r>
            <a:r>
              <a:rPr lang="en-US" dirty="0"/>
              <a:t>, J. (2017). Global public goods for health: Weaknesses and opportunities in the global health system. </a:t>
            </a:r>
            <a:r>
              <a:rPr lang="en-US" i="1" dirty="0"/>
              <a:t>Health Economics, Policy and Law,</a:t>
            </a:r>
            <a:r>
              <a:rPr lang="en-US" dirty="0"/>
              <a:t> </a:t>
            </a:r>
            <a:r>
              <a:rPr lang="en-US" i="1" dirty="0"/>
              <a:t>12</a:t>
            </a:r>
            <a:r>
              <a:rPr lang="en-US" dirty="0"/>
              <a:t>(2), 195-205. doi:10.1017/S1744133116000451</a:t>
            </a:r>
          </a:p>
          <a:p>
            <a:pPr lvl="1">
              <a:spcBef>
                <a:spcPts val="600"/>
              </a:spcBef>
            </a:pPr>
            <a:r>
              <a:rPr lang="en-US" sz="2300" b="1" u="sng" dirty="0"/>
              <a:t>Non-rival</a:t>
            </a:r>
            <a:r>
              <a:rPr lang="en-US" sz="2300" b="1" dirty="0"/>
              <a:t>: </a:t>
            </a:r>
            <a:r>
              <a:rPr lang="en-US" sz="2300" dirty="0"/>
              <a:t>consumption by one person does not diminish the quantity remaining for others</a:t>
            </a:r>
          </a:p>
          <a:p>
            <a:pPr lvl="1">
              <a:spcBef>
                <a:spcPts val="600"/>
              </a:spcBef>
            </a:pPr>
            <a:r>
              <a:rPr lang="en-US" sz="2300" b="1" u="sng" dirty="0"/>
              <a:t>Non-excludable</a:t>
            </a:r>
            <a:r>
              <a:rPr lang="en-US" sz="2300" dirty="0"/>
              <a:t>: others cannot be prevented from consuming it</a:t>
            </a:r>
          </a:p>
          <a:p>
            <a:pPr lvl="0">
              <a:spcBef>
                <a:spcPts val="600"/>
              </a:spcBef>
            </a:pPr>
            <a:r>
              <a:rPr lang="en-US" sz="2400" dirty="0"/>
              <a:t>-The knowledge component of technologies can be made available as PGs, even if the physical artifact of a tablet or </a:t>
            </a:r>
            <a:r>
              <a:rPr lang="en-US" sz="2400" b="1" dirty="0">
                <a:solidFill>
                  <a:srgbClr val="FF0000"/>
                </a:solidFill>
              </a:rPr>
              <a:t>vaccine is a private good</a:t>
            </a:r>
            <a:r>
              <a:rPr lang="en-US" sz="2400" dirty="0"/>
              <a:t>. For example, the knowledge that 300mg of compound X safely and effectively treats disease Y is a valuable PG.</a:t>
            </a:r>
          </a:p>
          <a:p>
            <a:pPr lvl="0">
              <a:spcBef>
                <a:spcPts val="600"/>
              </a:spcBef>
            </a:pPr>
            <a:r>
              <a:rPr lang="en-US" sz="2400" dirty="0"/>
              <a:t>-While the </a:t>
            </a:r>
            <a:r>
              <a:rPr lang="en-US" sz="2400" b="1" dirty="0"/>
              <a:t>physical drugs or vaccines</a:t>
            </a:r>
            <a:r>
              <a:rPr lang="en-US" sz="2400" dirty="0"/>
              <a:t> in a stockpile are </a:t>
            </a:r>
            <a:r>
              <a:rPr lang="en-US" sz="2400" b="1" dirty="0"/>
              <a:t>private goods</a:t>
            </a:r>
            <a:r>
              <a:rPr lang="en-US" sz="2400" dirty="0"/>
              <a:t>, both rival and excludable, </a:t>
            </a:r>
            <a:r>
              <a:rPr lang="en-US" sz="2400" b="1" u="sng" dirty="0"/>
              <a:t>the risk reduction and added security provided to the community</a:t>
            </a:r>
            <a:r>
              <a:rPr lang="en-US" sz="2400" dirty="0"/>
              <a:t> from a stockpile can be considered a PG,</a:t>
            </a:r>
          </a:p>
          <a:p>
            <a:pPr lvl="1">
              <a:spcBef>
                <a:spcPts val="600"/>
              </a:spcBef>
            </a:pPr>
            <a:r>
              <a:rPr lang="en-US" sz="2300" dirty="0"/>
              <a:t>---------------------------</a:t>
            </a:r>
          </a:p>
          <a:p>
            <a:pPr>
              <a:spcBef>
                <a:spcPts val="600"/>
              </a:spcBef>
            </a:pPr>
            <a:r>
              <a:rPr lang="en-US" dirty="0"/>
              <a:t>Tentative text</a:t>
            </a:r>
            <a:r>
              <a:rPr lang="en-US" baseline="0" dirty="0"/>
              <a:t> for another slide</a:t>
            </a:r>
            <a:r>
              <a:rPr lang="en-US" dirty="0"/>
              <a:t>:</a:t>
            </a:r>
            <a:r>
              <a:rPr lang="en-US" baseline="0" dirty="0"/>
              <a:t> </a:t>
            </a:r>
          </a:p>
          <a:p>
            <a:pPr>
              <a:spcBef>
                <a:spcPts val="600"/>
              </a:spcBef>
            </a:pPr>
            <a:r>
              <a:rPr lang="en-US" sz="2600" dirty="0"/>
              <a:t>Steps needed to better govern the financing and provision of PGs for health</a:t>
            </a:r>
          </a:p>
          <a:p>
            <a:pPr marL="685800" lvl="1" indent="-342900">
              <a:spcBef>
                <a:spcPts val="600"/>
              </a:spcBef>
              <a:buFont typeface="+mj-lt"/>
              <a:buAutoNum type="arabicPeriod"/>
            </a:pPr>
            <a:r>
              <a:rPr lang="en-US" sz="2200" dirty="0"/>
              <a:t>Improved data to develop a clearer picture of how much money is currently going to providing which types of PGs</a:t>
            </a:r>
          </a:p>
          <a:p>
            <a:pPr marL="685800" lvl="1" indent="-342900">
              <a:spcBef>
                <a:spcPts val="600"/>
              </a:spcBef>
              <a:buFont typeface="+mj-lt"/>
              <a:buAutoNum type="arabicPeriod"/>
            </a:pPr>
            <a:r>
              <a:rPr lang="en-US" sz="2200" dirty="0"/>
              <a:t>A legitimate global political process to decide upon priority missing PGs-- followed by estimates of total amounts needed</a:t>
            </a:r>
          </a:p>
          <a:p>
            <a:pPr marL="685800" lvl="1" indent="-342900">
              <a:spcBef>
                <a:spcPts val="600"/>
              </a:spcBef>
              <a:buFont typeface="+mj-lt"/>
              <a:buAutoNum type="arabicPeriod"/>
            </a:pPr>
            <a:r>
              <a:rPr lang="en-US" sz="2200" dirty="0"/>
              <a:t>Financing streams for PGs from governments and private sources, to be channeled through new or existing institutions</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29</a:t>
            </a:fld>
            <a:endParaRPr lang="en-US"/>
          </a:p>
        </p:txBody>
      </p:sp>
    </p:spTree>
    <p:extLst>
      <p:ext uri="{BB962C8B-B14F-4D97-AF65-F5344CB8AC3E}">
        <p14:creationId xmlns:p14="http://schemas.microsoft.com/office/powerpoint/2010/main" val="53909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are not only “good” . They offer the public good of herd immunity which cannot be achieved without public financing.</a:t>
            </a:r>
          </a:p>
        </p:txBody>
      </p:sp>
      <p:sp>
        <p:nvSpPr>
          <p:cNvPr id="4" name="Slide Number Placeholder 3"/>
          <p:cNvSpPr>
            <a:spLocks noGrp="1"/>
          </p:cNvSpPr>
          <p:nvPr>
            <p:ph type="sldNum" sz="quarter" idx="5"/>
          </p:nvPr>
        </p:nvSpPr>
        <p:spPr/>
        <p:txBody>
          <a:bodyPr/>
          <a:lstStyle/>
          <a:p>
            <a:fld id="{9BCD6189-C580-4F8F-95C5-01DC9A809E8F}" type="slidenum">
              <a:rPr lang="en-US" smtClean="0"/>
              <a:t>32</a:t>
            </a:fld>
            <a:endParaRPr lang="en-US"/>
          </a:p>
        </p:txBody>
      </p:sp>
    </p:spTree>
    <p:extLst>
      <p:ext uri="{BB962C8B-B14F-4D97-AF65-F5344CB8AC3E}">
        <p14:creationId xmlns:p14="http://schemas.microsoft.com/office/powerpoint/2010/main" val="167470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 make the point because each year we </a:t>
            </a:r>
            <a:r>
              <a:rPr lang="en-US" sz="1800" dirty="0" err="1"/>
              <a:t>shart</a:t>
            </a:r>
            <a:r>
              <a:rPr lang="en-US" sz="1800" dirty="0"/>
              <a:t> from zero coverage of the newborn population- need to bring that up to 90% each year or 95% to achieve herd immunity and full protection. We also don't want to miss any kids not receiving any vaccination. Though they might be combined or the administration changed to be more effectively provided. Only smallpox has been eradicated...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-Sustainable financing requires careful government planning</a:t>
            </a:r>
          </a:p>
          <a:p>
            <a:pPr lvl="0"/>
            <a:endParaRPr lang="en-US" sz="1800" dirty="0"/>
          </a:p>
          <a:p>
            <a:pPr lvl="0"/>
            <a:r>
              <a:rPr lang="en-US" sz="1800" dirty="0"/>
              <a:t>Classic example of a “public good” whose social benefit exceeds the value to individuals or households.</a:t>
            </a:r>
            <a:r>
              <a:rPr lang="en-US" sz="1800" baseline="0" dirty="0"/>
              <a:t> </a:t>
            </a:r>
            <a:r>
              <a:rPr lang="en-US" sz="1800" dirty="0"/>
              <a:t>Social benefit - control of infectious diseases and herd immunity</a:t>
            </a:r>
          </a:p>
          <a:p>
            <a:r>
              <a:rPr lang="en-US" sz="1800" b="1" dirty="0"/>
              <a:t>Continued</a:t>
            </a:r>
            <a:r>
              <a:rPr lang="en-US" sz="1800" dirty="0"/>
              <a:t> </a:t>
            </a:r>
            <a:r>
              <a:rPr lang="en-US" sz="1800" b="1" dirty="0"/>
              <a:t>indefinitely</a:t>
            </a:r>
            <a:r>
              <a:rPr lang="en-US" sz="1800" b="0" dirty="0"/>
              <a:t>:</a:t>
            </a:r>
            <a:r>
              <a:rPr lang="en-US" sz="1800" b="0" baseline="0" dirty="0"/>
              <a:t> </a:t>
            </a:r>
            <a:r>
              <a:rPr lang="en-US" sz="1200" b="0" i="0" u="none" strike="noStrike" kern="1200" baseline="0" dirty="0">
                <a:solidFill>
                  <a:schemeClr val="tx1"/>
                </a:solidFill>
                <a:latin typeface="+mn-lt"/>
                <a:ea typeface="+mn-ea"/>
                <a:cs typeface="+mn-cs"/>
              </a:rPr>
              <a:t>except in exceptional cases where a disease can be completely eradicated,</a:t>
            </a:r>
          </a:p>
          <a:p>
            <a:endParaRPr lang="en-US" sz="1200" b="0" i="0" u="none" strike="noStrike" kern="1200" baseline="0" dirty="0">
              <a:solidFill>
                <a:schemeClr val="tx1"/>
              </a:solidFill>
              <a:latin typeface="+mn-lt"/>
              <a:ea typeface="+mn-ea"/>
              <a:cs typeface="+mn-cs"/>
            </a:endParaRPr>
          </a:p>
          <a:p>
            <a:endParaRPr lang="en-US" sz="1800" dirty="0"/>
          </a:p>
          <a:p>
            <a:pPr lvl="0"/>
            <a:endParaRPr lang="en-US" sz="1800"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33</a:t>
            </a:fld>
            <a:endParaRPr lang="en-US"/>
          </a:p>
        </p:txBody>
      </p:sp>
    </p:spTree>
    <p:extLst>
      <p:ext uri="{BB962C8B-B14F-4D97-AF65-F5344CB8AC3E}">
        <p14:creationId xmlns:p14="http://schemas.microsoft.com/office/powerpoint/2010/main" val="384229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MICs eligibility threshold for </a:t>
            </a:r>
            <a:r>
              <a:rPr lang="en-US" dirty="0" err="1"/>
              <a:t>Gavi</a:t>
            </a:r>
            <a:r>
              <a:rPr lang="en-US" dirty="0"/>
              <a:t> is over $1580 not eligible for subsidized introduction, but vaccines are available to them (through UNICEF) and on the market for purchase</a:t>
            </a:r>
          </a:p>
        </p:txBody>
      </p:sp>
      <p:sp>
        <p:nvSpPr>
          <p:cNvPr id="4" name="Slide Number Placeholder 3"/>
          <p:cNvSpPr>
            <a:spLocks noGrp="1"/>
          </p:cNvSpPr>
          <p:nvPr>
            <p:ph type="sldNum" sz="quarter" idx="10"/>
          </p:nvPr>
        </p:nvSpPr>
        <p:spPr/>
        <p:txBody>
          <a:bodyPr/>
          <a:lstStyle/>
          <a:p>
            <a:fld id="{9BCD6189-C580-4F8F-95C5-01DC9A809E8F}" type="slidenum">
              <a:rPr lang="en-US" smtClean="0"/>
              <a:t>34</a:t>
            </a:fld>
            <a:endParaRPr lang="en-US"/>
          </a:p>
        </p:txBody>
      </p:sp>
    </p:spTree>
    <p:extLst>
      <p:ext uri="{BB962C8B-B14F-4D97-AF65-F5344CB8AC3E}">
        <p14:creationId xmlns:p14="http://schemas.microsoft.com/office/powerpoint/2010/main" val="307067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example</a:t>
            </a:r>
            <a:r>
              <a:rPr lang="en-US" baseline="0" dirty="0"/>
              <a:t> from Nigeria, </a:t>
            </a:r>
            <a:r>
              <a:rPr lang="en-US" dirty="0"/>
              <a:t>See </a:t>
            </a:r>
            <a:r>
              <a:rPr lang="en-US" sz="1200" b="0" i="0" u="none" strike="noStrike" kern="1200" baseline="0" dirty="0" err="1">
                <a:solidFill>
                  <a:schemeClr val="tx1"/>
                </a:solidFill>
                <a:latin typeface="+mn-lt"/>
                <a:ea typeface="+mn-ea"/>
                <a:cs typeface="+mn-cs"/>
              </a:rPr>
              <a:t>Bawa</a:t>
            </a:r>
            <a:r>
              <a:rPr lang="en-US" sz="1200" b="0" i="0" u="none" strike="noStrike" kern="1200" baseline="0" dirty="0">
                <a:solidFill>
                  <a:schemeClr val="tx1"/>
                </a:solidFill>
                <a:latin typeface="+mn-lt"/>
                <a:ea typeface="+mn-ea"/>
                <a:cs typeface="+mn-cs"/>
              </a:rPr>
              <a:t> et al (2018) WHO Bulletin. BLT/2018/211565.</a:t>
            </a:r>
          </a:p>
          <a:p>
            <a:r>
              <a:rPr lang="en-US" sz="1200" b="0" i="0" u="none" strike="noStrike" kern="1200" baseline="0" dirty="0">
                <a:solidFill>
                  <a:schemeClr val="tx1"/>
                </a:solidFill>
                <a:latin typeface="+mn-lt"/>
                <a:ea typeface="+mn-ea"/>
                <a:cs typeface="+mn-cs"/>
              </a:rPr>
              <a:t>-Integrating routine primary-care services into polio eradication activities in Nigeria resulted in increased coverage for supplemental oral polio vaccine doses and essential maternal, newborn and child health interventions.</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40</a:t>
            </a:fld>
            <a:endParaRPr lang="en-US"/>
          </a:p>
        </p:txBody>
      </p:sp>
    </p:spTree>
    <p:extLst>
      <p:ext uri="{BB962C8B-B14F-4D97-AF65-F5344CB8AC3E}">
        <p14:creationId xmlns:p14="http://schemas.microsoft.com/office/powerpoint/2010/main" val="294258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in “economic argument” . Most participants have mastered the “vaccine benefits” litany.  We need to cover that, but instructor has to challenge the class to go </a:t>
            </a:r>
            <a:r>
              <a:rPr lang="en-US" b="1" dirty="0"/>
              <a:t>beyond the “benefits” rationale </a:t>
            </a:r>
            <a:r>
              <a:rPr lang="en-US" u="sng" dirty="0"/>
              <a:t>to the </a:t>
            </a:r>
            <a:r>
              <a:rPr lang="en-US" dirty="0"/>
              <a:t>economic rationale so that participants can be effective in making the case in an economic choice setting.</a:t>
            </a:r>
          </a:p>
        </p:txBody>
      </p:sp>
      <p:sp>
        <p:nvSpPr>
          <p:cNvPr id="4" name="Slide Number Placeholder 3"/>
          <p:cNvSpPr>
            <a:spLocks noGrp="1"/>
          </p:cNvSpPr>
          <p:nvPr>
            <p:ph type="sldNum" sz="quarter" idx="5"/>
          </p:nvPr>
        </p:nvSpPr>
        <p:spPr/>
        <p:txBody>
          <a:bodyPr/>
          <a:lstStyle/>
          <a:p>
            <a:fld id="{9BCD6189-C580-4F8F-95C5-01DC9A809E8F}" type="slidenum">
              <a:rPr lang="en-US" smtClean="0"/>
              <a:t>7</a:t>
            </a:fld>
            <a:endParaRPr lang="en-US"/>
          </a:p>
        </p:txBody>
      </p:sp>
    </p:spTree>
    <p:extLst>
      <p:ext uri="{BB962C8B-B14F-4D97-AF65-F5344CB8AC3E}">
        <p14:creationId xmlns:p14="http://schemas.microsoft.com/office/powerpoint/2010/main" val="1804103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example</a:t>
            </a:r>
            <a:r>
              <a:rPr lang="en-US" baseline="0" dirty="0"/>
              <a:t> from Nigeria, </a:t>
            </a:r>
            <a:r>
              <a:rPr lang="en-US" dirty="0"/>
              <a:t>See </a:t>
            </a:r>
            <a:r>
              <a:rPr lang="en-US" sz="1200" b="0" i="0" u="none" strike="noStrike" kern="1200" baseline="0" dirty="0" err="1">
                <a:solidFill>
                  <a:schemeClr val="tx1"/>
                </a:solidFill>
                <a:latin typeface="+mn-lt"/>
                <a:ea typeface="+mn-ea"/>
                <a:cs typeface="+mn-cs"/>
              </a:rPr>
              <a:t>Bawa</a:t>
            </a:r>
            <a:r>
              <a:rPr lang="en-US" sz="1200" b="0" i="0" u="none" strike="noStrike" kern="1200" baseline="0" dirty="0">
                <a:solidFill>
                  <a:schemeClr val="tx1"/>
                </a:solidFill>
                <a:latin typeface="+mn-lt"/>
                <a:ea typeface="+mn-ea"/>
                <a:cs typeface="+mn-cs"/>
              </a:rPr>
              <a:t> et al (2018) WHO Bulletin. BLT/2018/211565.</a:t>
            </a:r>
          </a:p>
          <a:p>
            <a:r>
              <a:rPr lang="en-US" sz="1200" b="0" i="0" u="none" strike="noStrike" kern="1200" baseline="0" dirty="0">
                <a:solidFill>
                  <a:schemeClr val="tx1"/>
                </a:solidFill>
                <a:latin typeface="+mn-lt"/>
                <a:ea typeface="+mn-ea"/>
                <a:cs typeface="+mn-cs"/>
              </a:rPr>
              <a:t>-Integrating routine primary-care services into polio eradication activities in Nigeria resulted in increased coverage for supplemental oral polio vaccine doses and essential maternal, newborn and child health interventions.</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42</a:t>
            </a:fld>
            <a:endParaRPr lang="en-US"/>
          </a:p>
        </p:txBody>
      </p:sp>
    </p:spTree>
    <p:extLst>
      <p:ext uri="{BB962C8B-B14F-4D97-AF65-F5344CB8AC3E}">
        <p14:creationId xmlns:p14="http://schemas.microsoft.com/office/powerpoint/2010/main" val="3200042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See R4D 2017, Briefs 11, 12, and 14</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44</a:t>
            </a:fld>
            <a:endParaRPr lang="en-US"/>
          </a:p>
        </p:txBody>
      </p:sp>
    </p:spTree>
    <p:extLst>
      <p:ext uri="{BB962C8B-B14F-4D97-AF65-F5344CB8AC3E}">
        <p14:creationId xmlns:p14="http://schemas.microsoft.com/office/powerpoint/2010/main" val="148506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pay for performance our contracting out/in for service</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45</a:t>
            </a:fld>
            <a:endParaRPr lang="en-US"/>
          </a:p>
        </p:txBody>
      </p:sp>
    </p:spTree>
    <p:extLst>
      <p:ext uri="{BB962C8B-B14F-4D97-AF65-F5344CB8AC3E}">
        <p14:creationId xmlns:p14="http://schemas.microsoft.com/office/powerpoint/2010/main" val="356978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D6189-C580-4F8F-95C5-01DC9A809E8F}" type="slidenum">
              <a:rPr lang="en-US" smtClean="0"/>
              <a:t>46</a:t>
            </a:fld>
            <a:endParaRPr lang="en-US"/>
          </a:p>
        </p:txBody>
      </p:sp>
    </p:spTree>
    <p:extLst>
      <p:ext uri="{BB962C8B-B14F-4D97-AF65-F5344CB8AC3E}">
        <p14:creationId xmlns:p14="http://schemas.microsoft.com/office/powerpoint/2010/main" val="196886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(health financing and service delivery arrangements put in place)</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47</a:t>
            </a:fld>
            <a:endParaRPr lang="en-US"/>
          </a:p>
        </p:txBody>
      </p:sp>
    </p:spTree>
    <p:extLst>
      <p:ext uri="{BB962C8B-B14F-4D97-AF65-F5344CB8AC3E}">
        <p14:creationId xmlns:p14="http://schemas.microsoft.com/office/powerpoint/2010/main" val="269662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source????</a:t>
            </a:r>
          </a:p>
        </p:txBody>
      </p:sp>
      <p:sp>
        <p:nvSpPr>
          <p:cNvPr id="4" name="Slide Number Placeholder 3"/>
          <p:cNvSpPr>
            <a:spLocks noGrp="1"/>
          </p:cNvSpPr>
          <p:nvPr>
            <p:ph type="sldNum" sz="quarter" idx="10"/>
          </p:nvPr>
        </p:nvSpPr>
        <p:spPr/>
        <p:txBody>
          <a:bodyPr/>
          <a:lstStyle/>
          <a:p>
            <a:fld id="{9BCD6189-C580-4F8F-95C5-01DC9A809E8F}" type="slidenum">
              <a:rPr lang="en-US" smtClean="0"/>
              <a:t>48</a:t>
            </a:fld>
            <a:endParaRPr lang="en-US"/>
          </a:p>
        </p:txBody>
      </p:sp>
    </p:spTree>
    <p:extLst>
      <p:ext uri="{BB962C8B-B14F-4D97-AF65-F5344CB8AC3E}">
        <p14:creationId xmlns:p14="http://schemas.microsoft.com/office/powerpoint/2010/main" val="104271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 of including vaccines into the benefits package is that they can keep a population healthier and therefore, the HI fund doesn't need to support the costs of treating these illnesses (sustainability issue).</a:t>
            </a:r>
          </a:p>
        </p:txBody>
      </p:sp>
      <p:sp>
        <p:nvSpPr>
          <p:cNvPr id="4" name="Slide Number Placeholder 3"/>
          <p:cNvSpPr>
            <a:spLocks noGrp="1"/>
          </p:cNvSpPr>
          <p:nvPr>
            <p:ph type="sldNum" sz="quarter" idx="10"/>
          </p:nvPr>
        </p:nvSpPr>
        <p:spPr/>
        <p:txBody>
          <a:bodyPr/>
          <a:lstStyle/>
          <a:p>
            <a:fld id="{9BCD6189-C580-4F8F-95C5-01DC9A809E8F}" type="slidenum">
              <a:rPr lang="en-US" smtClean="0"/>
              <a:t>49</a:t>
            </a:fld>
            <a:endParaRPr lang="en-US"/>
          </a:p>
        </p:txBody>
      </p:sp>
    </p:spTree>
    <p:extLst>
      <p:ext uri="{BB962C8B-B14F-4D97-AF65-F5344CB8AC3E}">
        <p14:creationId xmlns:p14="http://schemas.microsoft.com/office/powerpoint/2010/main" val="265102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a:t>
            </a:r>
          </a:p>
          <a:p>
            <a:r>
              <a:rPr lang="en-US" dirty="0"/>
              <a:t>What are the key components of immunization costs, and how do they vary across</a:t>
            </a:r>
            <a:r>
              <a:rPr lang="en-US" baseline="0" dirty="0"/>
              <a:t> delivery platforms?</a:t>
            </a:r>
          </a:p>
          <a:p>
            <a:r>
              <a:rPr lang="en-US" baseline="0" dirty="0"/>
              <a:t>Which costs are typically shared with other health services?</a:t>
            </a:r>
          </a:p>
          <a:p>
            <a:r>
              <a:rPr lang="en-US" baseline="0" dirty="0"/>
              <a:t>Which costs are specific to immunization?</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53</a:t>
            </a:fld>
            <a:endParaRPr lang="en-US" dirty="0"/>
          </a:p>
        </p:txBody>
      </p:sp>
    </p:spTree>
    <p:extLst>
      <p:ext uri="{BB962C8B-B14F-4D97-AF65-F5344CB8AC3E}">
        <p14:creationId xmlns:p14="http://schemas.microsoft.com/office/powerpoint/2010/main" val="2531577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admin:</a:t>
            </a:r>
          </a:p>
          <a:p>
            <a:r>
              <a:rPr lang="en-US" dirty="0"/>
              <a:t>https://kissflow.com/wp-content/uploads/2018/09/Purchase-Order-Management_blog.png </a:t>
            </a:r>
          </a:p>
          <a:p>
            <a:r>
              <a:rPr lang="en-US" dirty="0"/>
              <a:t>Link</a:t>
            </a:r>
            <a:r>
              <a:rPr lang="en-US" baseline="0" dirty="0"/>
              <a:t> Service:</a:t>
            </a:r>
          </a:p>
          <a:p>
            <a:r>
              <a:rPr lang="en-US" baseline="0" dirty="0"/>
              <a:t>https://www.google.com/url?sa=i&amp;rct=j&amp;q=&amp;esrc=s&amp;source=images&amp;cd=&amp;cad=rja&amp;uact=8&amp;ved=2ahUKEwiKyfHu8aPjAhWMUt8KHVTBApIQjRx6BAgBEAU&amp;url=%2Furl%3Fsa%3Di%26rct%3Dj%26q%3D%26esrc%3Ds%26source%3Dimages%26cd%3D%26ved%3D%26url%3Dhttps%253A%252F%252Fopenknowledge.worldbank.org%252Fhandle%252F10986%252F12335%26psig%3DAOvVaw2gTVBMDwMpgniP6BGdxAPm%26ust%3D1562626040761381&amp;psig=AOvVaw2gTVBMDwMpgniP6BGdxAPm&amp;ust=1562626040761381</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54</a:t>
            </a:fld>
            <a:endParaRPr lang="en-US" dirty="0"/>
          </a:p>
        </p:txBody>
      </p:sp>
    </p:spTree>
    <p:extLst>
      <p:ext uri="{BB962C8B-B14F-4D97-AF65-F5344CB8AC3E}">
        <p14:creationId xmlns:p14="http://schemas.microsoft.com/office/powerpoint/2010/main" val="379911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55</a:t>
            </a:fld>
            <a:endParaRPr lang="en-US" dirty="0"/>
          </a:p>
        </p:txBody>
      </p:sp>
    </p:spTree>
    <p:extLst>
      <p:ext uri="{BB962C8B-B14F-4D97-AF65-F5344CB8AC3E}">
        <p14:creationId xmlns:p14="http://schemas.microsoft.com/office/powerpoint/2010/main" val="312770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World Health Organization. </a:t>
            </a:r>
            <a:r>
              <a:rPr lang="en-US" dirty="0">
                <a:hlinkClick r:id="rId3"/>
              </a:rPr>
              <a:t>Immunization coverage</a:t>
            </a:r>
            <a:r>
              <a:rPr lang="en-US" dirty="0"/>
              <a:t>. January 2018. Accessed March, 2018</a:t>
            </a:r>
          </a:p>
          <a:p>
            <a:r>
              <a:rPr lang="en-US" sz="1200" b="0" i="0" u="none" strike="noStrike" kern="1200" baseline="0" dirty="0">
                <a:solidFill>
                  <a:schemeClr val="tx1"/>
                </a:solidFill>
                <a:latin typeface="+mn-lt"/>
                <a:ea typeface="+mn-ea"/>
                <a:cs typeface="+mn-cs"/>
              </a:rPr>
              <a:t>Source: Results for Development (R4D). Immunization financing: a resource guide for advocates, policymakers, and program managers. Washington D.C.: R4D; 2017.</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9</a:t>
            </a:fld>
            <a:endParaRPr lang="en-US"/>
          </a:p>
        </p:txBody>
      </p:sp>
    </p:spTree>
    <p:extLst>
      <p:ext uri="{BB962C8B-B14F-4D97-AF65-F5344CB8AC3E}">
        <p14:creationId xmlns:p14="http://schemas.microsoft.com/office/powerpoint/2010/main" val="538858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Labor</a:t>
            </a:r>
            <a:r>
              <a:rPr lang="en-US" dirty="0"/>
              <a:t>-Immunization labor costs tends to correlate with level of economic development</a:t>
            </a:r>
          </a:p>
          <a:p>
            <a:pPr marL="0" indent="0">
              <a:buNone/>
            </a:pPr>
            <a:r>
              <a:rPr lang="en-US" dirty="0"/>
              <a:t>--Developed countries have higher health worker salaries -- therefore higher proportional costs for labor</a:t>
            </a:r>
          </a:p>
          <a:p>
            <a:r>
              <a:rPr lang="en-US" sz="1200" b="1" i="0" u="none" strike="noStrike" kern="1200" baseline="0" dirty="0">
                <a:solidFill>
                  <a:schemeClr val="tx1"/>
                </a:solidFill>
                <a:latin typeface="+mn-lt"/>
                <a:ea typeface="+mn-ea"/>
                <a:cs typeface="+mn-cs"/>
              </a:rPr>
              <a:t>Administration and management </a:t>
            </a:r>
            <a:r>
              <a:rPr lang="en-US" sz="1200" b="0" i="0" u="none" strike="noStrike" kern="1200" baseline="0" dirty="0">
                <a:solidFill>
                  <a:schemeClr val="tx1"/>
                </a:solidFill>
                <a:latin typeface="+mn-lt"/>
                <a:ea typeface="+mn-ea"/>
                <a:cs typeface="+mn-cs"/>
              </a:rPr>
              <a:t>costs above the facility level account for about </a:t>
            </a:r>
            <a:r>
              <a:rPr lang="en-US" sz="1200" b="1" i="0" u="none" strike="noStrike" kern="1200" baseline="0" dirty="0">
                <a:solidFill>
                  <a:schemeClr val="tx1"/>
                </a:solidFill>
                <a:latin typeface="+mn-lt"/>
                <a:ea typeface="+mn-ea"/>
                <a:cs typeface="+mn-cs"/>
              </a:rPr>
              <a:t>15%</a:t>
            </a:r>
            <a:r>
              <a:rPr lang="en-US" sz="1200" b="0" i="0" u="none" strike="noStrike" kern="1200" baseline="0" dirty="0">
                <a:solidFill>
                  <a:schemeClr val="tx1"/>
                </a:solidFill>
                <a:latin typeface="+mn-lt"/>
                <a:ea typeface="+mn-ea"/>
                <a:cs typeface="+mn-cs"/>
              </a:rPr>
              <a:t> of total routine immunization costs.</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60</a:t>
            </a:fld>
            <a:endParaRPr lang="en-US"/>
          </a:p>
        </p:txBody>
      </p:sp>
    </p:spTree>
    <p:extLst>
      <p:ext uri="{BB962C8B-B14F-4D97-AF65-F5344CB8AC3E}">
        <p14:creationId xmlns:p14="http://schemas.microsoft.com/office/powerpoint/2010/main" val="502918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Labor</a:t>
            </a:r>
            <a:r>
              <a:rPr lang="en-US" dirty="0"/>
              <a:t>-Immunization labor costs tends to correlate with level of economic development</a:t>
            </a:r>
          </a:p>
          <a:p>
            <a:pPr marL="0" indent="0">
              <a:buNone/>
            </a:pPr>
            <a:r>
              <a:rPr lang="en-US" dirty="0"/>
              <a:t>--Developed countries have higher health worker salaries -- therefore higher proportional costs for labor</a:t>
            </a:r>
          </a:p>
          <a:p>
            <a:r>
              <a:rPr lang="en-US" sz="1200" b="1" i="0" u="none" strike="noStrike" kern="1200" baseline="0" dirty="0">
                <a:solidFill>
                  <a:schemeClr val="tx1"/>
                </a:solidFill>
                <a:latin typeface="+mn-lt"/>
                <a:ea typeface="+mn-ea"/>
                <a:cs typeface="+mn-cs"/>
              </a:rPr>
              <a:t>Administration and management </a:t>
            </a:r>
            <a:r>
              <a:rPr lang="en-US" sz="1200" b="0" i="0" u="none" strike="noStrike" kern="1200" baseline="0" dirty="0">
                <a:solidFill>
                  <a:schemeClr val="tx1"/>
                </a:solidFill>
                <a:latin typeface="+mn-lt"/>
                <a:ea typeface="+mn-ea"/>
                <a:cs typeface="+mn-cs"/>
              </a:rPr>
              <a:t>costs above the facility level account for about </a:t>
            </a:r>
            <a:r>
              <a:rPr lang="en-US" sz="1200" b="1" i="0" u="none" strike="noStrike" kern="1200" baseline="0" dirty="0">
                <a:solidFill>
                  <a:schemeClr val="tx1"/>
                </a:solidFill>
                <a:latin typeface="+mn-lt"/>
                <a:ea typeface="+mn-ea"/>
                <a:cs typeface="+mn-cs"/>
              </a:rPr>
              <a:t>15%</a:t>
            </a:r>
            <a:r>
              <a:rPr lang="en-US" sz="1200" b="0" i="0" u="none" strike="noStrike" kern="1200" baseline="0" dirty="0">
                <a:solidFill>
                  <a:schemeClr val="tx1"/>
                </a:solidFill>
                <a:latin typeface="+mn-lt"/>
                <a:ea typeface="+mn-ea"/>
                <a:cs typeface="+mn-cs"/>
              </a:rPr>
              <a:t> of total routine immunization costs.</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61</a:t>
            </a:fld>
            <a:endParaRPr lang="en-US"/>
          </a:p>
        </p:txBody>
      </p:sp>
    </p:spTree>
    <p:extLst>
      <p:ext uri="{BB962C8B-B14F-4D97-AF65-F5344CB8AC3E}">
        <p14:creationId xmlns:p14="http://schemas.microsoft.com/office/powerpoint/2010/main" val="3461146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US$1=INR 64;</a:t>
            </a:r>
          </a:p>
          <a:p>
            <a:endParaRPr lang="en-US" sz="1200" b="0" i="0" u="none" strike="noStrike" kern="1200" baseline="0" dirty="0">
              <a:solidFill>
                <a:schemeClr val="tx1"/>
              </a:solidFill>
              <a:latin typeface="+mn-lt"/>
              <a:ea typeface="+mn-ea"/>
              <a:cs typeface="+mn-cs"/>
            </a:endParaRPr>
          </a:p>
          <a:p>
            <a:r>
              <a:rPr lang="en-US" dirty="0"/>
              <a:t>We used cost/DTP3 vaccinated child as a proxy for this, because countries have different vaccine schedules and so full immunization will be different across countries.</a:t>
            </a:r>
          </a:p>
        </p:txBody>
      </p:sp>
      <p:sp>
        <p:nvSpPr>
          <p:cNvPr id="4" name="Slide Number Placeholder 3"/>
          <p:cNvSpPr>
            <a:spLocks noGrp="1"/>
          </p:cNvSpPr>
          <p:nvPr>
            <p:ph type="sldNum" sz="quarter" idx="10"/>
          </p:nvPr>
        </p:nvSpPr>
        <p:spPr/>
        <p:txBody>
          <a:bodyPr/>
          <a:lstStyle/>
          <a:p>
            <a:fld id="{9BCD6189-C580-4F8F-95C5-01DC9A809E8F}" type="slidenum">
              <a:rPr lang="en-US" smtClean="0"/>
              <a:t>63</a:t>
            </a:fld>
            <a:endParaRPr lang="en-US"/>
          </a:p>
        </p:txBody>
      </p:sp>
    </p:spTree>
    <p:extLst>
      <p:ext uri="{BB962C8B-B14F-4D97-AF65-F5344CB8AC3E}">
        <p14:creationId xmlns:p14="http://schemas.microsoft.com/office/powerpoint/2010/main" val="1934910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for the same level of doses delivered, a country can have widely varying costs. (Graphic?)</a:t>
            </a:r>
          </a:p>
        </p:txBody>
      </p:sp>
      <p:sp>
        <p:nvSpPr>
          <p:cNvPr id="4" name="Slide Number Placeholder 3"/>
          <p:cNvSpPr>
            <a:spLocks noGrp="1"/>
          </p:cNvSpPr>
          <p:nvPr>
            <p:ph type="sldNum" sz="quarter" idx="10"/>
          </p:nvPr>
        </p:nvSpPr>
        <p:spPr/>
        <p:txBody>
          <a:bodyPr/>
          <a:lstStyle/>
          <a:p>
            <a:fld id="{9BCD6189-C580-4F8F-95C5-01DC9A809E8F}" type="slidenum">
              <a:rPr lang="en-US" smtClean="0"/>
              <a:t>64</a:t>
            </a:fld>
            <a:endParaRPr lang="en-US"/>
          </a:p>
        </p:txBody>
      </p:sp>
    </p:spTree>
    <p:extLst>
      <p:ext uri="{BB962C8B-B14F-4D97-AF65-F5344CB8AC3E}">
        <p14:creationId xmlns:p14="http://schemas.microsoft.com/office/powerpoint/2010/main" val="963303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68</a:t>
            </a:fld>
            <a:endParaRPr lang="en-US"/>
          </a:p>
        </p:txBody>
      </p:sp>
    </p:spTree>
    <p:extLst>
      <p:ext uri="{BB962C8B-B14F-4D97-AF65-F5344CB8AC3E}">
        <p14:creationId xmlns:p14="http://schemas.microsoft.com/office/powerpoint/2010/main" val="372640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NUVI exercise from Thailand</a:t>
            </a:r>
          </a:p>
        </p:txBody>
      </p:sp>
      <p:sp>
        <p:nvSpPr>
          <p:cNvPr id="4" name="Slide Number Placeholder 3"/>
          <p:cNvSpPr>
            <a:spLocks noGrp="1"/>
          </p:cNvSpPr>
          <p:nvPr>
            <p:ph type="sldNum" sz="quarter" idx="5"/>
          </p:nvPr>
        </p:nvSpPr>
        <p:spPr/>
        <p:txBody>
          <a:bodyPr/>
          <a:lstStyle/>
          <a:p>
            <a:fld id="{9BCD6189-C580-4F8F-95C5-01DC9A809E8F}" type="slidenum">
              <a:rPr lang="en-US" smtClean="0"/>
              <a:t>74</a:t>
            </a:fld>
            <a:endParaRPr lang="en-US"/>
          </a:p>
        </p:txBody>
      </p:sp>
    </p:spTree>
    <p:extLst>
      <p:ext uri="{BB962C8B-B14F-4D97-AF65-F5344CB8AC3E}">
        <p14:creationId xmlns:p14="http://schemas.microsoft.com/office/powerpoint/2010/main" val="2656708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1" baseline="0" dirty="0"/>
              <a:t> </a:t>
            </a:r>
            <a:r>
              <a:rPr lang="en-GB" b="1" dirty="0"/>
              <a:t>POOLING AND PROCUREMENT</a:t>
            </a:r>
            <a:r>
              <a:rPr lang="en-GB" b="1" baseline="0" dirty="0"/>
              <a:t> METHODS ARE BEYOND THE SCOPE OF THE FINANCING MODULE.</a:t>
            </a:r>
            <a:endParaRPr lang="en-GB" b="1" dirty="0"/>
          </a:p>
          <a:p>
            <a:r>
              <a:rPr lang="en-US" dirty="0"/>
              <a:t>*To keep in mind throughout</a:t>
            </a:r>
            <a:r>
              <a:rPr lang="en-US" baseline="0" dirty="0"/>
              <a:t> review of finance resources.</a:t>
            </a:r>
          </a:p>
          <a:p>
            <a:endParaRPr lang="en-US" baseline="0" dirty="0"/>
          </a:p>
          <a:p>
            <a:r>
              <a:rPr lang="en-GB" b="1" dirty="0"/>
              <a:t>Revenue collection </a:t>
            </a:r>
            <a:r>
              <a:rPr lang="en-GB" dirty="0"/>
              <a:t>- the way health systems raise money from households, businesses, and external sources.</a:t>
            </a:r>
          </a:p>
          <a:p>
            <a:r>
              <a:rPr lang="en-GB" b="1" dirty="0"/>
              <a:t>Pooling resources </a:t>
            </a:r>
            <a:r>
              <a:rPr lang="en-GB" dirty="0"/>
              <a:t>- accumulation of revenue to spread risks across population groups</a:t>
            </a:r>
          </a:p>
          <a:p>
            <a:r>
              <a:rPr lang="en-GB" b="1" dirty="0"/>
              <a:t>Resource allocation and purchasing </a:t>
            </a:r>
            <a:r>
              <a:rPr lang="en-GB" dirty="0"/>
              <a:t>- how funds are channelled to pay for service provision  </a:t>
            </a:r>
            <a:endParaRPr lang="en-GB" b="1" dirty="0"/>
          </a:p>
          <a:p>
            <a:endParaRPr lang="en-GB" b="1" dirty="0"/>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76</a:t>
            </a:fld>
            <a:endParaRPr lang="en-US"/>
          </a:p>
        </p:txBody>
      </p:sp>
    </p:spTree>
    <p:extLst>
      <p:ext uri="{BB962C8B-B14F-4D97-AF65-F5344CB8AC3E}">
        <p14:creationId xmlns:p14="http://schemas.microsoft.com/office/powerpoint/2010/main" val="2505618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https://apps.who.int/iris/bitstream/handle/10665/260306/WER9308.pdf;jsessionid=C291E073C9B49CF01D05CA3AAE4FC3D0?sequence=1</a:t>
            </a:r>
          </a:p>
        </p:txBody>
      </p:sp>
      <p:sp>
        <p:nvSpPr>
          <p:cNvPr id="4" name="Slide Number Placeholder 3"/>
          <p:cNvSpPr>
            <a:spLocks noGrp="1"/>
          </p:cNvSpPr>
          <p:nvPr>
            <p:ph type="sldNum" sz="quarter" idx="10"/>
          </p:nvPr>
        </p:nvSpPr>
        <p:spPr/>
        <p:txBody>
          <a:bodyPr/>
          <a:lstStyle/>
          <a:p>
            <a:fld id="{9BCD6189-C580-4F8F-95C5-01DC9A809E8F}" type="slidenum">
              <a:rPr lang="en-US" smtClean="0"/>
              <a:t>79</a:t>
            </a:fld>
            <a:endParaRPr lang="en-US"/>
          </a:p>
        </p:txBody>
      </p:sp>
    </p:spTree>
    <p:extLst>
      <p:ext uri="{BB962C8B-B14F-4D97-AF65-F5344CB8AC3E}">
        <p14:creationId xmlns:p14="http://schemas.microsoft.com/office/powerpoint/2010/main" val="530073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Finance for Vaccines</a:t>
            </a:r>
          </a:p>
          <a:p>
            <a:r>
              <a:rPr lang="en-US" dirty="0"/>
              <a:t>Intermediaries of Finance for Vaccines</a:t>
            </a:r>
          </a:p>
          <a:p>
            <a:r>
              <a:rPr lang="en-US" dirty="0"/>
              <a:t>Providers of Vaccination Services</a:t>
            </a:r>
          </a:p>
          <a:p>
            <a:r>
              <a:rPr lang="en-US" dirty="0"/>
              <a:t>Beneficiaries</a:t>
            </a:r>
          </a:p>
          <a:p>
            <a:r>
              <a:rPr lang="en-US" dirty="0"/>
              <a:t>Details for each</a:t>
            </a:r>
            <a:r>
              <a:rPr lang="en-US" baseline="0" dirty="0"/>
              <a:t> in </a:t>
            </a:r>
            <a:r>
              <a:rPr lang="en-US" dirty="0"/>
              <a:t>next slides</a:t>
            </a:r>
          </a:p>
          <a:p>
            <a:endParaRPr lang="en-US" dirty="0"/>
          </a:p>
          <a:p>
            <a:pPr marL="0" lvl="1" algn="l" defTabSz="800100">
              <a:lnSpc>
                <a:spcPct val="90000"/>
              </a:lnSpc>
              <a:spcBef>
                <a:spcPct val="0"/>
              </a:spcBef>
              <a:spcAft>
                <a:spcPct val="15000"/>
              </a:spcAft>
            </a:pPr>
            <a:r>
              <a:rPr lang="en-US" sz="1600" b="1" kern="1200" dirty="0"/>
              <a:t>Domestic</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dirty="0"/>
              <a:t>Gov’t employee pools</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dirty="0"/>
              <a:t>Gov’t social insurance pools</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dirty="0"/>
              <a:t>Firms - </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kern="1200" dirty="0"/>
              <a:t>Consumers / </a:t>
            </a:r>
            <a:r>
              <a:rPr lang="en-US" sz="1400" dirty="0"/>
              <a:t>Out-of-Pocket (OOP)</a:t>
            </a:r>
          </a:p>
          <a:p>
            <a:pPr marL="117475" lvl="2" indent="-117475" defTabSz="800100">
              <a:lnSpc>
                <a:spcPct val="90000"/>
              </a:lnSpc>
              <a:spcBef>
                <a:spcPct val="0"/>
              </a:spcBef>
              <a:spcAft>
                <a:spcPct val="15000"/>
              </a:spcAft>
              <a:buSzPct val="60000"/>
              <a:buFont typeface="Courier New" panose="02070309020205020404" pitchFamily="49" charset="0"/>
              <a:buChar char="o"/>
            </a:pPr>
            <a:endParaRPr lang="en-US" sz="1400" dirty="0"/>
          </a:p>
          <a:p>
            <a:pPr marL="117475" lvl="2" indent="-117475" defTabSz="800100">
              <a:lnSpc>
                <a:spcPct val="90000"/>
              </a:lnSpc>
              <a:spcBef>
                <a:spcPct val="0"/>
              </a:spcBef>
              <a:spcAft>
                <a:spcPct val="15000"/>
              </a:spcAft>
              <a:buSzPct val="60000"/>
              <a:buFont typeface="Courier New" panose="02070309020205020404" pitchFamily="49" charset="0"/>
              <a:buChar char="o"/>
            </a:pPr>
            <a:endParaRPr lang="en-US" sz="1400"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84</a:t>
            </a:fld>
            <a:endParaRPr lang="en-US"/>
          </a:p>
        </p:txBody>
      </p:sp>
    </p:spTree>
    <p:extLst>
      <p:ext uri="{BB962C8B-B14F-4D97-AF65-F5344CB8AC3E}">
        <p14:creationId xmlns:p14="http://schemas.microsoft.com/office/powerpoint/2010/main" val="506323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D6189-C580-4F8F-95C5-01DC9A809E8F}" type="slidenum">
              <a:rPr lang="en-US" smtClean="0"/>
              <a:t>85</a:t>
            </a:fld>
            <a:endParaRPr lang="en-US"/>
          </a:p>
        </p:txBody>
      </p:sp>
    </p:spTree>
    <p:extLst>
      <p:ext uri="{BB962C8B-B14F-4D97-AF65-F5344CB8AC3E}">
        <p14:creationId xmlns:p14="http://schemas.microsoft.com/office/powerpoint/2010/main" val="57808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Leading Causes of Deaths in Children Under Five Years </a:t>
            </a:r>
            <a:endParaRPr lang="en-US" dirty="0"/>
          </a:p>
          <a:p>
            <a:r>
              <a:rPr lang="en-US" b="1" dirty="0"/>
              <a:t>2016 Data</a:t>
            </a:r>
          </a:p>
          <a:p>
            <a:pPr marL="342900" indent="-342900">
              <a:buFont typeface="+mj-lt"/>
              <a:buAutoNum type="arabicPeriod"/>
            </a:pPr>
            <a:r>
              <a:rPr lang="en-US" dirty="0"/>
              <a:t>Neonatal causes</a:t>
            </a:r>
          </a:p>
          <a:p>
            <a:pPr marL="342900" indent="-342900">
              <a:buFont typeface="+mj-lt"/>
              <a:buAutoNum type="arabicPeriod"/>
            </a:pPr>
            <a:r>
              <a:rPr lang="en-US" u="sng" dirty="0"/>
              <a:t>Pneumonia</a:t>
            </a:r>
          </a:p>
          <a:p>
            <a:pPr marL="342900" indent="-342900">
              <a:buFont typeface="+mj-lt"/>
              <a:buAutoNum type="arabicPeriod"/>
            </a:pPr>
            <a:r>
              <a:rPr lang="en-US" dirty="0"/>
              <a:t>Other (unspecified) conditions</a:t>
            </a:r>
          </a:p>
          <a:p>
            <a:pPr marL="342900" indent="-342900">
              <a:buFont typeface="+mj-lt"/>
              <a:buAutoNum type="arabicPeriod"/>
            </a:pPr>
            <a:r>
              <a:rPr lang="en-US" dirty="0"/>
              <a:t>Congenital anomalies &amp; other non-communicable diseases</a:t>
            </a:r>
          </a:p>
          <a:p>
            <a:pPr marL="342900" indent="-342900">
              <a:buFont typeface="+mj-lt"/>
              <a:buAutoNum type="arabicPeriod"/>
            </a:pPr>
            <a:r>
              <a:rPr lang="en-US" u="sng" dirty="0"/>
              <a:t>Diarrhea</a:t>
            </a:r>
          </a:p>
          <a:p>
            <a:pPr marL="342900" indent="-342900">
              <a:buFont typeface="+mj-lt"/>
              <a:buAutoNum type="arabicPeriod"/>
            </a:pPr>
            <a:r>
              <a:rPr lang="en-US" dirty="0"/>
              <a:t>Injury</a:t>
            </a:r>
          </a:p>
          <a:p>
            <a:pPr marL="342900" indent="-342900">
              <a:buFont typeface="+mj-lt"/>
              <a:buAutoNum type="arabicPeriod"/>
            </a:pPr>
            <a:r>
              <a:rPr lang="en-US" u="sng" dirty="0"/>
              <a:t>Malaria</a:t>
            </a:r>
          </a:p>
          <a:p>
            <a:pPr marL="342900" indent="-342900">
              <a:buFont typeface="+mj-lt"/>
              <a:buAutoNum type="arabicPeriod"/>
            </a:pPr>
            <a:r>
              <a:rPr lang="en-US" dirty="0"/>
              <a:t>Prematurity</a:t>
            </a:r>
          </a:p>
          <a:p>
            <a:pPr marL="342900" indent="-342900">
              <a:buFont typeface="+mj-lt"/>
              <a:buAutoNum type="arabicPeriod"/>
            </a:pPr>
            <a:r>
              <a:rPr lang="en-US" dirty="0"/>
              <a:t>HIV/AIDS</a:t>
            </a:r>
          </a:p>
          <a:p>
            <a:pPr marL="342900" indent="-342900">
              <a:buFont typeface="+mj-lt"/>
              <a:buAutoNum type="arabicPeriod"/>
            </a:pPr>
            <a:r>
              <a:rPr lang="en-US" u="sng" dirty="0"/>
              <a:t>Measles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*For</a:t>
            </a:r>
            <a:r>
              <a:rPr lang="en-US" baseline="0" dirty="0"/>
              <a:t> quick view of data on worldwide disease incidence of vaccine-preventable disease, see https://www.chop.edu/centers-programs/vaccine-education-center/global-immunization/diseases-and-vaccines-world-view. </a:t>
            </a:r>
            <a:r>
              <a:rPr lang="en-US" dirty="0"/>
              <a:t>March 28, 2018.</a:t>
            </a:r>
            <a:endParaRPr lang="en-US" baseline="0" dirty="0"/>
          </a:p>
          <a:p>
            <a:pPr marL="0" indent="0">
              <a:buFont typeface="+mj-lt"/>
              <a:buNone/>
            </a:pPr>
            <a:endParaRPr lang="en-US" u="sng" dirty="0"/>
          </a:p>
        </p:txBody>
      </p:sp>
      <p:sp>
        <p:nvSpPr>
          <p:cNvPr id="4" name="Slide Number Placeholder 3"/>
          <p:cNvSpPr>
            <a:spLocks noGrp="1"/>
          </p:cNvSpPr>
          <p:nvPr>
            <p:ph type="sldNum" sz="quarter" idx="10"/>
          </p:nvPr>
        </p:nvSpPr>
        <p:spPr/>
        <p:txBody>
          <a:bodyPr/>
          <a:lstStyle/>
          <a:p>
            <a:fld id="{13751508-C14B-4A7B-AA76-6FF2A7CAFCBD}" type="slidenum">
              <a:rPr lang="en-US" smtClean="0"/>
              <a:t>10</a:t>
            </a:fld>
            <a:endParaRPr lang="en-US"/>
          </a:p>
        </p:txBody>
      </p:sp>
    </p:spTree>
    <p:extLst>
      <p:ext uri="{BB962C8B-B14F-4D97-AF65-F5344CB8AC3E}">
        <p14:creationId xmlns:p14="http://schemas.microsoft.com/office/powerpoint/2010/main" val="4189534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context details before going into</a:t>
            </a:r>
            <a:r>
              <a:rPr lang="en-US" baseline="0" dirty="0"/>
              <a:t> the details about domestic sources</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88</a:t>
            </a:fld>
            <a:endParaRPr lang="en-US"/>
          </a:p>
        </p:txBody>
      </p:sp>
    </p:spTree>
    <p:extLst>
      <p:ext uri="{BB962C8B-B14F-4D97-AF65-F5344CB8AC3E}">
        <p14:creationId xmlns:p14="http://schemas.microsoft.com/office/powerpoint/2010/main" val="77985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90</a:t>
            </a:fld>
            <a:endParaRPr lang="en-US"/>
          </a:p>
        </p:txBody>
      </p:sp>
    </p:spTree>
    <p:extLst>
      <p:ext uri="{BB962C8B-B14F-4D97-AF65-F5344CB8AC3E}">
        <p14:creationId xmlns:p14="http://schemas.microsoft.com/office/powerpoint/2010/main" val="3992319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 98% of African countries reported that their government had a specific budget line item for vaccines</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91</a:t>
            </a:fld>
            <a:endParaRPr lang="en-US"/>
          </a:p>
        </p:txBody>
      </p:sp>
    </p:spTree>
    <p:extLst>
      <p:ext uri="{BB962C8B-B14F-4D97-AF65-F5344CB8AC3E}">
        <p14:creationId xmlns:p14="http://schemas.microsoft.com/office/powerpoint/2010/main" val="3934432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dirty="0">
                <a:solidFill>
                  <a:schemeClr val="accent1"/>
                </a:solidFill>
              </a:rPr>
              <a:t>Countries can create fiscal space for UHC by broadening the tax base, improving tax administration, introducing dedicated revenue sources for the health sector such as social health insurance contributions, improving efficiency, obtaining grants, and temporarily borrowing</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92</a:t>
            </a:fld>
            <a:endParaRPr lang="en-US"/>
          </a:p>
        </p:txBody>
      </p:sp>
    </p:spTree>
    <p:extLst>
      <p:ext uri="{BB962C8B-B14F-4D97-AF65-F5344CB8AC3E}">
        <p14:creationId xmlns:p14="http://schemas.microsoft.com/office/powerpoint/2010/main" val="266336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point that needs to be made </a:t>
            </a:r>
            <a:r>
              <a:rPr lang="en-US" dirty="0"/>
              <a:t>here is that:</a:t>
            </a:r>
          </a:p>
          <a:p>
            <a:pPr marL="171450" indent="-171450">
              <a:buFont typeface="Arial" panose="020B0604020202020204" pitchFamily="34" charset="0"/>
              <a:buChar char="•"/>
            </a:pPr>
            <a:r>
              <a:rPr lang="en-US" b="1" dirty="0"/>
              <a:t>Trust funds </a:t>
            </a:r>
            <a:r>
              <a:rPr lang="en-US" dirty="0"/>
              <a:t>often don't generate much additional resources, and require lots of effort (costs) to set up. </a:t>
            </a:r>
            <a:r>
              <a:rPr lang="en-US" sz="1200" b="1" dirty="0"/>
              <a:t>for immunization: only Bhutan</a:t>
            </a:r>
            <a:endParaRPr lang="en-US" dirty="0"/>
          </a:p>
          <a:p>
            <a:pPr marL="171450" indent="-171450">
              <a:buFont typeface="Arial" panose="020B0604020202020204" pitchFamily="34" charset="0"/>
              <a:buChar char="•"/>
            </a:pPr>
            <a:r>
              <a:rPr lang="en-US" b="1" dirty="0"/>
              <a:t>Earmarking </a:t>
            </a:r>
            <a:r>
              <a:rPr lang="en-US" dirty="0"/>
              <a:t>government budget is not ideal because it doesn't optimize what a government produces. Can lead to allocative inefficiencies</a:t>
            </a:r>
          </a:p>
        </p:txBody>
      </p:sp>
      <p:sp>
        <p:nvSpPr>
          <p:cNvPr id="4" name="Slide Number Placeholder 3"/>
          <p:cNvSpPr>
            <a:spLocks noGrp="1"/>
          </p:cNvSpPr>
          <p:nvPr>
            <p:ph type="sldNum" sz="quarter" idx="10"/>
          </p:nvPr>
        </p:nvSpPr>
        <p:spPr/>
        <p:txBody>
          <a:bodyPr/>
          <a:lstStyle/>
          <a:p>
            <a:fld id="{9BCD6189-C580-4F8F-95C5-01DC9A809E8F}" type="slidenum">
              <a:rPr lang="en-US" smtClean="0"/>
              <a:t>93</a:t>
            </a:fld>
            <a:endParaRPr lang="en-US"/>
          </a:p>
        </p:txBody>
      </p:sp>
    </p:spTree>
    <p:extLst>
      <p:ext uri="{BB962C8B-B14F-4D97-AF65-F5344CB8AC3E}">
        <p14:creationId xmlns:p14="http://schemas.microsoft.com/office/powerpoint/2010/main" val="543131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Font typeface="Wingdings" panose="05000000000000000000" pitchFamily="2" charset="2"/>
              <a:buNone/>
            </a:pPr>
            <a:r>
              <a:rPr lang="en-US" dirty="0"/>
              <a:t>But…</a:t>
            </a:r>
          </a:p>
          <a:p>
            <a:pPr lvl="0">
              <a:spcBef>
                <a:spcPts val="0"/>
              </a:spcBef>
              <a:buFont typeface="Wingdings" panose="05000000000000000000" pitchFamily="2" charset="2"/>
              <a:buChar char="Ø"/>
            </a:pPr>
            <a:r>
              <a:rPr lang="en-US" dirty="0"/>
              <a:t>Economic growth can act as a signal for donors to pull out funding</a:t>
            </a:r>
          </a:p>
          <a:p>
            <a:pPr lvl="0">
              <a:spcBef>
                <a:spcPts val="0"/>
              </a:spcBef>
              <a:buFont typeface="Wingdings" panose="05000000000000000000" pitchFamily="2" charset="2"/>
              <a:buChar char="Ø"/>
            </a:pPr>
            <a:r>
              <a:rPr lang="en-US" dirty="0"/>
              <a:t>It takes time for countries to broaden and strengthen their tax systems</a:t>
            </a:r>
          </a:p>
          <a:p>
            <a:pPr lvl="0">
              <a:spcBef>
                <a:spcPts val="0"/>
              </a:spcBef>
              <a:buFont typeface="Wingdings" panose="05000000000000000000" pitchFamily="2" charset="2"/>
              <a:buChar char="Ø"/>
            </a:pPr>
            <a:r>
              <a:rPr lang="en-US" dirty="0"/>
              <a:t>in many countries - government budget allocation processes are </a:t>
            </a:r>
            <a:r>
              <a:rPr lang="en-US" b="1" dirty="0"/>
              <a:t>poorly linked to policy and planning </a:t>
            </a:r>
          </a:p>
          <a:p>
            <a:pPr marL="685800" lvl="2" indent="0">
              <a:spcBef>
                <a:spcPts val="0"/>
              </a:spcBef>
              <a:buNone/>
            </a:pPr>
            <a:r>
              <a:rPr lang="en-US" dirty="0">
                <a:sym typeface="Wingdings" panose="05000000000000000000" pitchFamily="2" charset="2"/>
              </a:rPr>
              <a:t>E</a:t>
            </a:r>
            <a:r>
              <a:rPr lang="en-US" dirty="0"/>
              <a:t>ven if health is a stated priority, budget allocations may not reflect it</a:t>
            </a:r>
          </a:p>
        </p:txBody>
      </p:sp>
      <p:sp>
        <p:nvSpPr>
          <p:cNvPr id="4" name="Slide Number Placeholder 3"/>
          <p:cNvSpPr>
            <a:spLocks noGrp="1"/>
          </p:cNvSpPr>
          <p:nvPr>
            <p:ph type="sldNum" sz="quarter" idx="10"/>
          </p:nvPr>
        </p:nvSpPr>
        <p:spPr/>
        <p:txBody>
          <a:bodyPr/>
          <a:lstStyle/>
          <a:p>
            <a:fld id="{9BCD6189-C580-4F8F-95C5-01DC9A809E8F}" type="slidenum">
              <a:rPr lang="en-US" smtClean="0"/>
              <a:t>94</a:t>
            </a:fld>
            <a:endParaRPr lang="en-US"/>
          </a:p>
        </p:txBody>
      </p:sp>
    </p:spTree>
    <p:extLst>
      <p:ext uri="{BB962C8B-B14F-4D97-AF65-F5344CB8AC3E}">
        <p14:creationId xmlns:p14="http://schemas.microsoft.com/office/powerpoint/2010/main" val="2323584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ym typeface="Wingdings" panose="05000000000000000000" pitchFamily="2" charset="2"/>
              </a:rPr>
              <a:t>B</a:t>
            </a:r>
            <a:r>
              <a:rPr lang="en-US" u="sng" dirty="0"/>
              <a:t>est option </a:t>
            </a:r>
            <a:r>
              <a:rPr lang="en-US" dirty="0"/>
              <a:t>in terms of being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Armenia examples, see RD4 2017 Brief 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VII, see </a:t>
            </a:r>
            <a:r>
              <a:rPr lang="en-US" dirty="0"/>
              <a:t>(see Brief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Domestic public sources (particularly </a:t>
            </a:r>
            <a:r>
              <a:rPr lang="en-US" sz="1200" b="1" dirty="0"/>
              <a:t>general revenue) </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95</a:t>
            </a:fld>
            <a:endParaRPr lang="en-US"/>
          </a:p>
        </p:txBody>
      </p:sp>
    </p:spTree>
    <p:extLst>
      <p:ext uri="{BB962C8B-B14F-4D97-AF65-F5344CB8AC3E}">
        <p14:creationId xmlns:p14="http://schemas.microsoft.com/office/powerpoint/2010/main" val="1606429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u="sng" dirty="0"/>
              <a:t>Current health expenditure expressed as a percentage of GDP</a:t>
            </a:r>
            <a:r>
              <a:rPr lang="en-US" u="none" dirty="0"/>
              <a:t>:</a:t>
            </a:r>
            <a:r>
              <a:rPr lang="en-US" dirty="0"/>
              <a:t> Estimates of current health expenditures include healthcare goods and services consumed during each year. This indicator does not include capital health expenditures such as buildings, machinery, IT and stocks of vaccines for emergency or outbreaks.</a:t>
            </a:r>
          </a:p>
          <a:p>
            <a:r>
              <a:rPr lang="en-US" dirty="0"/>
              <a:t>-</a:t>
            </a:r>
            <a:r>
              <a:rPr lang="en-US" u="sng" dirty="0"/>
              <a:t>Domestic general government health expenditure</a:t>
            </a:r>
            <a:r>
              <a:rPr lang="en-US" dirty="0"/>
              <a:t>: </a:t>
            </a:r>
            <a:r>
              <a:rPr lang="en-US" b="1" dirty="0"/>
              <a:t>Public expenditure on health from domestic 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a:solidFill>
                  <a:schemeClr val="tx1"/>
                </a:solidFill>
                <a:latin typeface="+mn-lt"/>
                <a:ea typeface="+mn-ea"/>
                <a:cs typeface="+mn-cs"/>
              </a:rPr>
              <a:t>*Current expenditure on health (CHE) </a:t>
            </a:r>
            <a:r>
              <a:rPr lang="en-US" sz="1200" b="0" i="0" u="none" strike="noStrike" kern="1200" baseline="0" dirty="0">
                <a:solidFill>
                  <a:schemeClr val="tx1"/>
                </a:solidFill>
                <a:latin typeface="+mn-lt"/>
                <a:ea typeface="+mn-ea"/>
                <a:cs typeface="+mn-cs"/>
              </a:rPr>
              <a:t>as a share of gross domestic product (GDP) has been stable since 2000, averaging 3.84%. Private expenditure as a share of CHE is three times more than government’s. </a:t>
            </a:r>
          </a:p>
          <a:p>
            <a:r>
              <a:rPr lang="en-US" sz="1200" b="0" i="0"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High OOP payments contribute to a serious lack of financial protection. </a:t>
            </a:r>
          </a:p>
          <a:p>
            <a:endParaRPr lang="en-US" dirty="0"/>
          </a:p>
          <a:p>
            <a:r>
              <a:rPr lang="en-US" dirty="0"/>
              <a:t>Info.</a:t>
            </a:r>
            <a:r>
              <a:rPr lang="en-US" baseline="0" dirty="0"/>
              <a:t> </a:t>
            </a:r>
            <a:r>
              <a:rPr lang="en-US" dirty="0"/>
              <a:t>Link</a:t>
            </a:r>
            <a:r>
              <a:rPr lang="en-US" baseline="0" dirty="0"/>
              <a:t>s: </a:t>
            </a:r>
          </a:p>
          <a:p>
            <a:r>
              <a:rPr lang="en-US" sz="1200" dirty="0"/>
              <a:t>-World Health Organization. Regional Office for South-East Asia. (‎2017)‎. Health financing profile 2017: India. World Health Organization. Regional Office for South-East Asia. </a:t>
            </a:r>
            <a:r>
              <a:rPr lang="en-US" sz="1200" dirty="0">
                <a:hlinkClick r:id="rId3"/>
              </a:rPr>
              <a:t>https://apps.who.int/iris/handle/10665/259642</a:t>
            </a:r>
            <a:r>
              <a:rPr lang="en-US" sz="1200" dirty="0"/>
              <a:t>. License: CC BY-NC-SA 3.0 IGO</a:t>
            </a:r>
          </a:p>
          <a:p>
            <a:endParaRPr lang="en-US" sz="1200" dirty="0"/>
          </a:p>
          <a:p>
            <a:r>
              <a:rPr lang="en-US" sz="1200" dirty="0"/>
              <a:t>-National Health Systems Resource Centre (NHSRC). Technical Support Institute with National Health Mission (Government of India National Health Mission): Practice Areas - Healthcare Financing</a:t>
            </a:r>
            <a:r>
              <a:rPr lang="en-US" sz="1200" b="1" dirty="0"/>
              <a:t>. </a:t>
            </a:r>
            <a:r>
              <a:rPr lang="en-US" sz="1200" dirty="0">
                <a:hlinkClick r:id="rId4"/>
              </a:rPr>
              <a:t>http://nhsrcindia.org/healthcare-financing</a:t>
            </a:r>
            <a:endParaRPr lang="en-US" sz="1200" dirty="0"/>
          </a:p>
          <a:p>
            <a:r>
              <a:rPr lang="en-US" sz="1200" kern="1200" dirty="0">
                <a:solidFill>
                  <a:schemeClr val="tx1"/>
                </a:solidFill>
                <a:effectLst/>
                <a:latin typeface="+mn-lt"/>
                <a:ea typeface="+mn-ea"/>
                <a:cs typeface="+mn-cs"/>
              </a:rPr>
              <a:t>--Document: National Health Systems Resource Centre (2018). National Health Accounts Estimates for India (2015-16), New Delhi, Ministry of Health and Family Welfare, Government of India.</a:t>
            </a:r>
          </a:p>
          <a:p>
            <a:endParaRPr lang="en-US" sz="1200" dirty="0"/>
          </a:p>
          <a:p>
            <a:endParaRPr lang="en-US" baseline="0" dirty="0"/>
          </a:p>
          <a:p>
            <a:r>
              <a:rPr lang="en-US" baseline="0" dirty="0"/>
              <a:t>Maybe….</a:t>
            </a:r>
          </a:p>
          <a:p>
            <a:r>
              <a:rPr lang="en-US" dirty="0"/>
              <a:t>-https://www.nhp.gov.in/universal-immunisation-programme_pg</a:t>
            </a:r>
          </a:p>
          <a:p>
            <a:r>
              <a:rPr lang="en-US" dirty="0"/>
              <a:t>April 28, 2019: https://www.business-standard.com/article/health/how-india-can-achieve-full-immunisation-coverage-of-its-population-119042800012_1.html</a:t>
            </a:r>
          </a:p>
          <a:p>
            <a:endParaRPr lang="en-US" dirty="0"/>
          </a:p>
          <a:p>
            <a:r>
              <a:rPr lang="en-US" dirty="0"/>
              <a:t>-https://www.who.int/news-room/fact-sheets/detail/immunization-coverage</a:t>
            </a:r>
          </a:p>
        </p:txBody>
      </p:sp>
      <p:sp>
        <p:nvSpPr>
          <p:cNvPr id="4" name="Slide Number Placeholder 3"/>
          <p:cNvSpPr>
            <a:spLocks noGrp="1"/>
          </p:cNvSpPr>
          <p:nvPr>
            <p:ph type="sldNum" sz="quarter" idx="10"/>
          </p:nvPr>
        </p:nvSpPr>
        <p:spPr/>
        <p:txBody>
          <a:bodyPr/>
          <a:lstStyle/>
          <a:p>
            <a:fld id="{9BCD6189-C580-4F8F-95C5-01DC9A809E8F}" type="slidenum">
              <a:rPr lang="en-US" smtClean="0"/>
              <a:t>97</a:t>
            </a:fld>
            <a:endParaRPr lang="en-US"/>
          </a:p>
        </p:txBody>
      </p:sp>
    </p:spTree>
    <p:extLst>
      <p:ext uri="{BB962C8B-B14F-4D97-AF65-F5344CB8AC3E}">
        <p14:creationId xmlns:p14="http://schemas.microsoft.com/office/powerpoint/2010/main" val="3264014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Domestic private: </a:t>
            </a:r>
            <a:r>
              <a:rPr lang="en-US" sz="1200" b="0" i="0" u="none" strike="noStrike" kern="1200" baseline="0" dirty="0">
                <a:solidFill>
                  <a:schemeClr val="tx1"/>
                </a:solidFill>
                <a:latin typeface="+mn-lt"/>
                <a:ea typeface="+mn-ea"/>
                <a:cs typeface="+mn-cs"/>
              </a:rPr>
              <a:t>voluntary health insurance &amp; consumer user fees</a:t>
            </a:r>
          </a:p>
          <a:p>
            <a:r>
              <a:rPr lang="en-US" sz="1200" b="1" i="0" u="none" strike="noStrike" kern="1200" baseline="0" dirty="0">
                <a:solidFill>
                  <a:schemeClr val="tx1"/>
                </a:solidFill>
                <a:latin typeface="+mn-lt"/>
                <a:ea typeface="+mn-ea"/>
                <a:cs typeface="+mn-cs"/>
              </a:rPr>
              <a:t>Domestic gov’t: </a:t>
            </a:r>
            <a:r>
              <a:rPr lang="en-US" sz="1200" b="0" i="0" u="none" strike="noStrike" kern="1200" baseline="0" dirty="0">
                <a:solidFill>
                  <a:schemeClr val="tx1"/>
                </a:solidFill>
                <a:latin typeface="+mn-lt"/>
                <a:ea typeface="+mn-ea"/>
                <a:cs typeface="+mn-cs"/>
              </a:rPr>
              <a:t>taxes and public insurance</a:t>
            </a:r>
          </a:p>
          <a:p>
            <a:r>
              <a:rPr lang="en-US" sz="1200" b="1" i="0" u="none" strike="noStrike" kern="1200" baseline="0" dirty="0">
                <a:solidFill>
                  <a:schemeClr val="tx1"/>
                </a:solidFill>
                <a:latin typeface="+mn-lt"/>
                <a:ea typeface="+mn-ea"/>
                <a:cs typeface="+mn-cs"/>
              </a:rPr>
              <a:t>EXT/donor</a:t>
            </a:r>
            <a:r>
              <a:rPr lang="en-US" sz="1200" b="0" i="0" u="none" strike="noStrike" kern="1200" baseline="0" dirty="0">
                <a:solidFill>
                  <a:schemeClr val="tx1"/>
                </a:solidFill>
                <a:latin typeface="+mn-lt"/>
                <a:ea typeface="+mn-ea"/>
                <a:cs typeface="+mn-cs"/>
              </a:rPr>
              <a:t>: small % and decreasing over time </a:t>
            </a:r>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98</a:t>
            </a:fld>
            <a:endParaRPr lang="en-US"/>
          </a:p>
        </p:txBody>
      </p:sp>
    </p:spTree>
    <p:extLst>
      <p:ext uri="{BB962C8B-B14F-4D97-AF65-F5344CB8AC3E}">
        <p14:creationId xmlns:p14="http://schemas.microsoft.com/office/powerpoint/2010/main" val="44370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list here are health financing</a:t>
            </a:r>
            <a:r>
              <a:rPr lang="en-US" b="1" baseline="0" dirty="0"/>
              <a:t> schemes in India (List of who spends the money). (We talk about different types of HF schemes in different countries in another module section). Here we describe what is in India only, how the scheme is laid out.</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t>
            </a:r>
            <a:r>
              <a:rPr lang="en-US" sz="700" dirty="0"/>
              <a:t>HF1.2.1 Financed by employees (HH prepayments),  employers, &amp; union/state gov’t contributions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cs typeface="Calibri" panose="020F0502020204030204" pitchFamily="34" charset="0"/>
              </a:rPr>
              <a:t>†</a:t>
            </a:r>
            <a:r>
              <a:rPr lang="en-US" sz="700" dirty="0"/>
              <a:t>HF1.2.1.4. Financed by union/state gov’t contributions</a:t>
            </a:r>
          </a:p>
          <a:p>
            <a:endParaRPr lang="en-US" b="1" baseline="0" dirty="0"/>
          </a:p>
          <a:p>
            <a:endParaRPr lang="en-US" b="1" dirty="0"/>
          </a:p>
          <a:p>
            <a:r>
              <a:rPr lang="en-US" b="1" dirty="0"/>
              <a:t>HF.1:</a:t>
            </a:r>
            <a:r>
              <a:rPr lang="en-US" b="1" baseline="0" dirty="0"/>
              <a:t> All e</a:t>
            </a:r>
            <a:r>
              <a:rPr lang="en-US" sz="1200" b="1" i="0" u="none" strike="noStrike" kern="1200" baseline="0" dirty="0">
                <a:solidFill>
                  <a:schemeClr val="tx1"/>
                </a:solidFill>
                <a:latin typeface="+mn-lt"/>
                <a:ea typeface="+mn-ea"/>
                <a:cs typeface="+mn-cs"/>
              </a:rPr>
              <a:t>xpenditures through </a:t>
            </a:r>
          </a:p>
          <a:p>
            <a:r>
              <a:rPr lang="en-US" sz="1200" b="0" i="0" u="none" strike="noStrike" kern="1200" baseline="0" dirty="0">
                <a:solidFill>
                  <a:schemeClr val="tx1"/>
                </a:solidFill>
                <a:latin typeface="+mn-lt"/>
                <a:ea typeface="+mn-ea"/>
                <a:cs typeface="+mn-cs"/>
              </a:rPr>
              <a:t>-the Government (Union, State &amp; Local Governments) and </a:t>
            </a:r>
          </a:p>
          <a:p>
            <a:r>
              <a:rPr lang="en-US" sz="1200" b="0" i="0" u="none" strike="noStrike" kern="1200" baseline="0" dirty="0">
                <a:solidFill>
                  <a:schemeClr val="tx1"/>
                </a:solidFill>
                <a:latin typeface="+mn-lt"/>
                <a:ea typeface="+mn-ea"/>
                <a:cs typeface="+mn-cs"/>
              </a:rPr>
              <a:t>-Social Health Insurance agencies</a:t>
            </a:r>
          </a:p>
          <a:p>
            <a:r>
              <a:rPr lang="en-US" sz="1200" b="1" i="0" u="none" strike="noStrike" kern="1200" baseline="0" dirty="0">
                <a:solidFill>
                  <a:schemeClr val="tx1"/>
                </a:solidFill>
                <a:latin typeface="+mn-lt"/>
                <a:ea typeface="+mn-ea"/>
                <a:cs typeface="+mn-cs"/>
              </a:rPr>
              <a:t>For providing healthcare services to:</a:t>
            </a:r>
          </a:p>
          <a:p>
            <a:r>
              <a:rPr lang="en-US" sz="1200" b="0" i="0" u="none" strike="noStrike" kern="1200" baseline="0" dirty="0">
                <a:solidFill>
                  <a:schemeClr val="tx1"/>
                </a:solidFill>
                <a:latin typeface="+mn-lt"/>
                <a:ea typeface="+mn-ea"/>
                <a:cs typeface="+mn-cs"/>
              </a:rPr>
              <a:t>-General population as well as to </a:t>
            </a:r>
          </a:p>
          <a:p>
            <a:r>
              <a:rPr lang="en-US" sz="1200" b="0" i="0" u="none" strike="noStrike" kern="1200" baseline="0" dirty="0">
                <a:solidFill>
                  <a:schemeClr val="tx1"/>
                </a:solidFill>
                <a:latin typeface="+mn-lt"/>
                <a:ea typeface="+mn-ea"/>
                <a:cs typeface="+mn-cs"/>
              </a:rPr>
              <a:t>-Government employees </a:t>
            </a:r>
          </a:p>
          <a:p>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HF.1.1.1.1 </a:t>
            </a:r>
            <a:r>
              <a:rPr lang="en-US" sz="1200" b="1" i="0" u="sng" strike="noStrike" kern="1200" baseline="0" dirty="0">
                <a:solidFill>
                  <a:schemeClr val="tx1"/>
                </a:solidFill>
                <a:latin typeface="+mn-lt"/>
                <a:ea typeface="+mn-ea"/>
                <a:cs typeface="+mn-cs"/>
              </a:rPr>
              <a:t>Union</a:t>
            </a:r>
            <a:r>
              <a:rPr lang="en-US" sz="1200" b="1" i="0" u="none" strike="noStrike" kern="1200" baseline="0" dirty="0">
                <a:solidFill>
                  <a:schemeClr val="tx1"/>
                </a:solidFill>
                <a:latin typeface="+mn-lt"/>
                <a:ea typeface="+mn-ea"/>
                <a:cs typeface="+mn-cs"/>
              </a:rPr>
              <a:t> Government Schemes (Non-Employee): </a:t>
            </a:r>
            <a:r>
              <a:rPr lang="en-US" sz="1200" b="0" i="0" u="none" strike="noStrike" kern="1200" baseline="0" dirty="0">
                <a:solidFill>
                  <a:schemeClr val="tx1"/>
                </a:solidFill>
                <a:latin typeface="+mn-lt"/>
                <a:ea typeface="+mn-ea"/>
                <a:cs typeface="+mn-cs"/>
              </a:rPr>
              <a:t>Expenditure through </a:t>
            </a:r>
            <a:r>
              <a:rPr lang="en-US" sz="1200" b="1" i="0" u="none" strike="noStrike" kern="1200" baseline="0" dirty="0">
                <a:solidFill>
                  <a:schemeClr val="tx1"/>
                </a:solidFill>
                <a:latin typeface="+mn-lt"/>
                <a:ea typeface="+mn-ea"/>
                <a:cs typeface="+mn-cs"/>
              </a:rPr>
              <a:t>Ministry of Health and Family Welfare</a:t>
            </a:r>
            <a:r>
              <a:rPr lang="en-US" sz="1200" b="0" i="0" u="none" strike="noStrike" kern="1200" baseline="0" dirty="0">
                <a:solidFill>
                  <a:schemeClr val="tx1"/>
                </a:solidFill>
                <a:latin typeface="+mn-lt"/>
                <a:ea typeface="+mn-ea"/>
                <a:cs typeface="+mn-cs"/>
              </a:rPr>
              <a:t>, other Union Ministries &amp; Departments </a:t>
            </a:r>
            <a:r>
              <a:rPr lang="en-US" sz="1200" b="0" i="0" u="sng" strike="noStrike" kern="1200" baseline="0" dirty="0">
                <a:solidFill>
                  <a:schemeClr val="tx1"/>
                </a:solidFill>
                <a:latin typeface="+mn-lt"/>
                <a:ea typeface="+mn-ea"/>
                <a:cs typeface="+mn-cs"/>
              </a:rPr>
              <a:t>for providing healthcare services to general population </a:t>
            </a:r>
            <a:r>
              <a:rPr lang="en-US" sz="1200" b="0" i="0" u="none" strike="noStrike" kern="1200" baseline="0" dirty="0">
                <a:solidFill>
                  <a:schemeClr val="tx1"/>
                </a:solidFill>
                <a:latin typeface="+mn-lt"/>
                <a:ea typeface="+mn-ea"/>
                <a:cs typeface="+mn-cs"/>
              </a:rPr>
              <a:t>are classified here. Includes  expenditures under National Health Mission, National Family Welfare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National AIDS Control Program, IEC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partnership with NGOs, etc. It also includes expenditures through other Union Ministries and Departments under the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Welfare Scheme, </a:t>
            </a:r>
            <a:r>
              <a:rPr lang="en-US" sz="1200" b="0" i="0" u="none" strike="noStrike" kern="1200" baseline="0" dirty="0" err="1">
                <a:solidFill>
                  <a:schemeClr val="tx1"/>
                </a:solidFill>
                <a:latin typeface="+mn-lt"/>
                <a:ea typeface="+mn-ea"/>
                <a:cs typeface="+mn-cs"/>
              </a:rPr>
              <a:t>Maulana</a:t>
            </a:r>
            <a:r>
              <a:rPr lang="en-US" sz="1200" b="0" i="0" u="none" strike="noStrike" kern="1200" baseline="0" dirty="0">
                <a:solidFill>
                  <a:schemeClr val="tx1"/>
                </a:solidFill>
                <a:latin typeface="+mn-lt"/>
                <a:ea typeface="+mn-ea"/>
                <a:cs typeface="+mn-cs"/>
              </a:rPr>
              <a:t> Azad Medical Aid Scheme, National Institute of Sports Science and Sports Medicine, etc. (Refer NHA Guidelines for India, 2016 for details).</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HF.1.1.1.2 </a:t>
            </a:r>
            <a:r>
              <a:rPr lang="en-US" sz="1200" b="1" i="0" u="sng" strike="noStrike" kern="1200" baseline="0" dirty="0">
                <a:solidFill>
                  <a:schemeClr val="tx1"/>
                </a:solidFill>
                <a:latin typeface="+mn-lt"/>
                <a:ea typeface="+mn-ea"/>
                <a:cs typeface="+mn-cs"/>
              </a:rPr>
              <a:t>Union</a:t>
            </a:r>
            <a:r>
              <a:rPr lang="en-US" sz="1200" b="1" i="0" u="none" strike="noStrike" kern="1200" baseline="0" dirty="0">
                <a:solidFill>
                  <a:schemeClr val="tx1"/>
                </a:solidFill>
                <a:latin typeface="+mn-lt"/>
                <a:ea typeface="+mn-ea"/>
                <a:cs typeface="+mn-cs"/>
              </a:rPr>
              <a:t> Government Schemes (Employee): </a:t>
            </a:r>
            <a:r>
              <a:rPr lang="en-US" sz="1200" b="0" i="0" u="none" strike="noStrike" kern="1200" baseline="0" dirty="0">
                <a:solidFill>
                  <a:schemeClr val="tx1"/>
                </a:solidFill>
                <a:latin typeface="+mn-lt"/>
                <a:ea typeface="+mn-ea"/>
                <a:cs typeface="+mn-cs"/>
              </a:rPr>
              <a:t>Expenditure by </a:t>
            </a:r>
            <a:r>
              <a:rPr lang="en-US" sz="1200" b="1" i="0" u="none" strike="noStrike" kern="1200" baseline="0" dirty="0">
                <a:solidFill>
                  <a:schemeClr val="tx1"/>
                </a:solidFill>
                <a:latin typeface="+mn-lt"/>
                <a:ea typeface="+mn-ea"/>
                <a:cs typeface="+mn-cs"/>
              </a:rPr>
              <a:t>Ministry of Health and Family Welfare </a:t>
            </a:r>
            <a:r>
              <a:rPr lang="en-US" sz="1200" b="0" i="0" u="none" strike="noStrike" kern="1200" baseline="0" dirty="0">
                <a:solidFill>
                  <a:schemeClr val="tx1"/>
                </a:solidFill>
                <a:latin typeface="+mn-lt"/>
                <a:ea typeface="+mn-ea"/>
                <a:cs typeface="+mn-cs"/>
              </a:rPr>
              <a:t>and other Union Ministries and Departments </a:t>
            </a:r>
            <a:r>
              <a:rPr lang="en-US" sz="1200" b="0" i="0" u="sng" strike="noStrike" kern="1200" baseline="0" dirty="0">
                <a:solidFill>
                  <a:schemeClr val="tx1"/>
                </a:solidFill>
                <a:latin typeface="+mn-lt"/>
                <a:ea typeface="+mn-ea"/>
                <a:cs typeface="+mn-cs"/>
              </a:rPr>
              <a:t>for providing healthcare services to their employees and their dependents </a:t>
            </a:r>
            <a:r>
              <a:rPr lang="en-US" sz="1200" b="0" i="0" u="none" strike="noStrike" kern="1200" baseline="0" dirty="0">
                <a:solidFill>
                  <a:schemeClr val="tx1"/>
                </a:solidFill>
                <a:latin typeface="+mn-lt"/>
                <a:ea typeface="+mn-ea"/>
                <a:cs typeface="+mn-cs"/>
              </a:rPr>
              <a:t>are classified here. It includes expenditures by Ministry of </a:t>
            </a:r>
            <a:r>
              <a:rPr lang="en-US" sz="1200" b="0" i="0" u="none" strike="noStrike" kern="1200" baseline="0" dirty="0" err="1">
                <a:solidFill>
                  <a:schemeClr val="tx1"/>
                </a:solidFill>
                <a:latin typeface="+mn-lt"/>
                <a:ea typeface="+mn-ea"/>
                <a:cs typeface="+mn-cs"/>
              </a:rPr>
              <a:t>Defence</a:t>
            </a:r>
            <a:r>
              <a:rPr lang="en-US" sz="1200" b="0" i="0" u="none" strike="noStrike" kern="1200" baseline="0" dirty="0">
                <a:solidFill>
                  <a:schemeClr val="tx1"/>
                </a:solidFill>
                <a:latin typeface="+mn-lt"/>
                <a:ea typeface="+mn-ea"/>
                <a:cs typeface="+mn-cs"/>
              </a:rPr>
              <a:t>, Ministry of Railways, Department of Posts and Department of Atomic Energy, etc. for providing healthcare services to their employees and reimbursements under Central Services Medical Attendance (CSMA) Rules.</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HF.1.1.2.1.1 </a:t>
            </a:r>
            <a:r>
              <a:rPr lang="en-US" sz="1200" b="1" i="0" u="sng" strike="noStrike" kern="1200" baseline="0" dirty="0">
                <a:solidFill>
                  <a:schemeClr val="tx1"/>
                </a:solidFill>
                <a:latin typeface="+mn-lt"/>
                <a:ea typeface="+mn-ea"/>
                <a:cs typeface="+mn-cs"/>
              </a:rPr>
              <a:t>State</a:t>
            </a:r>
            <a:r>
              <a:rPr lang="en-US" sz="1200" b="1" i="0" u="none" strike="noStrike" kern="1200" baseline="0" dirty="0">
                <a:solidFill>
                  <a:schemeClr val="tx1"/>
                </a:solidFill>
                <a:latin typeface="+mn-lt"/>
                <a:ea typeface="+mn-ea"/>
                <a:cs typeface="+mn-cs"/>
              </a:rPr>
              <a:t> Government Schemes (Non-Employee). </a:t>
            </a:r>
            <a:r>
              <a:rPr lang="en-US" sz="1200" b="0" i="0" u="none" strike="noStrike" kern="1200" baseline="0" dirty="0">
                <a:solidFill>
                  <a:schemeClr val="tx1"/>
                </a:solidFill>
                <a:latin typeface="+mn-lt"/>
                <a:ea typeface="+mn-ea"/>
                <a:cs typeface="+mn-cs"/>
              </a:rPr>
              <a:t>Expenditure by Department of Health and Family Welfare and other </a:t>
            </a:r>
            <a:r>
              <a:rPr lang="en-US" sz="1200" b="1" i="0" u="none" strike="noStrike" kern="1200" baseline="0" dirty="0">
                <a:solidFill>
                  <a:schemeClr val="tx1"/>
                </a:solidFill>
                <a:latin typeface="+mn-lt"/>
                <a:ea typeface="+mn-ea"/>
                <a:cs typeface="+mn-cs"/>
              </a:rPr>
              <a:t>Departments of the various State Governments for providing healthcare services </a:t>
            </a:r>
            <a:r>
              <a:rPr lang="en-US" sz="1200" b="0" i="0" u="none" strike="noStrike" kern="1200" baseline="0" dirty="0">
                <a:solidFill>
                  <a:schemeClr val="tx1"/>
                </a:solidFill>
                <a:latin typeface="+mn-lt"/>
                <a:ea typeface="+mn-ea"/>
                <a:cs typeface="+mn-cs"/>
              </a:rPr>
              <a:t>to the general population are classified here. This includes expenditures under Urban and Rural Health services- Allopathy and Other Systems of Medicine, Public Health, Family Welfare, Health Statistics &amp; Evaluation, etc. It also includes healthcare related programs by other departments like Department of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Art and Culture, Social Security, Welfare and Nutrition, Welfare Of SC/ST and OBC, etc.(Refer NHA Guidelines for India, 2016 for details) </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HF.1.1.2.1.2 </a:t>
            </a:r>
            <a:r>
              <a:rPr lang="en-US" sz="1200" b="1" i="0" u="sng" strike="noStrike" kern="1200" baseline="0" dirty="0">
                <a:solidFill>
                  <a:schemeClr val="tx1"/>
                </a:solidFill>
                <a:latin typeface="+mn-lt"/>
                <a:ea typeface="+mn-ea"/>
                <a:cs typeface="+mn-cs"/>
              </a:rPr>
              <a:t>State</a:t>
            </a:r>
            <a:r>
              <a:rPr lang="en-US" sz="1200" b="1" i="0" u="none" strike="noStrike" kern="1200" baseline="0" dirty="0">
                <a:solidFill>
                  <a:schemeClr val="tx1"/>
                </a:solidFill>
                <a:latin typeface="+mn-lt"/>
                <a:ea typeface="+mn-ea"/>
                <a:cs typeface="+mn-cs"/>
              </a:rPr>
              <a:t> Government Schemes (Employee). </a:t>
            </a:r>
            <a:r>
              <a:rPr lang="en-US" sz="1200" b="0" i="0" u="none" strike="noStrike" kern="1200" baseline="0" dirty="0">
                <a:solidFill>
                  <a:schemeClr val="tx1"/>
                </a:solidFill>
                <a:latin typeface="+mn-lt"/>
                <a:ea typeface="+mn-ea"/>
                <a:cs typeface="+mn-cs"/>
              </a:rPr>
              <a:t>Expenditure by Department of Health and Family Welfare and other </a:t>
            </a:r>
            <a:r>
              <a:rPr lang="en-US" sz="1200" b="1" i="0" u="none" strike="noStrike" kern="1200" baseline="0" dirty="0">
                <a:solidFill>
                  <a:schemeClr val="tx1"/>
                </a:solidFill>
                <a:latin typeface="+mn-lt"/>
                <a:ea typeface="+mn-ea"/>
                <a:cs typeface="+mn-cs"/>
              </a:rPr>
              <a:t>Departments of the various State Governments for providing healthcare services </a:t>
            </a:r>
            <a:r>
              <a:rPr lang="en-US" sz="1200" b="0" i="0" u="none" strike="noStrike" kern="1200" baseline="0" dirty="0">
                <a:solidFill>
                  <a:schemeClr val="tx1"/>
                </a:solidFill>
                <a:latin typeface="+mn-lt"/>
                <a:ea typeface="+mn-ea"/>
                <a:cs typeface="+mn-cs"/>
              </a:rPr>
              <a:t>to their own employees are classified under this scheme. This includes medical reimbursements to State Government Employees and their dependents by all State departments.</a:t>
            </a:r>
          </a:p>
          <a:p>
            <a:pPr marL="171450" lvl="0" indent="-171450">
              <a:buFont typeface="Arial" panose="020B0604020202020204" pitchFamily="34" charset="0"/>
              <a:buChar char="•"/>
            </a:pPr>
            <a:r>
              <a:rPr lang="en-US" sz="1200" b="1" i="0" u="sng" strike="noStrike" kern="1200" baseline="0" dirty="0">
                <a:solidFill>
                  <a:schemeClr val="tx1"/>
                </a:solidFill>
                <a:latin typeface="+mn-lt"/>
                <a:ea typeface="+mn-ea"/>
                <a:cs typeface="+mn-cs"/>
              </a:rPr>
              <a:t>HF.1.1.2.2.1 and HF.1.1.2.2.2 Local Bodies Scheme. </a:t>
            </a:r>
            <a:r>
              <a:rPr lang="en-US" sz="1200" b="0" i="0" u="none" strike="noStrike" kern="1200" baseline="0" dirty="0">
                <a:solidFill>
                  <a:schemeClr val="tx1"/>
                </a:solidFill>
                <a:latin typeface="+mn-lt"/>
                <a:ea typeface="+mn-ea"/>
                <a:cs typeface="+mn-cs"/>
              </a:rPr>
              <a:t>Expenditure by Urban Local Bodies and Rural Local Bodies on healthcare services to the general population, through the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and/facilities run by the local bodies.</a:t>
            </a:r>
            <a:endParaRPr lang="en-US" u="sng" dirty="0"/>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HF.1.2.1 Social Health Insurance. </a:t>
            </a:r>
            <a:r>
              <a:rPr lang="en-US" sz="1200" b="0" i="0" u="none" strike="noStrike" kern="1200" baseline="0" dirty="0">
                <a:solidFill>
                  <a:schemeClr val="tx1"/>
                </a:solidFill>
                <a:latin typeface="+mn-lt"/>
                <a:ea typeface="+mn-ea"/>
                <a:cs typeface="+mn-cs"/>
              </a:rPr>
              <a:t>Expenditure of Central Government Health Scheme (CGHS), Employees’ State Insurance Scheme (ESIS), Ex-servicemen Contributory Health Scheme (ECHS) are classified here. Even though Contributory Health Services Scheme (CHSS) of Department of Atomic Energy and Retired Employees’ Liberalized Health Scheme (RELHS) of Ministry of Railways are Social Health Insurance, due to non-availability of disaggregated financial data their expenditures have been included under Union Government Employee Schemes. </a:t>
            </a:r>
            <a:r>
              <a:rPr lang="en-US" sz="1200" b="0" i="0" u="sng" strike="noStrike" kern="1200" baseline="0" dirty="0">
                <a:solidFill>
                  <a:schemeClr val="tx1"/>
                </a:solidFill>
                <a:latin typeface="+mn-lt"/>
                <a:ea typeface="+mn-ea"/>
                <a:cs typeface="+mn-cs"/>
              </a:rPr>
              <a:t>Social Health Insurance are </a:t>
            </a:r>
            <a:r>
              <a:rPr lang="en-US" sz="1200" b="1" i="0" u="sng" strike="noStrike" kern="1200" baseline="0" dirty="0">
                <a:solidFill>
                  <a:schemeClr val="tx1"/>
                </a:solidFill>
                <a:latin typeface="+mn-lt"/>
                <a:ea typeface="+mn-ea"/>
                <a:cs typeface="+mn-cs"/>
              </a:rPr>
              <a:t>financed by </a:t>
            </a:r>
            <a:r>
              <a:rPr lang="en-US" sz="1200" b="0" i="0" u="sng" strike="noStrike" kern="1200" baseline="0" dirty="0">
                <a:solidFill>
                  <a:schemeClr val="tx1"/>
                </a:solidFill>
                <a:latin typeface="+mn-lt"/>
                <a:ea typeface="+mn-ea"/>
                <a:cs typeface="+mn-cs"/>
              </a:rPr>
              <a:t>the contributions of employees</a:t>
            </a:r>
            <a:r>
              <a:rPr lang="en-US" sz="1200" b="0" i="0" u="none" strike="noStrike" kern="1200" baseline="0" dirty="0">
                <a:solidFill>
                  <a:schemeClr val="tx1"/>
                </a:solidFill>
                <a:latin typeface="+mn-lt"/>
                <a:ea typeface="+mn-ea"/>
                <a:cs typeface="+mn-cs"/>
              </a:rPr>
              <a:t> (household’s prepayments), employers (enterprises), Union and State Government grants/contributions.</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HF.1.2.1.4 Government Financed Health Insurance schemes. </a:t>
            </a:r>
            <a:r>
              <a:rPr lang="en-US" sz="1200" b="0" i="0" u="none" strike="noStrike" kern="1200" baseline="0" dirty="0">
                <a:solidFill>
                  <a:schemeClr val="tx1"/>
                </a:solidFill>
                <a:latin typeface="+mn-lt"/>
                <a:ea typeface="+mn-ea"/>
                <a:cs typeface="+mn-cs"/>
              </a:rPr>
              <a:t>This includes expenditure under all health insurance schemes implemented by Union and State Governments in 2015-16. These are </a:t>
            </a:r>
            <a:r>
              <a:rPr lang="en-US" sz="1200" b="0" i="0" u="none" strike="noStrike" kern="1200" baseline="0" dirty="0" err="1">
                <a:solidFill>
                  <a:schemeClr val="tx1"/>
                </a:solidFill>
                <a:latin typeface="+mn-lt"/>
                <a:ea typeface="+mn-ea"/>
                <a:cs typeface="+mn-cs"/>
              </a:rPr>
              <a:t>Rashtriya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Swasthya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Bima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Yojana</a:t>
            </a:r>
            <a:r>
              <a:rPr lang="en-US" sz="1200" b="0" i="0" u="none" strike="noStrike" kern="1200" baseline="0" dirty="0">
                <a:solidFill>
                  <a:schemeClr val="tx1"/>
                </a:solidFill>
                <a:latin typeface="+mn-lt"/>
                <a:ea typeface="+mn-ea"/>
                <a:cs typeface="+mn-cs"/>
              </a:rPr>
              <a:t> and other State specific Government health insurance schemes that are enumerated under the section on health insurance expenditures of this report. These </a:t>
            </a:r>
            <a:r>
              <a:rPr lang="en-US" sz="1200" b="0" i="0" u="sng" strike="noStrike" kern="1200" baseline="0" dirty="0">
                <a:solidFill>
                  <a:schemeClr val="tx1"/>
                </a:solidFill>
                <a:latin typeface="+mn-lt"/>
                <a:ea typeface="+mn-ea"/>
                <a:cs typeface="+mn-cs"/>
              </a:rPr>
              <a:t>schemes are </a:t>
            </a:r>
            <a:r>
              <a:rPr lang="en-US" sz="1200" b="1" i="0" u="sng" strike="noStrike" kern="1200" baseline="0" dirty="0">
                <a:solidFill>
                  <a:schemeClr val="tx1"/>
                </a:solidFill>
                <a:latin typeface="+mn-lt"/>
                <a:ea typeface="+mn-ea"/>
                <a:cs typeface="+mn-cs"/>
              </a:rPr>
              <a:t>financed by </a:t>
            </a:r>
            <a:r>
              <a:rPr lang="en-US" sz="1200" b="0" i="0" u="sng" strike="noStrike" kern="1200" baseline="0" dirty="0">
                <a:solidFill>
                  <a:schemeClr val="tx1"/>
                </a:solidFill>
                <a:latin typeface="+mn-lt"/>
                <a:ea typeface="+mn-ea"/>
                <a:cs typeface="+mn-cs"/>
              </a:rPr>
              <a:t>Union and State Government through specific grants or contributions to a private or public insurance company</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Some schemes also have a component of token contributions from households</a:t>
            </a:r>
            <a:r>
              <a:rPr lang="en-US" sz="1200" b="0" i="0" u="none" strike="noStrike" kern="1200" baseline="0" dirty="0">
                <a:solidFill>
                  <a:schemeClr val="tx1"/>
                </a:solidFill>
                <a:latin typeface="+mn-lt"/>
                <a:ea typeface="+mn-ea"/>
                <a:cs typeface="+mn-cs"/>
              </a:rPr>
              <a:t>. These expenditures in NHA 2013-14 and 2014-15 were classified under the code HF.2.1.1.2 Government Based Voluntary Insurance. However these expenditures were always considered part of the Total Government Expenditures for all analysis and reporting purposes. For NHA 2015-16 the expenditures of these schemes were classified as HF 1.2.1.4 considering other country experiences of classifying such similar schemes as Government Schemes under appropriate codes of HF.1 and discussions with experts to maintain global comparability. To reinterpret the classification, SHA 2011 definitions under Table 7.2 Main Criteria of health care financing schemes and Chart 7.2 Criteria tree </a:t>
            </a:r>
            <a:r>
              <a:rPr lang="en-US" sz="1200" b="0" i="0" u="none" strike="noStrike" kern="1200" baseline="0" dirty="0" err="1">
                <a:solidFill>
                  <a:schemeClr val="tx1"/>
                </a:solidFill>
                <a:latin typeface="+mn-lt"/>
                <a:ea typeface="+mn-ea"/>
                <a:cs typeface="+mn-cs"/>
              </a:rPr>
              <a:t>forhealthcare</a:t>
            </a:r>
            <a:r>
              <a:rPr lang="en-US" sz="1200" b="0" i="0" u="none" strike="noStrike" kern="1200" baseline="0" dirty="0">
                <a:solidFill>
                  <a:schemeClr val="tx1"/>
                </a:solidFill>
                <a:latin typeface="+mn-lt"/>
                <a:ea typeface="+mn-ea"/>
                <a:cs typeface="+mn-cs"/>
              </a:rPr>
              <a:t> financing schemes was considered (page 163 and 164)*** . These fit the code HF 1.2.1 as the payments for some of these schemes (like RSBY) are contributory and entitlements are based on enrolment requiring actions to be taken by the eligible persons. Contributions are non-risk related and a share of the total contributions can be made by the Government from budgetary allocations. Thus </a:t>
            </a:r>
            <a:r>
              <a:rPr lang="en-US" sz="1200" b="0" i="0" u="sng" strike="noStrike" kern="1200" baseline="0" dirty="0">
                <a:solidFill>
                  <a:schemeClr val="tx1"/>
                </a:solidFill>
                <a:latin typeface="+mn-lt"/>
                <a:ea typeface="+mn-ea"/>
                <a:cs typeface="+mn-cs"/>
              </a:rPr>
              <a:t>a separate sub code HF 1.2.1.4 was created so that these are presented separately for policy purposes but are part of HF 1.2.1 code definitions</a:t>
            </a:r>
            <a:r>
              <a:rPr lang="en-US" sz="1200" b="0" i="0" u="none" strike="noStrike" kern="1200" baseline="0" dirty="0">
                <a:solidFill>
                  <a:schemeClr val="tx1"/>
                </a:solidFill>
                <a:latin typeface="+mn-lt"/>
                <a:ea typeface="+mn-ea"/>
                <a:cs typeface="+mn-cs"/>
              </a:rPr>
              <a:t>. Due to this change in NHA 2015-16, the contributions by eligible households paid for enrolment are considered as other social contributions FS.3.4 instead of FS.5.1 Voluntary Prepayment from individuals/ households as in NHA 2013-14 and NHA 2014-15.</a:t>
            </a:r>
          </a:p>
          <a:p>
            <a:pPr marL="0" lvl="0" indent="0">
              <a:buFont typeface="Arial" panose="020B0604020202020204" pitchFamily="34" charset="0"/>
              <a:buNone/>
            </a:pPr>
            <a:r>
              <a:rPr lang="en-US" sz="1200" b="1" i="0" u="none" strike="noStrike" kern="1200" baseline="0" dirty="0">
                <a:solidFill>
                  <a:schemeClr val="tx1"/>
                </a:solidFill>
                <a:latin typeface="+mn-lt"/>
                <a:ea typeface="+mn-ea"/>
                <a:cs typeface="+mn-cs"/>
              </a:rPr>
              <a:t>HF.2: Expenditure through </a:t>
            </a:r>
            <a:r>
              <a:rPr lang="en-US" sz="1200" b="1" i="0" u="sng" strike="noStrike" kern="1200" baseline="0" dirty="0">
                <a:solidFill>
                  <a:schemeClr val="tx1"/>
                </a:solidFill>
                <a:latin typeface="+mn-lt"/>
                <a:ea typeface="+mn-ea"/>
                <a:cs typeface="+mn-cs"/>
              </a:rPr>
              <a:t>all the voluntary healthcare payment schemes </a:t>
            </a:r>
            <a:r>
              <a:rPr lang="en-US" sz="1200" b="1" i="0" u="none" strike="noStrike" kern="1200" baseline="0" dirty="0">
                <a:solidFill>
                  <a:schemeClr val="tx1"/>
                </a:solidFill>
                <a:latin typeface="+mn-lt"/>
                <a:ea typeface="+mn-ea"/>
                <a:cs typeface="+mn-cs"/>
              </a:rPr>
              <a:t>classified as</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HF.2.1 Voluntary Health Insurance Schemes</a:t>
            </a:r>
          </a:p>
          <a:p>
            <a:r>
              <a:rPr lang="en-US" sz="1200" b="0" i="0" u="none" strike="noStrike" kern="1200" baseline="0" dirty="0">
                <a:solidFill>
                  <a:schemeClr val="tx1"/>
                </a:solidFill>
                <a:latin typeface="+mn-lt"/>
                <a:ea typeface="+mn-ea"/>
                <a:cs typeface="+mn-cs"/>
              </a:rPr>
              <a:t>HF.2.2 Non- Profit Institutions Serving Households (NPISH) Schemes</a:t>
            </a:r>
          </a:p>
          <a:p>
            <a:r>
              <a:rPr lang="en-US" sz="1200" b="0" i="0" u="none" strike="noStrike" kern="1200" baseline="0" dirty="0">
                <a:solidFill>
                  <a:schemeClr val="tx1"/>
                </a:solidFill>
                <a:latin typeface="+mn-lt"/>
                <a:ea typeface="+mn-ea"/>
                <a:cs typeface="+mn-cs"/>
              </a:rPr>
              <a:t>HF.2.3 Enterprise Financing Schemes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HF.2.1.1.1 Employer Based Insurance Schemes (Private Group Health Insurance). </a:t>
            </a:r>
            <a:r>
              <a:rPr lang="en-US" sz="1200" b="0" i="0" u="none" strike="noStrike" kern="1200" baseline="0" dirty="0">
                <a:solidFill>
                  <a:schemeClr val="tx1"/>
                </a:solidFill>
                <a:latin typeface="+mn-lt"/>
                <a:ea typeface="+mn-ea"/>
                <a:cs typeface="+mn-cs"/>
              </a:rPr>
              <a:t>This includes expenditure under the Group Health Insurance (Non-Government) category defined by the Insurance Regulatory and Development Authority of India (IRDAI) net of the Micro Health Insurance. Micro Health Insurance is considered as Community based insurance with maximum annual coverage of </a:t>
            </a:r>
            <a:r>
              <a:rPr lang="en-US" sz="1200" b="0" i="0" u="none" strike="noStrike" kern="1200" baseline="0" dirty="0" err="1">
                <a:solidFill>
                  <a:schemeClr val="tx1"/>
                </a:solidFill>
                <a:latin typeface="+mn-lt"/>
                <a:ea typeface="+mn-ea"/>
                <a:cs typeface="+mn-cs"/>
              </a:rPr>
              <a:t>Rs</a:t>
            </a:r>
            <a:r>
              <a:rPr lang="en-US" sz="1200" b="0" i="0" u="none" strike="noStrike" kern="1200" baseline="0" dirty="0">
                <a:solidFill>
                  <a:schemeClr val="tx1"/>
                </a:solidFill>
                <a:latin typeface="+mn-lt"/>
                <a:ea typeface="+mn-ea"/>
                <a:cs typeface="+mn-cs"/>
              </a:rPr>
              <a:t> 30,000 per annum. Group Health Insurance are financed by the contributions of employees (households prepayments), employers (enterprises) in the form of premiums paid to public/ private insurance company.</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HF.2.1.1.3 Other Primary Coverage Schemes (Private Individual Health Insurance). </a:t>
            </a:r>
            <a:r>
              <a:rPr lang="en-US" sz="1200" b="0" i="0" u="none" strike="noStrike" kern="1200" baseline="0" dirty="0">
                <a:solidFill>
                  <a:schemeClr val="tx1"/>
                </a:solidFill>
                <a:latin typeface="+mn-lt"/>
                <a:ea typeface="+mn-ea"/>
                <a:cs typeface="+mn-cs"/>
              </a:rPr>
              <a:t>This includes expenditures under Individual insurance category defined by the Insurance Regulatory and Development Authority of India (IRDAI) net of the Micro Health Insurance. These are financed by household prepayments.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HF.2.1.2.1 Community based Health Insurance Schemes. </a:t>
            </a:r>
            <a:r>
              <a:rPr lang="en-US" sz="1200" b="0" i="0" u="none" strike="noStrike" kern="1200" baseline="0" dirty="0">
                <a:solidFill>
                  <a:schemeClr val="tx1"/>
                </a:solidFill>
                <a:latin typeface="+mn-lt"/>
                <a:ea typeface="+mn-ea"/>
                <a:cs typeface="+mn-cs"/>
              </a:rPr>
              <a:t>Expenditure of insurance schemes operated / organized purely by communities themselves/ NGOs/ cooperative societies/ workers unions etc. Many of community schemes since 2006 use private/ public insurers for risk pooling and these products are registered as Micro Health Insurance Products under the IRDAI. Expenditures from both these categories are included. These are financed by household prepayments.</a:t>
            </a:r>
            <a:r>
              <a:rPr lang="en-US" sz="1200" b="1"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HF.2.2.1 Non- Profit Institutions Serving Households (NPISH) Schemes. </a:t>
            </a:r>
            <a:r>
              <a:rPr lang="en-US" sz="1200" b="0" i="0" u="none" strike="noStrike" kern="1200" baseline="0" dirty="0">
                <a:solidFill>
                  <a:schemeClr val="tx1"/>
                </a:solidFill>
                <a:latin typeface="+mn-lt"/>
                <a:ea typeface="+mn-ea"/>
                <a:cs typeface="+mn-cs"/>
              </a:rPr>
              <a:t>These are institutions established and operated purely on a philanthropic funding or by receiving foreign aid. They may have a network of their own healthcare facilities and/or deliver healthcare services through single hospital or clinic. Healthcare services are generally provided free or at </a:t>
            </a:r>
            <a:r>
              <a:rPr lang="en-US" sz="1200" b="0" i="0" u="none" strike="noStrike" kern="1200" baseline="0" dirty="0" err="1">
                <a:solidFill>
                  <a:schemeClr val="tx1"/>
                </a:solidFill>
                <a:latin typeface="+mn-lt"/>
                <a:ea typeface="+mn-ea"/>
                <a:cs typeface="+mn-cs"/>
              </a:rPr>
              <a:t>subsidised</a:t>
            </a:r>
            <a:r>
              <a:rPr lang="en-US" sz="1200" b="0" i="0" u="none" strike="noStrike" kern="1200" baseline="0" dirty="0">
                <a:solidFill>
                  <a:schemeClr val="tx1"/>
                </a:solidFill>
                <a:latin typeface="+mn-lt"/>
                <a:ea typeface="+mn-ea"/>
                <a:cs typeface="+mn-cs"/>
              </a:rPr>
              <a:t> cost. Revenue is from the donations of general public, aid through Government budgets, contributions from philanthropists, corporations, foreign aid, user fees, etc.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HF.2.2.2 Resident Foreign Agencies Schemes. </a:t>
            </a:r>
            <a:r>
              <a:rPr lang="en-US" sz="1200" b="0" i="0" u="none" strike="noStrike" kern="1200" baseline="0" dirty="0">
                <a:solidFill>
                  <a:schemeClr val="tx1"/>
                </a:solidFill>
                <a:latin typeface="+mn-lt"/>
                <a:ea typeface="+mn-ea"/>
                <a:cs typeface="+mn-cs"/>
              </a:rPr>
              <a:t>are NPISH schemes directly run through resident foreign government development agencies.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HF.2.3.1.2 Enterprises. </a:t>
            </a:r>
            <a:r>
              <a:rPr lang="en-US" sz="1200" b="0" i="0" u="none" strike="noStrike" kern="1200" baseline="0" dirty="0">
                <a:solidFill>
                  <a:schemeClr val="tx1"/>
                </a:solidFill>
                <a:latin typeface="+mn-lt"/>
                <a:ea typeface="+mn-ea"/>
                <a:cs typeface="+mn-cs"/>
              </a:rPr>
              <a:t>Expenditure of large firms/corporations both in the public and private sector with their own network of health facilities that provide healthcare services to the employees and their dependents are classified under this. These healthcare facilities are financed through the enterprises themselves. In case they do not have their own facility, the enterprise may reimburse the medical bills of the employee or pay a lump sum payment towards healthcare expenditures.</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HF.3.3 All Household Out-Of-Pocket Payment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CD6189-C580-4F8F-95C5-01DC9A809E8F}" type="slidenum">
              <a:rPr lang="en-US" smtClean="0"/>
              <a:t>100</a:t>
            </a:fld>
            <a:endParaRPr lang="en-US"/>
          </a:p>
        </p:txBody>
      </p:sp>
    </p:spTree>
    <p:extLst>
      <p:ext uri="{BB962C8B-B14F-4D97-AF65-F5344CB8AC3E}">
        <p14:creationId xmlns:p14="http://schemas.microsoft.com/office/powerpoint/2010/main" val="428325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against major killers of children such as </a:t>
            </a:r>
            <a:r>
              <a:rPr lang="en-US" b="1" dirty="0"/>
              <a:t>rotavirus</a:t>
            </a:r>
            <a:r>
              <a:rPr lang="en-US" dirty="0"/>
              <a:t>, a disease that causes severe childhood </a:t>
            </a:r>
            <a:r>
              <a:rPr lang="en-US" dirty="0" err="1"/>
              <a:t>diarrhoea</a:t>
            </a:r>
            <a:r>
              <a:rPr lang="en-US" dirty="0"/>
              <a:t>, and pneumonia</a:t>
            </a:r>
          </a:p>
        </p:txBody>
      </p:sp>
      <p:sp>
        <p:nvSpPr>
          <p:cNvPr id="4" name="Slide Number Placeholder 3"/>
          <p:cNvSpPr>
            <a:spLocks noGrp="1"/>
          </p:cNvSpPr>
          <p:nvPr>
            <p:ph type="sldNum" sz="quarter" idx="10"/>
          </p:nvPr>
        </p:nvSpPr>
        <p:spPr/>
        <p:txBody>
          <a:bodyPr/>
          <a:lstStyle/>
          <a:p>
            <a:fld id="{9BCD6189-C580-4F8F-95C5-01DC9A809E8F}" type="slidenum">
              <a:rPr lang="en-US" smtClean="0"/>
              <a:t>13</a:t>
            </a:fld>
            <a:endParaRPr lang="en-US"/>
          </a:p>
        </p:txBody>
      </p:sp>
    </p:spTree>
    <p:extLst>
      <p:ext uri="{BB962C8B-B14F-4D97-AF65-F5344CB8AC3E}">
        <p14:creationId xmlns:p14="http://schemas.microsoft.com/office/powerpoint/2010/main" val="1428646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a:t>
            </a:r>
            <a:endParaRPr lang="en-US" sz="1200" b="1" i="1" dirty="0">
              <a:solidFill>
                <a:srgbClr val="2B2A29"/>
              </a:solidFill>
              <a:latin typeface="Arial-ItalicMT"/>
            </a:endParaRPr>
          </a:p>
          <a:p>
            <a:pPr>
              <a:buFont typeface="Arial" panose="020B0604020202020204" pitchFamily="34" charset="0"/>
              <a:buChar char="•"/>
            </a:pPr>
            <a:r>
              <a:rPr lang="en-US" sz="1200" i="1" dirty="0">
                <a:solidFill>
                  <a:srgbClr val="2B2A29"/>
                </a:solidFill>
                <a:latin typeface="Arial-ItalicMT"/>
              </a:rPr>
              <a:t>Early disease detection (0.15%);</a:t>
            </a:r>
          </a:p>
          <a:p>
            <a:pPr>
              <a:buFont typeface="Arial" panose="020B0604020202020204" pitchFamily="34" charset="0"/>
              <a:buChar char="•"/>
            </a:pPr>
            <a:r>
              <a:rPr lang="en-US" sz="1200" i="1" dirty="0">
                <a:solidFill>
                  <a:srgbClr val="2B2A29"/>
                </a:solidFill>
                <a:latin typeface="Arial-ItalicMT"/>
              </a:rPr>
              <a:t>Healthy condition monitoring (2.79%); </a:t>
            </a:r>
          </a:p>
          <a:p>
            <a:pPr>
              <a:buFont typeface="Arial" panose="020B0604020202020204" pitchFamily="34" charset="0"/>
              <a:buChar char="•"/>
            </a:pPr>
            <a:r>
              <a:rPr lang="en-US" sz="1200" i="1" dirty="0">
                <a:solidFill>
                  <a:srgbClr val="2B2A29"/>
                </a:solidFill>
                <a:latin typeface="Arial-ItalicMT"/>
              </a:rPr>
              <a:t>Epidemiological surveillance, risk and disease</a:t>
            </a:r>
          </a:p>
          <a:p>
            <a:pPr>
              <a:buFont typeface="Arial" panose="020B0604020202020204" pitchFamily="34" charset="0"/>
              <a:buChar char="•"/>
            </a:pPr>
            <a:r>
              <a:rPr lang="en-US" sz="1200" i="1" dirty="0">
                <a:solidFill>
                  <a:srgbClr val="2B2A29"/>
                </a:solidFill>
                <a:latin typeface="Arial-ItalicMT"/>
              </a:rPr>
              <a:t>control (2.27%); </a:t>
            </a:r>
          </a:p>
          <a:p>
            <a:pPr>
              <a:buFont typeface="Arial" panose="020B0604020202020204" pitchFamily="34" charset="0"/>
              <a:buChar char="•"/>
            </a:pPr>
            <a:r>
              <a:rPr lang="en-US" sz="1200" i="1" dirty="0">
                <a:solidFill>
                  <a:srgbClr val="2B2A29"/>
                </a:solidFill>
                <a:latin typeface="Arial-ItalicMT"/>
              </a:rPr>
              <a:t>Preparing for disaster and emergency response (0.02%) &amp; unspecified preventive care not elsewhere</a:t>
            </a:r>
          </a:p>
          <a:p>
            <a:pPr>
              <a:buFont typeface="Arial" panose="020B0604020202020204" pitchFamily="34" charset="0"/>
              <a:buChar char="•"/>
            </a:pPr>
            <a:r>
              <a:rPr lang="en-US" sz="1200" i="1" dirty="0">
                <a:solidFill>
                  <a:srgbClr val="2B2A29"/>
                </a:solidFill>
                <a:latin typeface="Arial-ItalicMT"/>
              </a:rPr>
              <a:t>classified (0.2%).</a:t>
            </a:r>
            <a:endParaRPr lang="en-US" sz="1200" dirty="0"/>
          </a:p>
          <a:p>
            <a:endParaRPr lang="en-US" dirty="0"/>
          </a:p>
          <a:p>
            <a:r>
              <a:rPr lang="en-US" dirty="0"/>
              <a:t>HF.2 for immunization programs</a:t>
            </a:r>
            <a:r>
              <a:rPr lang="en-US" baseline="0" dirty="0"/>
              <a:t> includes: </a:t>
            </a:r>
            <a:r>
              <a:rPr lang="en-US" sz="1200" b="0" i="0" u="none" strike="noStrike" kern="1200" baseline="0" dirty="0">
                <a:solidFill>
                  <a:schemeClr val="tx1"/>
                </a:solidFill>
                <a:latin typeface="+mn-lt"/>
                <a:ea typeface="+mn-ea"/>
                <a:cs typeface="+mn-cs"/>
              </a:rPr>
              <a:t>NPISH financing schemes (excluding Resident foreign agencies</a:t>
            </a:r>
          </a:p>
          <a:p>
            <a:r>
              <a:rPr lang="en-US" sz="1200" b="0" i="0" u="none" strike="noStrike" kern="1200" baseline="0" dirty="0">
                <a:solidFill>
                  <a:schemeClr val="tx1"/>
                </a:solidFill>
                <a:latin typeface="+mn-lt"/>
                <a:ea typeface="+mn-ea"/>
                <a:cs typeface="+mn-cs"/>
              </a:rPr>
              <a:t>schemes), and All Household out-of-pocket payment</a:t>
            </a:r>
          </a:p>
          <a:p>
            <a:r>
              <a:rPr lang="en-US" sz="1200" b="0" i="0" u="none" strike="noStrike" kern="1200" baseline="0" dirty="0">
                <a:solidFill>
                  <a:schemeClr val="tx1"/>
                </a:solidFill>
                <a:latin typeface="+mn-lt"/>
                <a:ea typeface="+mn-ea"/>
                <a:cs typeface="+mn-cs"/>
              </a:rPr>
              <a:t>--Non-Government Institutions Serving Households (NPISH)</a:t>
            </a:r>
          </a:p>
          <a:p>
            <a:r>
              <a:rPr lang="en-US" sz="1200" b="0" i="0" u="none" strike="noStrike" kern="1200" baseline="0" dirty="0">
                <a:solidFill>
                  <a:schemeClr val="tx1"/>
                </a:solidFill>
                <a:latin typeface="+mn-lt"/>
                <a:ea typeface="+mn-ea"/>
                <a:cs typeface="+mn-cs"/>
              </a:rPr>
              <a:t>Expenditure in (INR crores): total 4317</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CD6189-C580-4F8F-95C5-01DC9A809E8F}" type="slidenum">
              <a:rPr lang="en-US" smtClean="0"/>
              <a:t>101</a:t>
            </a:fld>
            <a:endParaRPr lang="en-US"/>
          </a:p>
        </p:txBody>
      </p:sp>
    </p:spTree>
    <p:extLst>
      <p:ext uri="{BB962C8B-B14F-4D97-AF65-F5344CB8AC3E}">
        <p14:creationId xmlns:p14="http://schemas.microsoft.com/office/powerpoint/2010/main" val="2966987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a:t>
            </a:r>
            <a:endParaRPr lang="en-US" sz="1200" b="1" i="1" dirty="0">
              <a:solidFill>
                <a:srgbClr val="2B2A29"/>
              </a:solidFill>
              <a:latin typeface="Arial-ItalicMT"/>
            </a:endParaRPr>
          </a:p>
          <a:p>
            <a:pPr>
              <a:buFont typeface="Arial" panose="020B0604020202020204" pitchFamily="34" charset="0"/>
              <a:buChar char="•"/>
            </a:pPr>
            <a:r>
              <a:rPr lang="en-US" sz="1200" i="1" dirty="0">
                <a:solidFill>
                  <a:srgbClr val="2B2A29"/>
                </a:solidFill>
                <a:latin typeface="Arial-ItalicMT"/>
              </a:rPr>
              <a:t>Early disease detection (0.15%);</a:t>
            </a:r>
          </a:p>
          <a:p>
            <a:pPr>
              <a:buFont typeface="Arial" panose="020B0604020202020204" pitchFamily="34" charset="0"/>
              <a:buChar char="•"/>
            </a:pPr>
            <a:r>
              <a:rPr lang="en-US" sz="1200" i="1" dirty="0">
                <a:solidFill>
                  <a:srgbClr val="2B2A29"/>
                </a:solidFill>
                <a:latin typeface="Arial-ItalicMT"/>
              </a:rPr>
              <a:t>Healthy condition monitoring (2.79%); </a:t>
            </a:r>
          </a:p>
          <a:p>
            <a:pPr>
              <a:buFont typeface="Arial" panose="020B0604020202020204" pitchFamily="34" charset="0"/>
              <a:buChar char="•"/>
            </a:pPr>
            <a:r>
              <a:rPr lang="en-US" sz="1200" i="1" dirty="0">
                <a:solidFill>
                  <a:srgbClr val="2B2A29"/>
                </a:solidFill>
                <a:latin typeface="Arial-ItalicMT"/>
              </a:rPr>
              <a:t>Epidemiological surveillance, risk and disease</a:t>
            </a:r>
          </a:p>
          <a:p>
            <a:pPr>
              <a:buFont typeface="Arial" panose="020B0604020202020204" pitchFamily="34" charset="0"/>
              <a:buChar char="•"/>
            </a:pPr>
            <a:r>
              <a:rPr lang="en-US" sz="1200" i="1" dirty="0">
                <a:solidFill>
                  <a:srgbClr val="2B2A29"/>
                </a:solidFill>
                <a:latin typeface="Arial-ItalicMT"/>
              </a:rPr>
              <a:t>control (2.27%); </a:t>
            </a:r>
          </a:p>
          <a:p>
            <a:pPr>
              <a:buFont typeface="Arial" panose="020B0604020202020204" pitchFamily="34" charset="0"/>
              <a:buChar char="•"/>
            </a:pPr>
            <a:r>
              <a:rPr lang="en-US" sz="1200" i="1" dirty="0">
                <a:solidFill>
                  <a:srgbClr val="2B2A29"/>
                </a:solidFill>
                <a:latin typeface="Arial-ItalicMT"/>
              </a:rPr>
              <a:t>Preparing for disaster and emergency response (0.02%) &amp; unspecified preventive care not elsewhere</a:t>
            </a:r>
          </a:p>
          <a:p>
            <a:pPr>
              <a:buFont typeface="Arial" panose="020B0604020202020204" pitchFamily="34" charset="0"/>
              <a:buChar char="•"/>
            </a:pPr>
            <a:r>
              <a:rPr lang="en-US" sz="1200" i="1" dirty="0">
                <a:solidFill>
                  <a:srgbClr val="2B2A29"/>
                </a:solidFill>
                <a:latin typeface="Arial-ItalicMT"/>
              </a:rPr>
              <a:t>classified (0.2%).</a:t>
            </a:r>
            <a:endParaRPr lang="en-US" sz="1200" dirty="0"/>
          </a:p>
          <a:p>
            <a:endParaRPr lang="en-US" dirty="0"/>
          </a:p>
          <a:p>
            <a:r>
              <a:rPr lang="en-US" dirty="0"/>
              <a:t>HF.2 for immunization programs</a:t>
            </a:r>
            <a:r>
              <a:rPr lang="en-US" baseline="0" dirty="0"/>
              <a:t> includes: </a:t>
            </a:r>
            <a:r>
              <a:rPr lang="en-US" sz="1200" b="0" i="0" u="none" strike="noStrike" kern="1200" baseline="0" dirty="0">
                <a:solidFill>
                  <a:schemeClr val="tx1"/>
                </a:solidFill>
                <a:latin typeface="+mn-lt"/>
                <a:ea typeface="+mn-ea"/>
                <a:cs typeface="+mn-cs"/>
              </a:rPr>
              <a:t>NPISH financing schemes (excluding Resident foreign agencies</a:t>
            </a:r>
          </a:p>
          <a:p>
            <a:r>
              <a:rPr lang="en-US" sz="1200" b="0" i="0" u="none" strike="noStrike" kern="1200" baseline="0" dirty="0">
                <a:solidFill>
                  <a:schemeClr val="tx1"/>
                </a:solidFill>
                <a:latin typeface="+mn-lt"/>
                <a:ea typeface="+mn-ea"/>
                <a:cs typeface="+mn-cs"/>
              </a:rPr>
              <a:t>schemes), and All Household out-of-pocket payment</a:t>
            </a:r>
          </a:p>
          <a:p>
            <a:r>
              <a:rPr lang="en-US" sz="1200" b="0" i="0" u="none" strike="noStrike" kern="1200" baseline="0" dirty="0">
                <a:solidFill>
                  <a:schemeClr val="tx1"/>
                </a:solidFill>
                <a:latin typeface="+mn-lt"/>
                <a:ea typeface="+mn-ea"/>
                <a:cs typeface="+mn-cs"/>
              </a:rPr>
              <a:t>--Non-Government Institutions Serving Households (NPISH)</a:t>
            </a:r>
          </a:p>
          <a:p>
            <a:r>
              <a:rPr lang="en-US" sz="1200" b="0" i="0" u="none" strike="noStrike" kern="1200" baseline="0" dirty="0">
                <a:solidFill>
                  <a:schemeClr val="tx1"/>
                </a:solidFill>
                <a:latin typeface="+mn-lt"/>
                <a:ea typeface="+mn-ea"/>
                <a:cs typeface="+mn-cs"/>
              </a:rPr>
              <a:t>Expenditure in (INR crores): total 4317</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CD6189-C580-4F8F-95C5-01DC9A809E8F}" type="slidenum">
              <a:rPr lang="en-US" smtClean="0"/>
              <a:t>102</a:t>
            </a:fld>
            <a:endParaRPr lang="en-US"/>
          </a:p>
        </p:txBody>
      </p:sp>
    </p:spTree>
    <p:extLst>
      <p:ext uri="{BB962C8B-B14F-4D97-AF65-F5344CB8AC3E}">
        <p14:creationId xmlns:p14="http://schemas.microsoft.com/office/powerpoint/2010/main" val="2408566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 and Cons of Earmarking for Immunization</a:t>
            </a:r>
          </a:p>
          <a:p>
            <a:r>
              <a:rPr lang="en-US" dirty="0"/>
              <a:t>Authorities oppose: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 to fund national health priorities, not common for immunization but part of the global conversation on domestic funding as countries transition away from donor-support </a:t>
            </a:r>
          </a:p>
          <a:p>
            <a:endParaRPr lang="en-US" dirty="0"/>
          </a:p>
          <a:p>
            <a:r>
              <a:rPr lang="en-US" sz="1200" dirty="0"/>
              <a:t>Can safeguard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 experience suggests </a:t>
            </a:r>
            <a:r>
              <a:rPr lang="en-US" dirty="0">
                <a:sym typeface="Wingdings" panose="05000000000000000000" pitchFamily="2" charset="2"/>
              </a:rPr>
              <a:t> effective for </a:t>
            </a:r>
            <a:r>
              <a:rPr lang="en-US" dirty="0"/>
              <a:t>high national priority (e.g. UHC), but with budget </a:t>
            </a:r>
            <a:r>
              <a:rPr lang="en-US" dirty="0" err="1"/>
              <a:t>rigity</a:t>
            </a:r>
            <a:r>
              <a:rPr lang="en-US" dirty="0"/>
              <a:t>, effectiveness decreases overtime and creates leading inefficiencies</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104</a:t>
            </a:fld>
            <a:endParaRPr lang="en-US"/>
          </a:p>
        </p:txBody>
      </p:sp>
    </p:spTree>
    <p:extLst>
      <p:ext uri="{BB962C8B-B14F-4D97-AF65-F5344CB8AC3E}">
        <p14:creationId xmlns:p14="http://schemas.microsoft.com/office/powerpoint/2010/main" val="3727576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countries: </a:t>
            </a:r>
            <a:r>
              <a:rPr lang="en-US" sz="1200" b="0" i="0" u="none" strike="noStrike" kern="1200" baseline="0" dirty="0">
                <a:solidFill>
                  <a:schemeClr val="tx1"/>
                </a:solidFill>
                <a:latin typeface="+mn-lt"/>
                <a:ea typeface="+mn-ea"/>
                <a:cs typeface="+mn-cs"/>
              </a:rPr>
              <a:t>Bhutan, Bolivia, Cameroon, Costa Rica, Mongolia, Nepal, Nigeria, Senegal, and Uganda</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105</a:t>
            </a:fld>
            <a:endParaRPr lang="en-US"/>
          </a:p>
        </p:txBody>
      </p:sp>
    </p:spTree>
    <p:extLst>
      <p:ext uri="{BB962C8B-B14F-4D97-AF65-F5344CB8AC3E}">
        <p14:creationId xmlns:p14="http://schemas.microsoft.com/office/powerpoint/2010/main" val="1308553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Countries with active legislative and operational processes to establish a trust fund: Cameroon, Nepal, Nigeria, Senegal, and Uganda</a:t>
            </a:r>
            <a:endParaRPr lang="en-US" b="1" dirty="0"/>
          </a:p>
        </p:txBody>
      </p:sp>
      <p:sp>
        <p:nvSpPr>
          <p:cNvPr id="4" name="Slide Number Placeholder 3"/>
          <p:cNvSpPr>
            <a:spLocks noGrp="1"/>
          </p:cNvSpPr>
          <p:nvPr>
            <p:ph type="sldNum" sz="quarter" idx="10"/>
          </p:nvPr>
        </p:nvSpPr>
        <p:spPr/>
        <p:txBody>
          <a:bodyPr/>
          <a:lstStyle/>
          <a:p>
            <a:fld id="{9BCD6189-C580-4F8F-95C5-01DC9A809E8F}" type="slidenum">
              <a:rPr lang="en-US" smtClean="0"/>
              <a:t>106</a:t>
            </a:fld>
            <a:endParaRPr lang="en-US"/>
          </a:p>
        </p:txBody>
      </p:sp>
    </p:spTree>
    <p:extLst>
      <p:ext uri="{BB962C8B-B14F-4D97-AF65-F5344CB8AC3E}">
        <p14:creationId xmlns:p14="http://schemas.microsoft.com/office/powerpoint/2010/main" val="12386465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Phased out yield positive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-Hepatitis B </a:t>
            </a:r>
            <a:r>
              <a:rPr lang="en-US" sz="1200" dirty="0"/>
              <a:t>was the leading cause of illness and death in China -- high fees and vaccination was low -- after government supported free vaccination (GAVI funding) coverage of the 3-dose HB vaccine increased from 60%-99% by 2015</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-decentralized: </a:t>
            </a:r>
            <a:r>
              <a:rPr lang="en-US" sz="1200" dirty="0"/>
              <a:t>contributed to stock-outs at facility level</a:t>
            </a:r>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108</a:t>
            </a:fld>
            <a:endParaRPr lang="en-US"/>
          </a:p>
        </p:txBody>
      </p:sp>
    </p:spTree>
    <p:extLst>
      <p:ext uri="{BB962C8B-B14F-4D97-AF65-F5344CB8AC3E}">
        <p14:creationId xmlns:p14="http://schemas.microsoft.com/office/powerpoint/2010/main" val="3633075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Bilateral</a:t>
            </a:r>
            <a:r>
              <a:rPr lang="en-US" dirty="0"/>
              <a:t> aid describes money which is given directly from one government to another</a:t>
            </a:r>
          </a:p>
          <a:p>
            <a:r>
              <a:rPr lang="en-US" b="1" dirty="0"/>
              <a:t>Multilateral</a:t>
            </a:r>
            <a:r>
              <a:rPr lang="en-US" dirty="0"/>
              <a:t> aid comes from numerous different governments and organizations and is usually arranged by an international </a:t>
            </a:r>
            <a:r>
              <a:rPr lang="en-US" b="1" dirty="0"/>
              <a:t>organization</a:t>
            </a:r>
            <a:r>
              <a:rPr lang="en-US" dirty="0"/>
              <a:t> such as the World Bank or the U</a:t>
            </a:r>
          </a:p>
        </p:txBody>
      </p:sp>
      <p:sp>
        <p:nvSpPr>
          <p:cNvPr id="4" name="Slide Number Placeholder 3"/>
          <p:cNvSpPr>
            <a:spLocks noGrp="1"/>
          </p:cNvSpPr>
          <p:nvPr>
            <p:ph type="sldNum" sz="quarter" idx="10"/>
          </p:nvPr>
        </p:nvSpPr>
        <p:spPr/>
        <p:txBody>
          <a:bodyPr/>
          <a:lstStyle/>
          <a:p>
            <a:fld id="{9BCD6189-C580-4F8F-95C5-01DC9A809E8F}" type="slidenum">
              <a:rPr lang="en-US" smtClean="0"/>
              <a:t>109</a:t>
            </a:fld>
            <a:endParaRPr lang="en-US"/>
          </a:p>
        </p:txBody>
      </p:sp>
    </p:spTree>
    <p:extLst>
      <p:ext uri="{BB962C8B-B14F-4D97-AF65-F5344CB8AC3E}">
        <p14:creationId xmlns:p14="http://schemas.microsoft.com/office/powerpoint/2010/main" val="1954495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slide to section C1a</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115</a:t>
            </a:fld>
            <a:endParaRPr lang="en-US"/>
          </a:p>
        </p:txBody>
      </p:sp>
    </p:spTree>
    <p:extLst>
      <p:ext uri="{BB962C8B-B14F-4D97-AF65-F5344CB8AC3E}">
        <p14:creationId xmlns:p14="http://schemas.microsoft.com/office/powerpoint/2010/main" val="2550421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Gavi</a:t>
            </a:r>
            <a:r>
              <a:rPr lang="en-US" sz="1200" dirty="0"/>
              <a:t>, the Vaccine Alliance - founded by a partnership of major donors, international agencies, and leaders of the vaccine industry</a:t>
            </a:r>
          </a:p>
        </p:txBody>
      </p:sp>
      <p:sp>
        <p:nvSpPr>
          <p:cNvPr id="4" name="Slide Number Placeholder 3"/>
          <p:cNvSpPr>
            <a:spLocks noGrp="1"/>
          </p:cNvSpPr>
          <p:nvPr>
            <p:ph type="sldNum" sz="quarter" idx="10"/>
          </p:nvPr>
        </p:nvSpPr>
        <p:spPr/>
        <p:txBody>
          <a:bodyPr/>
          <a:lstStyle/>
          <a:p>
            <a:fld id="{9BCD6189-C580-4F8F-95C5-01DC9A809E8F}" type="slidenum">
              <a:rPr lang="en-US" smtClean="0"/>
              <a:t>116</a:t>
            </a:fld>
            <a:endParaRPr lang="en-US"/>
          </a:p>
        </p:txBody>
      </p:sp>
    </p:spTree>
    <p:extLst>
      <p:ext uri="{BB962C8B-B14F-4D97-AF65-F5344CB8AC3E}">
        <p14:creationId xmlns:p14="http://schemas.microsoft.com/office/powerpoint/2010/main" val="4009537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India is in the middle of Gavi transition. The biggest challenges for transitioning countries is on the programmatic side-- what needs to be sustained post transition, how will it be delivered (could efficiencies be gained?), and what type of TA might be available?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has post transition support now to provide catalytic, one-time support to strengthening processes, capacities, institutions.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of 2017, </a:t>
            </a:r>
          </a:p>
          <a:p>
            <a:r>
              <a:rPr lang="en-US" sz="1200" b="0" i="0" u="none" strike="noStrike" kern="1200" baseline="0" dirty="0">
                <a:solidFill>
                  <a:schemeClr val="tx1"/>
                </a:solidFill>
                <a:latin typeface="+mn-lt"/>
                <a:ea typeface="+mn-ea"/>
                <a:cs typeface="+mn-cs"/>
              </a:rPr>
              <a:t>32 countries are in the initial self-financing phase, </a:t>
            </a:r>
          </a:p>
          <a:p>
            <a:r>
              <a:rPr lang="en-US" sz="1200" b="0" i="0" u="none" strike="noStrike" kern="1200" baseline="0" dirty="0">
                <a:solidFill>
                  <a:schemeClr val="tx1"/>
                </a:solidFill>
                <a:latin typeface="+mn-lt"/>
                <a:ea typeface="+mn-ea"/>
                <a:cs typeface="+mn-cs"/>
              </a:rPr>
              <a:t>15 are in the preparatory transition phase, </a:t>
            </a:r>
          </a:p>
          <a:p>
            <a:r>
              <a:rPr lang="en-US" sz="1200" b="0" i="0" u="none" strike="noStrike" kern="1200" baseline="0" dirty="0">
                <a:solidFill>
                  <a:schemeClr val="tx1"/>
                </a:solidFill>
                <a:latin typeface="+mn-lt"/>
                <a:ea typeface="+mn-ea"/>
                <a:cs typeface="+mn-cs"/>
              </a:rPr>
              <a:t>17 are in the accelerated transition phase.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*provides funding to UNICEF to procure these commodities rather than providing funds for their purchase directly to countries</a:t>
            </a:r>
          </a:p>
          <a:p>
            <a:r>
              <a:rPr lang="en-US" sz="1200" b="0" i="0" u="none" strike="noStrike" kern="1200" baseline="0" dirty="0">
                <a:solidFill>
                  <a:schemeClr val="tx1"/>
                </a:solidFill>
                <a:latin typeface="+mn-lt"/>
                <a:ea typeface="+mn-ea"/>
                <a:cs typeface="+mn-cs"/>
              </a:rPr>
              <a:t>Details: In 2016,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began offering support for cold chain equipment upgrades</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117</a:t>
            </a:fld>
            <a:endParaRPr lang="en-US"/>
          </a:p>
        </p:txBody>
      </p:sp>
    </p:spTree>
    <p:extLst>
      <p:ext uri="{BB962C8B-B14F-4D97-AF65-F5344CB8AC3E}">
        <p14:creationId xmlns:p14="http://schemas.microsoft.com/office/powerpoint/2010/main" val="327131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Source</a:t>
            </a:r>
            <a:r>
              <a:rPr lang="en-US" b="0" baseline="0" dirty="0"/>
              <a:t> link: </a:t>
            </a:r>
            <a:r>
              <a:rPr lang="en-US" b="0" dirty="0"/>
              <a:t>Immunization, Vaccines and Biologicals. Data, statistics and graphics. </a:t>
            </a:r>
            <a:r>
              <a:rPr lang="en-US" b="0" baseline="0" dirty="0"/>
              <a:t>https://www.who.int/immunization/monitoring_surveillance/data/en/</a:t>
            </a:r>
          </a:p>
          <a:p>
            <a:r>
              <a:rPr lang="en-US" b="0" dirty="0"/>
              <a:t>Other source</a:t>
            </a:r>
            <a:r>
              <a:rPr lang="en-US" b="0" baseline="0" dirty="0"/>
              <a:t>s: </a:t>
            </a:r>
            <a:r>
              <a:rPr lang="en-US" b="1" dirty="0"/>
              <a:t>2018 Global Summary</a:t>
            </a:r>
            <a:r>
              <a:rPr lang="en-US" dirty="0"/>
              <a:t> found in the </a:t>
            </a:r>
            <a:r>
              <a:rPr lang="en-US" dirty="0">
                <a:hlinkClick r:id="rId3"/>
              </a:rPr>
              <a:t>Global immunization profile</a:t>
            </a:r>
            <a:r>
              <a:rPr lang="en-US" dirty="0"/>
              <a:t>:</a:t>
            </a:r>
            <a:r>
              <a:rPr lang="en-US" baseline="0" dirty="0"/>
              <a:t> https://www.who.int/immunization/monitoring_surveillance/data/gs_gloprofile.pdf?ua=1</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a:t>
            </a:fld>
            <a:endParaRPr lang="en-US"/>
          </a:p>
        </p:txBody>
      </p:sp>
    </p:spTree>
    <p:extLst>
      <p:ext uri="{BB962C8B-B14F-4D97-AF65-F5344CB8AC3E}">
        <p14:creationId xmlns:p14="http://schemas.microsoft.com/office/powerpoint/2010/main" val="6721955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Co-financing policy (picture: Co-financing requirements as of 2016)</a:t>
            </a:r>
          </a:p>
          <a:p>
            <a:r>
              <a:rPr lang="en-US" dirty="0"/>
              <a:t>-</a:t>
            </a:r>
            <a:r>
              <a:rPr lang="en-US" dirty="0" err="1"/>
              <a:t>Gavi</a:t>
            </a:r>
            <a:r>
              <a:rPr lang="en-US" dirty="0"/>
              <a:t> </a:t>
            </a:r>
            <a:r>
              <a:rPr lang="en-US" b="0" u="sng" dirty="0"/>
              <a:t>requires countries to </a:t>
            </a:r>
            <a:r>
              <a:rPr lang="en-US" dirty="0"/>
              <a:t>pay for and procure (usually through UNICEF) a share of the vaccines that they have introduced with </a:t>
            </a:r>
            <a:r>
              <a:rPr lang="en-US" dirty="0" err="1"/>
              <a:t>Gavi</a:t>
            </a:r>
            <a:r>
              <a:rPr lang="en-US" dirty="0"/>
              <a:t>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-Countries responsible for </a:t>
            </a:r>
            <a:r>
              <a:rPr lang="en-US" b="1" dirty="0"/>
              <a:t>co-financing </a:t>
            </a:r>
            <a:r>
              <a:rPr lang="en-US" u="sng" dirty="0"/>
              <a:t>vaccines</a:t>
            </a:r>
            <a:r>
              <a:rPr lang="en-US" dirty="0"/>
              <a:t> but also for </a:t>
            </a:r>
            <a:r>
              <a:rPr lang="en-US" u="sng" dirty="0"/>
              <a:t>covering the ongoing </a:t>
            </a:r>
            <a:r>
              <a:rPr lang="en-US" b="1" u="sng" dirty="0"/>
              <a:t>incremental</a:t>
            </a:r>
            <a:r>
              <a:rPr lang="en-US" u="sng" dirty="0"/>
              <a:t> supply chain, logistics, and service delivery costs </a:t>
            </a:r>
            <a:r>
              <a:rPr lang="en-US" dirty="0"/>
              <a:t>associated with new vaccines, although sometimes other donors help cover these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-Co-financing obligations increase as countries grow economically: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dirty="0"/>
              <a:t>-</a:t>
            </a:r>
            <a:r>
              <a:rPr lang="en-US" u="sng" dirty="0"/>
              <a:t>Helps prepare </a:t>
            </a:r>
            <a:r>
              <a:rPr lang="en-US" dirty="0"/>
              <a:t>countries for </a:t>
            </a:r>
            <a:r>
              <a:rPr lang="en-US" u="sng" dirty="0"/>
              <a:t>full self-financing once </a:t>
            </a:r>
            <a:r>
              <a:rPr lang="en-US" u="sng" dirty="0" err="1"/>
              <a:t>Gavi</a:t>
            </a:r>
            <a:r>
              <a:rPr lang="en-US" u="sng" dirty="0"/>
              <a:t> support ends</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118</a:t>
            </a:fld>
            <a:endParaRPr lang="en-US"/>
          </a:p>
        </p:txBody>
      </p:sp>
    </p:spTree>
    <p:extLst>
      <p:ext uri="{BB962C8B-B14F-4D97-AF65-F5344CB8AC3E}">
        <p14:creationId xmlns:p14="http://schemas.microsoft.com/office/powerpoint/2010/main" val="29330166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Long-term cost implications:</a:t>
            </a:r>
            <a:r>
              <a:rPr lang="en-US" b="1" baseline="0" dirty="0"/>
              <a:t> </a:t>
            </a:r>
          </a:p>
          <a:p>
            <a:r>
              <a:rPr lang="en-US" sz="1200" b="0" i="0" u="none" strike="noStrike" kern="1200" baseline="0" dirty="0">
                <a:solidFill>
                  <a:schemeClr val="tx1"/>
                </a:solidFill>
                <a:latin typeface="+mn-lt"/>
                <a:ea typeface="+mn-ea"/>
                <a:cs typeface="+mn-cs"/>
              </a:rPr>
              <a:t>-help governments weigh financial considerations</a:t>
            </a:r>
          </a:p>
          <a:p>
            <a:r>
              <a:rPr lang="en-US" sz="1200" b="0" i="0" u="none" strike="noStrike" kern="1200" baseline="0" dirty="0">
                <a:solidFill>
                  <a:schemeClr val="tx1"/>
                </a:solidFill>
                <a:latin typeface="+mn-lt"/>
                <a:ea typeface="+mn-ea"/>
                <a:cs typeface="+mn-cs"/>
              </a:rPr>
              <a:t>-make the case for immunization with decision-makers,</a:t>
            </a:r>
          </a:p>
          <a:p>
            <a:r>
              <a:rPr lang="en-US" sz="1200" b="0" i="0" u="none" strike="noStrike" kern="1200" baseline="0" dirty="0">
                <a:solidFill>
                  <a:schemeClr val="tx1"/>
                </a:solidFill>
                <a:latin typeface="+mn-lt"/>
                <a:ea typeface="+mn-ea"/>
                <a:cs typeface="+mn-cs"/>
              </a:rPr>
              <a:t>-calculate budget requirements,</a:t>
            </a:r>
          </a:p>
          <a:p>
            <a:r>
              <a:rPr lang="en-US" sz="1200" b="0" i="0" u="none" strike="noStrike" kern="1200" baseline="0" dirty="0">
                <a:solidFill>
                  <a:schemeClr val="tx1"/>
                </a:solidFill>
                <a:latin typeface="+mn-lt"/>
                <a:ea typeface="+mn-ea"/>
                <a:cs typeface="+mn-cs"/>
              </a:rPr>
              <a:t>-minimize costs through strategic purchasing, </a:t>
            </a:r>
          </a:p>
          <a:p>
            <a:r>
              <a:rPr lang="en-US" sz="1200" b="0" i="0" u="none" strike="noStrike" kern="1200" baseline="0" dirty="0">
                <a:solidFill>
                  <a:schemeClr val="tx1"/>
                </a:solidFill>
                <a:latin typeface="+mn-lt"/>
                <a:ea typeface="+mn-ea"/>
                <a:cs typeface="+mn-cs"/>
              </a:rPr>
              <a:t>-identify appropriate sources of financing, </a:t>
            </a:r>
          </a:p>
          <a:p>
            <a:r>
              <a:rPr lang="en-US" sz="1200" b="0" i="0" u="none" strike="noStrike" kern="1200" baseline="0" dirty="0">
                <a:solidFill>
                  <a:schemeClr val="tx1"/>
                </a:solidFill>
                <a:latin typeface="+mn-lt"/>
                <a:ea typeface="+mn-ea"/>
                <a:cs typeface="+mn-cs"/>
              </a:rPr>
              <a:t>-ensure sustainable and adequate immunization financing as they reform health sector financing more broadly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See the UNICEF Supply Division website for information on prices for vaccines supplied by UNICEF for </a:t>
            </a:r>
            <a:r>
              <a:rPr lang="en-US" sz="1200" b="0" i="0" u="none" strike="noStrike" kern="1200" baseline="0" dirty="0" err="1">
                <a:solidFill>
                  <a:schemeClr val="tx1"/>
                </a:solidFill>
                <a:latin typeface="+mn-lt"/>
                <a:ea typeface="+mn-ea"/>
                <a:cs typeface="+mn-cs"/>
              </a:rPr>
              <a:t>Gavi</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(http://www.unicef.org/supply/index_gavi.html).</a:t>
            </a:r>
          </a:p>
          <a:p>
            <a:r>
              <a:rPr lang="en-US" sz="1200" b="0" i="0" u="none" strike="noStrike" kern="1200" baseline="0" dirty="0">
                <a:solidFill>
                  <a:schemeClr val="tx1"/>
                </a:solidFill>
                <a:latin typeface="+mn-lt"/>
                <a:ea typeface="+mn-ea"/>
                <a:cs typeface="+mn-cs"/>
              </a:rPr>
              <a:t>See the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website for information on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support (http://www.gavi.org/support/) and on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policies</a:t>
            </a:r>
          </a:p>
          <a:p>
            <a:r>
              <a:rPr lang="en-US" sz="1200" b="0" i="0" u="none" strike="noStrike" kern="1200" baseline="0" dirty="0">
                <a:solidFill>
                  <a:schemeClr val="tx1"/>
                </a:solidFill>
                <a:latin typeface="+mn-lt"/>
                <a:ea typeface="+mn-ea"/>
                <a:cs typeface="+mn-cs"/>
              </a:rPr>
              <a:t>(http://www.gavi.org/about/governance/programme-policies/).</a:t>
            </a:r>
          </a:p>
          <a:p>
            <a:endParaRPr lang="en-US" b="1" dirty="0"/>
          </a:p>
        </p:txBody>
      </p:sp>
      <p:sp>
        <p:nvSpPr>
          <p:cNvPr id="4" name="Slide Number Placeholder 3"/>
          <p:cNvSpPr>
            <a:spLocks noGrp="1"/>
          </p:cNvSpPr>
          <p:nvPr>
            <p:ph type="sldNum" sz="quarter" idx="10"/>
          </p:nvPr>
        </p:nvSpPr>
        <p:spPr/>
        <p:txBody>
          <a:bodyPr/>
          <a:lstStyle/>
          <a:p>
            <a:fld id="{9BCD6189-C580-4F8F-95C5-01DC9A809E8F}" type="slidenum">
              <a:rPr lang="en-US" smtClean="0"/>
              <a:t>119</a:t>
            </a:fld>
            <a:endParaRPr lang="en-US"/>
          </a:p>
        </p:txBody>
      </p:sp>
    </p:spTree>
    <p:extLst>
      <p:ext uri="{BB962C8B-B14F-4D97-AF65-F5344CB8AC3E}">
        <p14:creationId xmlns:p14="http://schemas.microsoft.com/office/powerpoint/2010/main" val="4233202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Long-term cost implications:</a:t>
            </a:r>
            <a:r>
              <a:rPr lang="en-US" b="1" baseline="0" dirty="0"/>
              <a:t> </a:t>
            </a:r>
          </a:p>
          <a:p>
            <a:r>
              <a:rPr lang="en-US" sz="1200" b="0" i="0" u="none" strike="noStrike" kern="1200" baseline="0" dirty="0">
                <a:solidFill>
                  <a:schemeClr val="tx1"/>
                </a:solidFill>
                <a:latin typeface="+mn-lt"/>
                <a:ea typeface="+mn-ea"/>
                <a:cs typeface="+mn-cs"/>
              </a:rPr>
              <a:t>-help governments weigh financial considerations</a:t>
            </a:r>
          </a:p>
          <a:p>
            <a:r>
              <a:rPr lang="en-US" sz="1200" b="0" i="0" u="none" strike="noStrike" kern="1200" baseline="0" dirty="0">
                <a:solidFill>
                  <a:schemeClr val="tx1"/>
                </a:solidFill>
                <a:latin typeface="+mn-lt"/>
                <a:ea typeface="+mn-ea"/>
                <a:cs typeface="+mn-cs"/>
              </a:rPr>
              <a:t>-make the case for immunization with decision-makers,</a:t>
            </a:r>
          </a:p>
          <a:p>
            <a:r>
              <a:rPr lang="en-US" sz="1200" b="0" i="0" u="none" strike="noStrike" kern="1200" baseline="0" dirty="0">
                <a:solidFill>
                  <a:schemeClr val="tx1"/>
                </a:solidFill>
                <a:latin typeface="+mn-lt"/>
                <a:ea typeface="+mn-ea"/>
                <a:cs typeface="+mn-cs"/>
              </a:rPr>
              <a:t>-calculate budget requirements,</a:t>
            </a:r>
          </a:p>
          <a:p>
            <a:r>
              <a:rPr lang="en-US" sz="1200" b="0" i="0" u="none" strike="noStrike" kern="1200" baseline="0" dirty="0">
                <a:solidFill>
                  <a:schemeClr val="tx1"/>
                </a:solidFill>
                <a:latin typeface="+mn-lt"/>
                <a:ea typeface="+mn-ea"/>
                <a:cs typeface="+mn-cs"/>
              </a:rPr>
              <a:t>-minimize costs through strategic purchasing, </a:t>
            </a:r>
          </a:p>
          <a:p>
            <a:r>
              <a:rPr lang="en-US" sz="1200" b="0" i="0" u="none" strike="noStrike" kern="1200" baseline="0" dirty="0">
                <a:solidFill>
                  <a:schemeClr val="tx1"/>
                </a:solidFill>
                <a:latin typeface="+mn-lt"/>
                <a:ea typeface="+mn-ea"/>
                <a:cs typeface="+mn-cs"/>
              </a:rPr>
              <a:t>-identify appropriate sources of financing, </a:t>
            </a:r>
          </a:p>
          <a:p>
            <a:r>
              <a:rPr lang="en-US" sz="1200" b="0" i="0" u="none" strike="noStrike" kern="1200" baseline="0" dirty="0">
                <a:solidFill>
                  <a:schemeClr val="tx1"/>
                </a:solidFill>
                <a:latin typeface="+mn-lt"/>
                <a:ea typeface="+mn-ea"/>
                <a:cs typeface="+mn-cs"/>
              </a:rPr>
              <a:t>-ensure sustainable and adequate immunization financing as they reform health sector financing more broadly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See the UNICEF Supply Division website for information on prices for vaccines supplied by UNICEF for </a:t>
            </a:r>
            <a:r>
              <a:rPr lang="en-US" sz="1200" b="0" i="0" u="none" strike="noStrike" kern="1200" baseline="0" dirty="0" err="1">
                <a:solidFill>
                  <a:schemeClr val="tx1"/>
                </a:solidFill>
                <a:latin typeface="+mn-lt"/>
                <a:ea typeface="+mn-ea"/>
                <a:cs typeface="+mn-cs"/>
              </a:rPr>
              <a:t>Gavi</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(http://www.unicef.org/supply/index_gavi.html).</a:t>
            </a:r>
          </a:p>
          <a:p>
            <a:r>
              <a:rPr lang="en-US" sz="1200" b="0" i="0" u="none" strike="noStrike" kern="1200" baseline="0" dirty="0">
                <a:solidFill>
                  <a:schemeClr val="tx1"/>
                </a:solidFill>
                <a:latin typeface="+mn-lt"/>
                <a:ea typeface="+mn-ea"/>
                <a:cs typeface="+mn-cs"/>
              </a:rPr>
              <a:t>See the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website for information on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support (http://www.gavi.org/support/) and on </a:t>
            </a:r>
            <a:r>
              <a:rPr lang="en-US" sz="1200" b="0" i="0" u="none" strike="noStrike" kern="1200" baseline="0" dirty="0" err="1">
                <a:solidFill>
                  <a:schemeClr val="tx1"/>
                </a:solidFill>
                <a:latin typeface="+mn-lt"/>
                <a:ea typeface="+mn-ea"/>
                <a:cs typeface="+mn-cs"/>
              </a:rPr>
              <a:t>Gavi</a:t>
            </a:r>
            <a:r>
              <a:rPr lang="en-US" sz="1200" b="0" i="0" u="none" strike="noStrike" kern="1200" baseline="0" dirty="0">
                <a:solidFill>
                  <a:schemeClr val="tx1"/>
                </a:solidFill>
                <a:latin typeface="+mn-lt"/>
                <a:ea typeface="+mn-ea"/>
                <a:cs typeface="+mn-cs"/>
              </a:rPr>
              <a:t> policies</a:t>
            </a:r>
          </a:p>
          <a:p>
            <a:r>
              <a:rPr lang="en-US" sz="1200" b="0" i="0" u="none" strike="noStrike" kern="1200" baseline="0" dirty="0">
                <a:solidFill>
                  <a:schemeClr val="tx1"/>
                </a:solidFill>
                <a:latin typeface="+mn-lt"/>
                <a:ea typeface="+mn-ea"/>
                <a:cs typeface="+mn-cs"/>
              </a:rPr>
              <a:t>(http://www.gavi.org/about/governance/programme-policies/).</a:t>
            </a:r>
          </a:p>
          <a:p>
            <a:endParaRPr lang="en-US" b="1" dirty="0"/>
          </a:p>
        </p:txBody>
      </p:sp>
      <p:sp>
        <p:nvSpPr>
          <p:cNvPr id="4" name="Slide Number Placeholder 3"/>
          <p:cNvSpPr>
            <a:spLocks noGrp="1"/>
          </p:cNvSpPr>
          <p:nvPr>
            <p:ph type="sldNum" sz="quarter" idx="10"/>
          </p:nvPr>
        </p:nvSpPr>
        <p:spPr/>
        <p:txBody>
          <a:bodyPr/>
          <a:lstStyle/>
          <a:p>
            <a:fld id="{9BCD6189-C580-4F8F-95C5-01DC9A809E8F}" type="slidenum">
              <a:rPr lang="en-US" smtClean="0"/>
              <a:t>120</a:t>
            </a:fld>
            <a:endParaRPr lang="en-US"/>
          </a:p>
        </p:txBody>
      </p:sp>
    </p:spTree>
    <p:extLst>
      <p:ext uri="{BB962C8B-B14F-4D97-AF65-F5344CB8AC3E}">
        <p14:creationId xmlns:p14="http://schemas.microsoft.com/office/powerpoint/2010/main" val="15885333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a:t>
            </a:r>
            <a:r>
              <a:rPr lang="en-US" baseline="0" dirty="0"/>
              <a:t> is Out-of-pocket expenditure</a:t>
            </a:r>
          </a:p>
          <a:p>
            <a:r>
              <a:rPr lang="en-US" baseline="0" dirty="0"/>
              <a:t>HH is household</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124</a:t>
            </a:fld>
            <a:endParaRPr lang="en-US"/>
          </a:p>
        </p:txBody>
      </p:sp>
    </p:spTree>
    <p:extLst>
      <p:ext uri="{BB962C8B-B14F-4D97-AF65-F5344CB8AC3E}">
        <p14:creationId xmlns:p14="http://schemas.microsoft.com/office/powerpoint/2010/main" val="8950602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DLI: https://reliefweb.int/report/pakistan/government-strengthen-immunization-program-through-national-immunization-support </a:t>
            </a:r>
          </a:p>
        </p:txBody>
      </p:sp>
      <p:sp>
        <p:nvSpPr>
          <p:cNvPr id="4" name="Slide Number Placeholder 3"/>
          <p:cNvSpPr>
            <a:spLocks noGrp="1"/>
          </p:cNvSpPr>
          <p:nvPr>
            <p:ph type="sldNum" sz="quarter" idx="10"/>
          </p:nvPr>
        </p:nvSpPr>
        <p:spPr/>
        <p:txBody>
          <a:bodyPr/>
          <a:lstStyle/>
          <a:p>
            <a:fld id="{9BCD6189-C580-4F8F-95C5-01DC9A809E8F}" type="slidenum">
              <a:rPr lang="en-US" smtClean="0"/>
              <a:t>128</a:t>
            </a:fld>
            <a:endParaRPr lang="en-US"/>
          </a:p>
        </p:txBody>
      </p:sp>
    </p:spTree>
    <p:extLst>
      <p:ext uri="{BB962C8B-B14F-4D97-AF65-F5344CB8AC3E}">
        <p14:creationId xmlns:p14="http://schemas.microsoft.com/office/powerpoint/2010/main" val="3899163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205A1-ECAE-44A0-AD6D-CA562A71A55B}" type="slidenum">
              <a:rPr lang="en-US"/>
              <a:pPr/>
              <a:t>130</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pPr marL="229017" indent="-229017"/>
            <a:endParaRPr lang="en-US"/>
          </a:p>
        </p:txBody>
      </p:sp>
    </p:spTree>
    <p:extLst>
      <p:ext uri="{BB962C8B-B14F-4D97-AF65-F5344CB8AC3E}">
        <p14:creationId xmlns:p14="http://schemas.microsoft.com/office/powerpoint/2010/main" val="37737930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13C38-CC5B-4E6D-BF31-5274E0302921}" type="slidenum">
              <a:rPr lang="en-GB"/>
              <a:pPr/>
              <a:t>134</a:t>
            </a:fld>
            <a:endParaRPr lang="en-GB"/>
          </a:p>
        </p:txBody>
      </p:sp>
      <p:sp>
        <p:nvSpPr>
          <p:cNvPr id="648194" name="Rectangle 2"/>
          <p:cNvSpPr>
            <a:spLocks noGrp="1" noRot="1" noChangeAspect="1" noChangeArrowheads="1" noTextEdit="1"/>
          </p:cNvSpPr>
          <p:nvPr>
            <p:ph type="sldImg"/>
          </p:nvPr>
        </p:nvSpPr>
        <p:spPr>
          <a:xfrm>
            <a:off x="1182688" y="696913"/>
            <a:ext cx="4651375" cy="3487737"/>
          </a:xfrm>
          <a:ln/>
        </p:spPr>
      </p:sp>
      <p:sp>
        <p:nvSpPr>
          <p:cNvPr id="648195" name="Rectangle 3"/>
          <p:cNvSpPr>
            <a:spLocks noGrp="1" noChangeArrowheads="1"/>
          </p:cNvSpPr>
          <p:nvPr>
            <p:ph type="body" idx="1"/>
          </p:nvPr>
        </p:nvSpPr>
        <p:spPr>
          <a:xfrm>
            <a:off x="933099" y="4417403"/>
            <a:ext cx="5144206" cy="4181766"/>
          </a:xfrm>
        </p:spPr>
        <p:txBody>
          <a:bodyPr/>
          <a:lstStyle/>
          <a:p>
            <a:endParaRPr lang="en-US" dirty="0"/>
          </a:p>
        </p:txBody>
      </p:sp>
    </p:spTree>
    <p:extLst>
      <p:ext uri="{BB962C8B-B14F-4D97-AF65-F5344CB8AC3E}">
        <p14:creationId xmlns:p14="http://schemas.microsoft.com/office/powerpoint/2010/main" val="1889073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arrangement and key issues</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140</a:t>
            </a:fld>
            <a:endParaRPr lang="en-US"/>
          </a:p>
        </p:txBody>
      </p:sp>
    </p:spTree>
    <p:extLst>
      <p:ext uri="{BB962C8B-B14F-4D97-AF65-F5344CB8AC3E}">
        <p14:creationId xmlns:p14="http://schemas.microsoft.com/office/powerpoint/2010/main" val="31321592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low-income countries, and some middle- and high-income countries, have health systems that are </a:t>
            </a:r>
            <a:r>
              <a:rPr lang="en-US" b="1" dirty="0"/>
              <a:t>financed through </a:t>
            </a:r>
            <a:r>
              <a:rPr lang="en-US" dirty="0"/>
              <a:t>the government budget and run by the ministry of health, </a:t>
            </a:r>
          </a:p>
          <a:p>
            <a:r>
              <a:rPr lang="en-US" dirty="0"/>
              <a:t>  --with services delivered through a network of public providers.</a:t>
            </a:r>
          </a:p>
          <a:p>
            <a:endParaRPr lang="en-US" dirty="0"/>
          </a:p>
          <a:p>
            <a:r>
              <a:rPr lang="en-US" dirty="0"/>
              <a:t>These systems, also known as </a:t>
            </a:r>
            <a:r>
              <a:rPr lang="en-US" b="1" dirty="0"/>
              <a:t>national health services, </a:t>
            </a:r>
          </a:p>
          <a:p>
            <a:r>
              <a:rPr lang="en-US" dirty="0"/>
              <a:t>-</a:t>
            </a:r>
            <a:r>
              <a:rPr lang="en-US" b="1" dirty="0"/>
              <a:t>typically provide centralized financial allocations to the health sector; </a:t>
            </a:r>
          </a:p>
          <a:p>
            <a:r>
              <a:rPr lang="en-US" dirty="0"/>
              <a:t>-the funds are then distributed downward to subnational levels. </a:t>
            </a:r>
          </a:p>
          <a:p>
            <a:r>
              <a:rPr lang="en-US" dirty="0"/>
              <a:t>-</a:t>
            </a:r>
            <a:r>
              <a:rPr lang="en-US" b="1" dirty="0"/>
              <a:t>In more decentralized systems</a:t>
            </a:r>
            <a:r>
              <a:rPr lang="en-US" dirty="0"/>
              <a:t>, </a:t>
            </a:r>
            <a:r>
              <a:rPr lang="en-US" u="sng" dirty="0"/>
              <a:t>local governments also contribute funding to the health sector </a:t>
            </a:r>
            <a:r>
              <a:rPr lang="en-US" dirty="0"/>
              <a:t>and exercise greater control over resource allocation and decision-making. </a:t>
            </a:r>
          </a:p>
          <a:p>
            <a:pPr marL="171450" indent="-171450">
              <a:buFont typeface="Wingdings" panose="05000000000000000000" pitchFamily="2" charset="2"/>
              <a:buChar char="v"/>
            </a:pPr>
            <a:r>
              <a:rPr lang="en-US" b="1" dirty="0"/>
              <a:t>In this arrangement, depicted in the figure, immunization financing comes almost entirely from general government revenues or donor contributions, with services delivered by public providers mainly at primary health care facilities.</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141</a:t>
            </a:fld>
            <a:endParaRPr lang="en-US"/>
          </a:p>
        </p:txBody>
      </p:sp>
    </p:spTree>
    <p:extLst>
      <p:ext uri="{BB962C8B-B14F-4D97-AF65-F5344CB8AC3E}">
        <p14:creationId xmlns:p14="http://schemas.microsoft.com/office/powerpoint/2010/main" val="3435097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low-income countries, and some middle- and high-income countries, have health systems that are </a:t>
            </a:r>
            <a:r>
              <a:rPr lang="en-US" b="1" dirty="0"/>
              <a:t>financed through </a:t>
            </a:r>
            <a:r>
              <a:rPr lang="en-US" dirty="0"/>
              <a:t>the government budget and run by the ministry of health, </a:t>
            </a:r>
          </a:p>
          <a:p>
            <a:r>
              <a:rPr lang="en-US" dirty="0"/>
              <a:t>  --with services delivered through a network of public providers.</a:t>
            </a:r>
          </a:p>
          <a:p>
            <a:endParaRPr lang="en-US" dirty="0"/>
          </a:p>
          <a:p>
            <a:r>
              <a:rPr lang="en-US" dirty="0"/>
              <a:t>These systems, also known as </a:t>
            </a:r>
            <a:r>
              <a:rPr lang="en-US" b="1" dirty="0"/>
              <a:t>national health services, </a:t>
            </a:r>
          </a:p>
          <a:p>
            <a:r>
              <a:rPr lang="en-US" dirty="0"/>
              <a:t>-</a:t>
            </a:r>
            <a:r>
              <a:rPr lang="en-US" b="1" dirty="0"/>
              <a:t>typically provide centralized financial allocations to the health sector; </a:t>
            </a:r>
          </a:p>
          <a:p>
            <a:r>
              <a:rPr lang="en-US" dirty="0"/>
              <a:t>-the funds are then distributed downward to subnational levels. </a:t>
            </a:r>
          </a:p>
          <a:p>
            <a:r>
              <a:rPr lang="en-US" dirty="0"/>
              <a:t>-</a:t>
            </a:r>
            <a:r>
              <a:rPr lang="en-US" b="1" dirty="0"/>
              <a:t>In more decentralized systems</a:t>
            </a:r>
            <a:r>
              <a:rPr lang="en-US" dirty="0"/>
              <a:t>, </a:t>
            </a:r>
            <a:r>
              <a:rPr lang="en-US" u="sng" dirty="0"/>
              <a:t>local governments also contribute funding to the health sector </a:t>
            </a:r>
            <a:r>
              <a:rPr lang="en-US" dirty="0"/>
              <a:t>and exercise greater control over resource allocation and decision-making. </a:t>
            </a:r>
          </a:p>
          <a:p>
            <a:pPr marL="171450" indent="-171450">
              <a:buFont typeface="Wingdings" panose="05000000000000000000" pitchFamily="2" charset="2"/>
              <a:buChar char="v"/>
            </a:pPr>
            <a:r>
              <a:rPr lang="en-US" b="1" dirty="0"/>
              <a:t>In this arrangement, depicted in the figure, immunization financing comes almost entirely from general government revenues or donor contributions, with services delivered by public providers mainly at primary health care facilities.</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142</a:t>
            </a:fld>
            <a:endParaRPr lang="en-US"/>
          </a:p>
        </p:txBody>
      </p:sp>
    </p:spTree>
    <p:extLst>
      <p:ext uri="{BB962C8B-B14F-4D97-AF65-F5344CB8AC3E}">
        <p14:creationId xmlns:p14="http://schemas.microsoft.com/office/powerpoint/2010/main" val="414789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Pertussis (</a:t>
            </a:r>
            <a:r>
              <a:rPr lang="en-US" sz="1200" b="0" i="1" kern="1200" dirty="0">
                <a:solidFill>
                  <a:schemeClr val="tx1"/>
                </a:solidFill>
                <a:effectLst/>
                <a:latin typeface="+mn-lt"/>
                <a:ea typeface="+mn-ea"/>
                <a:cs typeface="+mn-cs"/>
              </a:rPr>
              <a:t>DTPcv</a:t>
            </a:r>
            <a:r>
              <a:rPr lang="en-US" sz="1200" b="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3</a:t>
            </a:r>
            <a:r>
              <a:rPr lang="en-US" sz="1200" b="0" kern="1200" dirty="0">
                <a:solidFill>
                  <a:schemeClr val="tx1"/>
                </a:solidFill>
                <a:effectLst/>
                <a:latin typeface="+mn-lt"/>
                <a:ea typeface="+mn-ea"/>
                <a:cs typeface="+mn-cs"/>
              </a:rPr>
              <a:t>) </a:t>
            </a:r>
          </a:p>
          <a:p>
            <a:r>
              <a:rPr lang="en-US" sz="1200" b="0" i="0" u="none" strike="noStrike" kern="1200" baseline="0" dirty="0">
                <a:solidFill>
                  <a:schemeClr val="tx1"/>
                </a:solidFill>
                <a:latin typeface="+mn-lt"/>
                <a:ea typeface="+mn-ea"/>
                <a:cs typeface="+mn-cs"/>
              </a:rPr>
              <a:t>Source: WHO and UNICEF. Progress and Challenges with Achieving Universal Immunization Coverage: </a:t>
            </a:r>
          </a:p>
          <a:p>
            <a:r>
              <a:rPr lang="en-US" sz="1200" b="0" i="0" u="none" strike="noStrike" kern="1200" baseline="0" dirty="0">
                <a:solidFill>
                  <a:schemeClr val="tx1"/>
                </a:solidFill>
                <a:latin typeface="+mn-lt"/>
                <a:ea typeface="+mn-ea"/>
                <a:cs typeface="+mn-cs"/>
              </a:rPr>
              <a:t> 2018 WHO/UNICEF Estimates of National Immunization Coverage.  (Data as of July 2019). https://www.who.int/immunization/monitoring_surveillance/who-immuniz.pdf?ua=1 </a:t>
            </a:r>
            <a:endParaRPr lang="en-US" b="0" dirty="0"/>
          </a:p>
        </p:txBody>
      </p:sp>
      <p:sp>
        <p:nvSpPr>
          <p:cNvPr id="4" name="Slide Number Placeholder 3"/>
          <p:cNvSpPr>
            <a:spLocks noGrp="1"/>
          </p:cNvSpPr>
          <p:nvPr>
            <p:ph type="sldNum" sz="quarter" idx="10"/>
          </p:nvPr>
        </p:nvSpPr>
        <p:spPr/>
        <p:txBody>
          <a:bodyPr/>
          <a:lstStyle/>
          <a:p>
            <a:fld id="{9BCD6189-C580-4F8F-95C5-01DC9A809E8F}" type="slidenum">
              <a:rPr lang="en-US" smtClean="0"/>
              <a:t>15</a:t>
            </a:fld>
            <a:endParaRPr lang="en-US"/>
          </a:p>
        </p:txBody>
      </p:sp>
    </p:spTree>
    <p:extLst>
      <p:ext uri="{BB962C8B-B14F-4D97-AF65-F5344CB8AC3E}">
        <p14:creationId xmlns:p14="http://schemas.microsoft.com/office/powerpoint/2010/main" val="3868237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health systems that rely on tax-based financing and public service provision </a:t>
            </a:r>
            <a:r>
              <a:rPr lang="en-US" sz="1200" b="1" i="0" u="none" strike="noStrike" kern="1200" baseline="0" dirty="0">
                <a:solidFill>
                  <a:schemeClr val="tx1"/>
                </a:solidFill>
                <a:latin typeface="+mn-lt"/>
                <a:ea typeface="+mn-ea"/>
                <a:cs typeface="+mn-cs"/>
              </a:rPr>
              <a:t>perform well </a:t>
            </a:r>
            <a:r>
              <a:rPr lang="en-US" sz="1200" b="0" i="0" u="sng" strike="noStrike" kern="1200" baseline="0" dirty="0">
                <a:solidFill>
                  <a:schemeClr val="tx1"/>
                </a:solidFill>
                <a:latin typeface="+mn-lt"/>
                <a:ea typeface="+mn-ea"/>
                <a:cs typeface="+mn-cs"/>
              </a:rPr>
              <a:t>in general </a:t>
            </a:r>
            <a:r>
              <a:rPr lang="en-US" sz="1200" b="0" i="0" u="none" strike="noStrike" kern="1200" baseline="0" dirty="0">
                <a:solidFill>
                  <a:schemeClr val="tx1"/>
                </a:solidFill>
                <a:latin typeface="+mn-lt"/>
                <a:ea typeface="+mn-ea"/>
                <a:cs typeface="+mn-cs"/>
              </a:rPr>
              <a:t>and </a:t>
            </a:r>
            <a:r>
              <a:rPr lang="en-US" sz="1200" b="0" i="0" u="sng" strike="noStrike" kern="1200" baseline="0" dirty="0">
                <a:solidFill>
                  <a:schemeClr val="tx1"/>
                </a:solidFill>
                <a:latin typeface="+mn-lt"/>
                <a:ea typeface="+mn-ea"/>
                <a:cs typeface="+mn-cs"/>
              </a:rPr>
              <a:t>achieve high immunization coverage rates</a:t>
            </a:r>
            <a:r>
              <a:rPr lang="en-US" sz="1200" b="0" i="0" u="none" strike="noStrike" kern="1200" baseline="0" dirty="0">
                <a:solidFill>
                  <a:schemeClr val="tx1"/>
                </a:solidFill>
                <a:latin typeface="+mn-lt"/>
                <a:ea typeface="+mn-ea"/>
                <a:cs typeface="+mn-cs"/>
              </a:rPr>
              <a:t>. -Examples: Malaysia and Sri Lanka</a:t>
            </a:r>
          </a:p>
          <a:p>
            <a:r>
              <a:rPr lang="en-US" sz="1200" b="0" i="0" u="none" strike="noStrike" kern="1200" baseline="0" dirty="0">
                <a:solidFill>
                  <a:schemeClr val="tx1"/>
                </a:solidFill>
                <a:latin typeface="+mn-lt"/>
                <a:ea typeface="+mn-ea"/>
                <a:cs typeface="+mn-cs"/>
              </a:rPr>
              <a:t>-But many other countries that use the national health service model have </a:t>
            </a:r>
            <a:r>
              <a:rPr lang="en-US" sz="1200" b="1" i="0" u="none" strike="noStrike" kern="1200" baseline="0" dirty="0">
                <a:solidFill>
                  <a:schemeClr val="tx1"/>
                </a:solidFill>
                <a:latin typeface="+mn-lt"/>
                <a:ea typeface="+mn-ea"/>
                <a:cs typeface="+mn-cs"/>
              </a:rPr>
              <a:t>difficulty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securing adequate fund</a:t>
            </a:r>
            <a:r>
              <a:rPr lang="en-US" sz="1200" b="0" i="0" u="none" strike="noStrike" kern="1200" baseline="0" dirty="0">
                <a:solidFill>
                  <a:schemeClr val="tx1"/>
                </a:solidFill>
                <a:latin typeface="+mn-lt"/>
                <a:ea typeface="+mn-ea"/>
                <a:cs typeface="+mn-cs"/>
              </a:rPr>
              <a:t>s in the yearly budget process.</a:t>
            </a:r>
          </a:p>
          <a:p>
            <a:r>
              <a:rPr lang="en-US" sz="1200" b="0" i="0" u="none" strike="noStrike" kern="1200" baseline="0" dirty="0">
                <a:solidFill>
                  <a:schemeClr val="tx1"/>
                </a:solidFill>
                <a:latin typeface="+mn-lt"/>
                <a:ea typeface="+mn-ea"/>
                <a:cs typeface="+mn-cs"/>
              </a:rPr>
              <a:t>--These systems are often characterized by chronic underfunding and staffing shortages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 parallel, </a:t>
            </a:r>
            <a:r>
              <a:rPr lang="en-US" sz="1200" b="0" i="0" u="none" strike="noStrike" kern="1200" baseline="0" dirty="0">
                <a:solidFill>
                  <a:schemeClr val="tx1"/>
                </a:solidFill>
                <a:latin typeface="+mn-lt"/>
                <a:ea typeface="+mn-ea"/>
                <a:cs typeface="+mn-cs"/>
              </a:rPr>
              <a:t>and typically poorly regulated, </a:t>
            </a:r>
            <a:r>
              <a:rPr lang="en-US" sz="1200" b="1" i="0" u="none" strike="noStrike" kern="1200" baseline="0" dirty="0">
                <a:solidFill>
                  <a:schemeClr val="tx1"/>
                </a:solidFill>
                <a:latin typeface="+mn-lt"/>
                <a:ea typeface="+mn-ea"/>
                <a:cs typeface="+mn-cs"/>
              </a:rPr>
              <a:t>private sector often emerges </a:t>
            </a:r>
            <a:r>
              <a:rPr lang="en-US" sz="1200" b="0" i="0" u="none" strike="noStrike" kern="1200" baseline="0" dirty="0">
                <a:solidFill>
                  <a:schemeClr val="tx1"/>
                </a:solidFill>
                <a:latin typeface="+mn-lt"/>
                <a:ea typeface="+mn-ea"/>
                <a:cs typeface="+mn-cs"/>
              </a:rPr>
              <a:t>to meet the demand for health services; together with the chronic underfunding of public facilities, </a:t>
            </a:r>
          </a:p>
          <a:p>
            <a:r>
              <a:rPr lang="en-US" sz="1200" b="0" i="0" u="none" strike="noStrike" kern="1200" baseline="0" dirty="0">
                <a:solidFill>
                  <a:schemeClr val="tx1"/>
                </a:solidFill>
                <a:latin typeface="+mn-lt"/>
                <a:ea typeface="+mn-ea"/>
                <a:cs typeface="+mn-cs"/>
              </a:rPr>
              <a:t>--this often leads to high out-of-pocket payments for patients </a:t>
            </a:r>
            <a:r>
              <a:rPr lang="en-US" sz="1200" b="1" i="0" u="none" strike="noStrike" kern="1200" baseline="0" dirty="0">
                <a:solidFill>
                  <a:schemeClr val="tx1"/>
                </a:solidFill>
                <a:latin typeface="+mn-lt"/>
                <a:ea typeface="+mn-ea"/>
                <a:cs typeface="+mn-cs"/>
              </a:rPr>
              <a:t>and</a:t>
            </a:r>
            <a:r>
              <a:rPr lang="en-US" sz="1200" b="0" i="0" u="none" strike="noStrike" kern="1200" baseline="0" dirty="0">
                <a:solidFill>
                  <a:schemeClr val="tx1"/>
                </a:solidFill>
                <a:latin typeface="+mn-lt"/>
                <a:ea typeface="+mn-ea"/>
                <a:cs typeface="+mn-cs"/>
              </a:rPr>
              <a:t> weak financial protection.</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143</a:t>
            </a:fld>
            <a:endParaRPr lang="en-US"/>
          </a:p>
        </p:txBody>
      </p:sp>
    </p:spTree>
    <p:extLst>
      <p:ext uri="{BB962C8B-B14F-4D97-AF65-F5344CB8AC3E}">
        <p14:creationId xmlns:p14="http://schemas.microsoft.com/office/powerpoint/2010/main" val="27325390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systems that rely primarily on tax-based financing and public service provision,</a:t>
            </a:r>
          </a:p>
          <a:p>
            <a:r>
              <a:rPr lang="en-US" dirty="0"/>
              <a:t>-immunization financing may benefit from coherent policies and transparent budget allocations </a:t>
            </a:r>
            <a:r>
              <a:rPr lang="en-US" b="1" dirty="0"/>
              <a:t>at the national level. </a:t>
            </a:r>
          </a:p>
          <a:p>
            <a:r>
              <a:rPr lang="en-US" b="0" dirty="0"/>
              <a:t>-</a:t>
            </a:r>
            <a:r>
              <a:rPr lang="en-US" dirty="0"/>
              <a:t>But potential </a:t>
            </a:r>
            <a:r>
              <a:rPr lang="en-US" b="1" dirty="0"/>
              <a:t>challenges</a:t>
            </a:r>
            <a:r>
              <a:rPr lang="en-US" dirty="0"/>
              <a:t> include:</a:t>
            </a:r>
          </a:p>
          <a:p>
            <a:r>
              <a:rPr lang="en-US" dirty="0"/>
              <a:t>--general underfunding of the health sector, </a:t>
            </a:r>
          </a:p>
          <a:p>
            <a:r>
              <a:rPr lang="en-US" dirty="0"/>
              <a:t>--staffing shortages in rural and remote areas, </a:t>
            </a:r>
          </a:p>
          <a:p>
            <a:r>
              <a:rPr lang="en-US" dirty="0"/>
              <a:t>--unclear division of responsibilities for immunization financing </a:t>
            </a:r>
            <a:r>
              <a:rPr lang="en-US" b="1" dirty="0"/>
              <a:t>between national and subnational levels of government </a:t>
            </a:r>
            <a:r>
              <a:rPr lang="en-US" u="sng" dirty="0"/>
              <a:t>in more decentralized systems</a:t>
            </a:r>
            <a:r>
              <a:rPr lang="en-US" dirty="0"/>
              <a:t>, </a:t>
            </a:r>
          </a:p>
          <a:p>
            <a:r>
              <a:rPr lang="en-US" dirty="0"/>
              <a:t>--and weak incentives at the health provider level. </a:t>
            </a:r>
          </a:p>
          <a:p>
            <a:r>
              <a:rPr lang="en-US" dirty="0"/>
              <a:t>--The high levels </a:t>
            </a:r>
            <a:r>
              <a:rPr lang="en-US" b="1" dirty="0"/>
              <a:t>of out-of-pocket payments </a:t>
            </a:r>
            <a:r>
              <a:rPr lang="en-US" dirty="0"/>
              <a:t>and reliance on private providers that often emerge for many health services can also affect </a:t>
            </a:r>
            <a:r>
              <a:rPr lang="en-US" u="sng" dirty="0"/>
              <a:t>access to immunization</a:t>
            </a:r>
            <a:r>
              <a:rPr lang="en-US" dirty="0"/>
              <a:t>, although there is </a:t>
            </a:r>
            <a:r>
              <a:rPr lang="en-US" b="1" dirty="0"/>
              <a:t>limited evidence </a:t>
            </a:r>
            <a:r>
              <a:rPr lang="en-US" dirty="0"/>
              <a:t>of this globally. </a:t>
            </a:r>
          </a:p>
          <a:p>
            <a:endParaRPr lang="en-US" dirty="0"/>
          </a:p>
          <a:p>
            <a:r>
              <a:rPr lang="en-US" b="1" dirty="0"/>
              <a:t>(See Brief 8.)***</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144</a:t>
            </a:fld>
            <a:endParaRPr lang="en-US"/>
          </a:p>
        </p:txBody>
      </p:sp>
    </p:spTree>
    <p:extLst>
      <p:ext uri="{BB962C8B-B14F-4D97-AF65-F5344CB8AC3E}">
        <p14:creationId xmlns:p14="http://schemas.microsoft.com/office/powerpoint/2010/main" val="15324916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countries have introduced public insurance systems </a:t>
            </a:r>
            <a:r>
              <a:rPr lang="en-US" b="1" u="sng" dirty="0"/>
              <a:t>to</a:t>
            </a:r>
            <a:r>
              <a:rPr lang="en-US" b="1" dirty="0"/>
              <a:t> inject additional resources</a:t>
            </a:r>
            <a:r>
              <a:rPr lang="en-US" dirty="0"/>
              <a:t> into the health system </a:t>
            </a:r>
            <a:r>
              <a:rPr lang="en-US" b="1" u="sng" dirty="0"/>
              <a:t>and</a:t>
            </a:r>
            <a:r>
              <a:rPr lang="en-US" dirty="0"/>
              <a:t> provide financial protection against out-of-pocket fees.</a:t>
            </a:r>
          </a:p>
          <a:p>
            <a:r>
              <a:rPr lang="en-US" dirty="0"/>
              <a:t>-</a:t>
            </a:r>
            <a:r>
              <a:rPr lang="en-US" b="1" dirty="0"/>
              <a:t>Ex</a:t>
            </a:r>
            <a:r>
              <a:rPr lang="en-US" dirty="0"/>
              <a:t>: Ghana, Indonesia, Peru, and Vietnam</a:t>
            </a:r>
          </a:p>
          <a:p>
            <a:endParaRPr lang="en-US" dirty="0"/>
          </a:p>
          <a:p>
            <a:r>
              <a:rPr lang="en-US" dirty="0"/>
              <a:t>These systems have also introduced </a:t>
            </a:r>
            <a:r>
              <a:rPr lang="en-US" b="1" dirty="0"/>
              <a:t>new arrangements</a:t>
            </a:r>
            <a:r>
              <a:rPr lang="en-US" dirty="0"/>
              <a:t> </a:t>
            </a:r>
            <a:r>
              <a:rPr lang="en-US" b="1" u="sng" dirty="0"/>
              <a:t>between</a:t>
            </a:r>
            <a:r>
              <a:rPr lang="en-US" dirty="0"/>
              <a:t> the </a:t>
            </a:r>
            <a:r>
              <a:rPr lang="en-US" b="1" dirty="0"/>
              <a:t>purchasers of services </a:t>
            </a:r>
            <a:r>
              <a:rPr lang="en-US" dirty="0"/>
              <a:t>and </a:t>
            </a:r>
            <a:r>
              <a:rPr lang="en-US" b="1" dirty="0"/>
              <a:t>the providers </a:t>
            </a:r>
          </a:p>
          <a:p>
            <a:r>
              <a:rPr lang="en-US" b="0" dirty="0"/>
              <a:t>-</a:t>
            </a:r>
            <a:r>
              <a:rPr lang="en-US" dirty="0"/>
              <a:t>(</a:t>
            </a:r>
            <a:r>
              <a:rPr lang="en-US" u="sng" dirty="0"/>
              <a:t>although</a:t>
            </a:r>
            <a:r>
              <a:rPr lang="en-US" dirty="0"/>
              <a:t> public providers still typically receive ministry of health allocations). </a:t>
            </a:r>
          </a:p>
          <a:p>
            <a:r>
              <a:rPr lang="en-US" dirty="0"/>
              <a:t>-These new purchasing arrangements can provide an </a:t>
            </a:r>
            <a:r>
              <a:rPr lang="en-US" u="sng" dirty="0"/>
              <a:t>opportunity</a:t>
            </a:r>
            <a:r>
              <a:rPr lang="en-US" dirty="0"/>
              <a:t> to </a:t>
            </a:r>
            <a:r>
              <a:rPr lang="en-US" u="sng" dirty="0"/>
              <a:t>introduce new payment systems,</a:t>
            </a:r>
            <a:r>
              <a:rPr lang="en-US" dirty="0"/>
              <a:t> </a:t>
            </a:r>
          </a:p>
          <a:p>
            <a:r>
              <a:rPr lang="en-US" dirty="0"/>
              <a:t>--including </a:t>
            </a:r>
            <a:r>
              <a:rPr lang="en-US" b="0" u="sng" dirty="0"/>
              <a:t>results based financing (RBF), </a:t>
            </a:r>
          </a:p>
          <a:p>
            <a:r>
              <a:rPr lang="en-US" dirty="0"/>
              <a:t>--and </a:t>
            </a:r>
            <a:r>
              <a:rPr lang="en-US" u="sng" dirty="0"/>
              <a:t>other strategic purchasing approaches</a:t>
            </a:r>
            <a:r>
              <a:rPr lang="en-US" dirty="0"/>
              <a:t>. </a:t>
            </a:r>
          </a:p>
          <a:p>
            <a:endParaRPr lang="en-US" dirty="0"/>
          </a:p>
          <a:p>
            <a:r>
              <a:rPr lang="en-US" dirty="0"/>
              <a:t>These systems have increased </a:t>
            </a:r>
            <a:r>
              <a:rPr lang="en-US" b="1" u="sng" dirty="0"/>
              <a:t>financial protection </a:t>
            </a:r>
            <a:r>
              <a:rPr lang="en-US" dirty="0"/>
              <a:t>for consumers in </a:t>
            </a:r>
            <a:r>
              <a:rPr lang="en-US" u="sng" dirty="0"/>
              <a:t>many cases, </a:t>
            </a:r>
            <a:r>
              <a:rPr lang="en-US" dirty="0"/>
              <a:t>and </a:t>
            </a:r>
            <a:r>
              <a:rPr lang="en-US" b="1" u="sng" dirty="0"/>
              <a:t>funds that flow </a:t>
            </a:r>
            <a:r>
              <a:rPr lang="en-US" dirty="0"/>
              <a:t>through insurance systems can often be </a:t>
            </a:r>
            <a:r>
              <a:rPr lang="en-US" u="sng" dirty="0"/>
              <a:t>used more flexibly </a:t>
            </a:r>
            <a:r>
              <a:rPr lang="en-US" dirty="0"/>
              <a:t>than traditional budget funds.</a:t>
            </a:r>
          </a:p>
        </p:txBody>
      </p:sp>
      <p:sp>
        <p:nvSpPr>
          <p:cNvPr id="4" name="Slide Number Placeholder 3"/>
          <p:cNvSpPr>
            <a:spLocks noGrp="1"/>
          </p:cNvSpPr>
          <p:nvPr>
            <p:ph type="sldNum" sz="quarter" idx="10"/>
          </p:nvPr>
        </p:nvSpPr>
        <p:spPr/>
        <p:txBody>
          <a:bodyPr/>
          <a:lstStyle/>
          <a:p>
            <a:fld id="{9BCD6189-C580-4F8F-95C5-01DC9A809E8F}" type="slidenum">
              <a:rPr lang="en-US" smtClean="0"/>
              <a:t>145</a:t>
            </a:fld>
            <a:endParaRPr lang="en-US"/>
          </a:p>
        </p:txBody>
      </p:sp>
    </p:spTree>
    <p:extLst>
      <p:ext uri="{BB962C8B-B14F-4D97-AF65-F5344CB8AC3E}">
        <p14:creationId xmlns:p14="http://schemas.microsoft.com/office/powerpoint/2010/main" val="494766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countries, immunization coverage has increased as the </a:t>
            </a:r>
            <a:r>
              <a:rPr lang="en-US" b="1" dirty="0"/>
              <a:t>national health </a:t>
            </a:r>
            <a:r>
              <a:rPr lang="en-US" b="1" u="sng" dirty="0"/>
              <a:t>insurance</a:t>
            </a:r>
            <a:r>
              <a:rPr lang="en-US" b="1" dirty="0"/>
              <a:t> system </a:t>
            </a:r>
            <a:r>
              <a:rPr lang="en-US" dirty="0"/>
              <a:t>has grown. </a:t>
            </a:r>
          </a:p>
          <a:p>
            <a:r>
              <a:rPr lang="en-US" dirty="0"/>
              <a:t>-But expansion of an insurance program, </a:t>
            </a:r>
            <a:r>
              <a:rPr lang="en-US" b="1" u="sng" dirty="0"/>
              <a:t>particularly one that focuses on curative services</a:t>
            </a:r>
            <a:r>
              <a:rPr lang="en-US" dirty="0"/>
              <a:t>, </a:t>
            </a:r>
            <a:r>
              <a:rPr lang="en-US" u="sng" dirty="0"/>
              <a:t>can crowd out resources </a:t>
            </a:r>
            <a:r>
              <a:rPr lang="en-US" dirty="0"/>
              <a:t>for immunization and other preventive services. </a:t>
            </a:r>
          </a:p>
          <a:p>
            <a:endParaRPr lang="en-US" dirty="0"/>
          </a:p>
          <a:p>
            <a:r>
              <a:rPr lang="en-US" b="1" u="none" dirty="0"/>
              <a:t>Challenges</a:t>
            </a:r>
            <a:r>
              <a:rPr lang="en-US" b="0" u="none" dirty="0"/>
              <a:t> arise in extending insurance coverage</a:t>
            </a:r>
            <a:r>
              <a:rPr lang="en-US" u="none" dirty="0"/>
              <a:t> </a:t>
            </a:r>
            <a:r>
              <a:rPr lang="en-US" dirty="0"/>
              <a:t>to informal-sector workers and achieving equity, </a:t>
            </a:r>
            <a:r>
              <a:rPr lang="en-US" b="1" u="sng" dirty="0"/>
              <a:t>particularly when the country has multiple insurance programs. </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146</a:t>
            </a:fld>
            <a:endParaRPr lang="en-US"/>
          </a:p>
        </p:txBody>
      </p:sp>
    </p:spTree>
    <p:extLst>
      <p:ext uri="{BB962C8B-B14F-4D97-AF65-F5344CB8AC3E}">
        <p14:creationId xmlns:p14="http://schemas.microsoft.com/office/powerpoint/2010/main" val="31333807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promotion and preventive services, including immunization, </a:t>
            </a:r>
          </a:p>
          <a:p>
            <a:r>
              <a:rPr lang="en-US" dirty="0"/>
              <a:t>-typically continue to be funded through </a:t>
            </a:r>
          </a:p>
          <a:p>
            <a:r>
              <a:rPr lang="en-US" dirty="0"/>
              <a:t>the </a:t>
            </a:r>
            <a:r>
              <a:rPr lang="en-US" b="1" dirty="0"/>
              <a:t>ministry of health</a:t>
            </a:r>
            <a:r>
              <a:rPr lang="en-US" dirty="0"/>
              <a:t> budget, ---as in Ghana and Vietnam. </a:t>
            </a:r>
          </a:p>
          <a:p>
            <a:r>
              <a:rPr lang="en-US" dirty="0"/>
              <a:t>the </a:t>
            </a:r>
            <a:r>
              <a:rPr lang="en-US" b="1" dirty="0"/>
              <a:t>national health insurance system</a:t>
            </a:r>
            <a:r>
              <a:rPr lang="en-US" b="0" dirty="0"/>
              <a:t>,</a:t>
            </a:r>
            <a:r>
              <a:rPr lang="en-US" b="0" baseline="0" dirty="0"/>
              <a:t> --- as in</a:t>
            </a:r>
            <a:r>
              <a:rPr lang="en-US" dirty="0"/>
              <a:t> Indonesia, immunization is included in the benefits package of the NHI system</a:t>
            </a:r>
          </a:p>
          <a:p>
            <a:r>
              <a:rPr lang="en-US" dirty="0"/>
              <a:t>-Either way, countries should ensure that immunization </a:t>
            </a:r>
            <a:r>
              <a:rPr lang="en-US" b="1" dirty="0"/>
              <a:t>financing and service delivery responsibilities are clear</a:t>
            </a:r>
            <a:r>
              <a:rPr lang="en-US" dirty="0"/>
              <a:t>, </a:t>
            </a:r>
          </a:p>
          <a:p>
            <a:r>
              <a:rPr lang="en-US" dirty="0"/>
              <a:t>-And that </a:t>
            </a:r>
            <a:r>
              <a:rPr lang="en-US" u="sng" dirty="0"/>
              <a:t>people understand where immunization services can be obtained</a:t>
            </a:r>
            <a:r>
              <a:rPr lang="en-US" dirty="0"/>
              <a:t> and </a:t>
            </a:r>
            <a:r>
              <a:rPr lang="en-US" u="sng" dirty="0"/>
              <a:t>how they are covered </a:t>
            </a:r>
            <a:r>
              <a:rPr lang="en-US" b="1" dirty="0"/>
              <a:t>so immunization is not neglected by the financing system and service providers. </a:t>
            </a:r>
          </a:p>
          <a:p>
            <a:r>
              <a:rPr lang="en-US" dirty="0"/>
              <a:t>--</a:t>
            </a:r>
            <a:r>
              <a:rPr lang="en-US" u="sng" dirty="0"/>
              <a:t>Cold chain supply </a:t>
            </a:r>
            <a:r>
              <a:rPr lang="en-US" dirty="0"/>
              <a:t>and </a:t>
            </a:r>
            <a:r>
              <a:rPr lang="en-US" u="sng" dirty="0"/>
              <a:t>maintenance</a:t>
            </a:r>
            <a:r>
              <a:rPr lang="en-US" dirty="0"/>
              <a:t> can be </a:t>
            </a:r>
            <a:r>
              <a:rPr lang="en-US" u="sng" dirty="0"/>
              <a:t>particularly vulnerable </a:t>
            </a:r>
            <a:r>
              <a:rPr lang="en-US" dirty="0"/>
              <a:t>in mixed systems with </a:t>
            </a:r>
            <a:r>
              <a:rPr lang="en-US" b="1" dirty="0"/>
              <a:t>multiple institutional actors </a:t>
            </a:r>
            <a:r>
              <a:rPr lang="en-US" dirty="0"/>
              <a:t>and </a:t>
            </a:r>
            <a:r>
              <a:rPr lang="en-US" b="1" dirty="0"/>
              <a:t>unclear lines </a:t>
            </a:r>
            <a:r>
              <a:rPr lang="en-US" dirty="0"/>
              <a:t>of responsibility.</a:t>
            </a:r>
          </a:p>
        </p:txBody>
      </p:sp>
      <p:sp>
        <p:nvSpPr>
          <p:cNvPr id="4" name="Slide Number Placeholder 3"/>
          <p:cNvSpPr>
            <a:spLocks noGrp="1"/>
          </p:cNvSpPr>
          <p:nvPr>
            <p:ph type="sldNum" sz="quarter" idx="10"/>
          </p:nvPr>
        </p:nvSpPr>
        <p:spPr/>
        <p:txBody>
          <a:bodyPr/>
          <a:lstStyle/>
          <a:p>
            <a:fld id="{9BCD6189-C580-4F8F-95C5-01DC9A809E8F}" type="slidenum">
              <a:rPr lang="en-US" smtClean="0"/>
              <a:t>147</a:t>
            </a:fld>
            <a:endParaRPr lang="en-US"/>
          </a:p>
        </p:txBody>
      </p:sp>
    </p:spTree>
    <p:extLst>
      <p:ext uri="{BB962C8B-B14F-4D97-AF65-F5344CB8AC3E}">
        <p14:creationId xmlns:p14="http://schemas.microsoft.com/office/powerpoint/2010/main" val="9845849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finance nearly all health services through a social health insurance system funded primarily by </a:t>
            </a:r>
          </a:p>
          <a:p>
            <a:r>
              <a:rPr lang="en-US" dirty="0"/>
              <a:t>-an </a:t>
            </a:r>
            <a:r>
              <a:rPr lang="en-US" b="1" dirty="0"/>
              <a:t>earmarked payroll tax </a:t>
            </a:r>
            <a:r>
              <a:rPr lang="en-US" dirty="0"/>
              <a:t>(as in </a:t>
            </a:r>
            <a:r>
              <a:rPr lang="en-US" b="1" dirty="0"/>
              <a:t>Estonia and Moldova</a:t>
            </a:r>
            <a:r>
              <a:rPr lang="en-US" dirty="0"/>
              <a:t>), </a:t>
            </a:r>
          </a:p>
          <a:p>
            <a:r>
              <a:rPr lang="en-US" dirty="0"/>
              <a:t>-or with mainly </a:t>
            </a:r>
            <a:r>
              <a:rPr lang="en-US" b="1" dirty="0"/>
              <a:t>general tax funding </a:t>
            </a:r>
            <a:r>
              <a:rPr lang="en-US" u="sng" dirty="0"/>
              <a:t>through a public purchasing agency </a:t>
            </a:r>
            <a:r>
              <a:rPr lang="en-US" dirty="0"/>
              <a:t>(as in </a:t>
            </a:r>
            <a:r>
              <a:rPr lang="en-US" b="1" dirty="0"/>
              <a:t>Thailand</a:t>
            </a:r>
            <a:r>
              <a:rPr lang="en-US" dirty="0"/>
              <a:t>). </a:t>
            </a:r>
          </a:p>
          <a:p>
            <a:endParaRPr lang="en-US" dirty="0"/>
          </a:p>
          <a:p>
            <a:r>
              <a:rPr lang="en-US" dirty="0"/>
              <a:t>In these systems, </a:t>
            </a:r>
          </a:p>
          <a:p>
            <a:r>
              <a:rPr lang="en-US" b="1" dirty="0"/>
              <a:t>immunization services </a:t>
            </a:r>
            <a:r>
              <a:rPr lang="en-US" dirty="0"/>
              <a:t>are </a:t>
            </a:r>
          </a:p>
          <a:p>
            <a:r>
              <a:rPr lang="en-US" dirty="0"/>
              <a:t>-- included in the benefits  package</a:t>
            </a:r>
          </a:p>
          <a:p>
            <a:r>
              <a:rPr lang="en-US" dirty="0"/>
              <a:t>-- and providers are paid to deliver those services. </a:t>
            </a:r>
          </a:p>
          <a:p>
            <a:r>
              <a:rPr lang="en-US" b="1" dirty="0"/>
              <a:t>Vaccine procurement and other national functions </a:t>
            </a:r>
            <a:r>
              <a:rPr lang="en-US" dirty="0"/>
              <a:t>are </a:t>
            </a:r>
          </a:p>
          <a:p>
            <a:r>
              <a:rPr lang="en-US" dirty="0"/>
              <a:t>--typically carried out by the ministry of health using budget funding, </a:t>
            </a:r>
          </a:p>
          <a:p>
            <a:r>
              <a:rPr lang="en-US" dirty="0"/>
              <a:t>---although in Thailand the purchasing agency is responsible for procuring vaccines and distributing them to health providers. </a:t>
            </a:r>
          </a:p>
          <a:p>
            <a:endParaRPr lang="en-US" dirty="0"/>
          </a:p>
          <a:p>
            <a:r>
              <a:rPr lang="en-US" dirty="0"/>
              <a:t>The Ministry of Health typically no longer funds service provision. (See the figure below.) </a:t>
            </a:r>
          </a:p>
        </p:txBody>
      </p:sp>
      <p:sp>
        <p:nvSpPr>
          <p:cNvPr id="4" name="Slide Number Placeholder 3"/>
          <p:cNvSpPr>
            <a:spLocks noGrp="1"/>
          </p:cNvSpPr>
          <p:nvPr>
            <p:ph type="sldNum" sz="quarter" idx="10"/>
          </p:nvPr>
        </p:nvSpPr>
        <p:spPr/>
        <p:txBody>
          <a:bodyPr/>
          <a:lstStyle/>
          <a:p>
            <a:fld id="{9BCD6189-C580-4F8F-95C5-01DC9A809E8F}" type="slidenum">
              <a:rPr lang="en-US" smtClean="0"/>
              <a:t>148</a:t>
            </a:fld>
            <a:endParaRPr lang="en-US"/>
          </a:p>
        </p:txBody>
      </p:sp>
    </p:spTree>
    <p:extLst>
      <p:ext uri="{BB962C8B-B14F-4D97-AF65-F5344CB8AC3E}">
        <p14:creationId xmlns:p14="http://schemas.microsoft.com/office/powerpoint/2010/main" val="4097483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health insurance systems often clearly delineate functions within the health system, such as:</a:t>
            </a:r>
          </a:p>
          <a:p>
            <a:pPr marL="171450" indent="-171450">
              <a:buFontTx/>
              <a:buChar char="-"/>
            </a:pPr>
            <a:r>
              <a:rPr lang="en-US" dirty="0"/>
              <a:t>regulation, financing, and service provision. </a:t>
            </a:r>
          </a:p>
          <a:p>
            <a:pPr marL="0" indent="0">
              <a:buFontTx/>
              <a:buNone/>
            </a:pPr>
            <a:endParaRPr lang="en-US" dirty="0"/>
          </a:p>
          <a:p>
            <a:pPr marL="0" indent="0">
              <a:buFontTx/>
              <a:buNone/>
            </a:pPr>
            <a:r>
              <a:rPr lang="en-US" dirty="0"/>
              <a:t>This creates </a:t>
            </a:r>
            <a:r>
              <a:rPr lang="en-US" b="1" dirty="0"/>
              <a:t>opportunities</a:t>
            </a:r>
            <a:r>
              <a:rPr lang="en-US" dirty="0"/>
              <a:t> </a:t>
            </a:r>
            <a:r>
              <a:rPr lang="en-US" u="sng" dirty="0"/>
              <a:t>to use strategic purchasing </a:t>
            </a:r>
            <a:r>
              <a:rPr lang="en-US" dirty="0"/>
              <a:t>and </a:t>
            </a:r>
            <a:r>
              <a:rPr lang="en-US" u="sng" dirty="0"/>
              <a:t>payment systems </a:t>
            </a:r>
            <a:r>
              <a:rPr lang="en-US" b="1" dirty="0"/>
              <a:t>to create incentives </a:t>
            </a:r>
            <a:r>
              <a:rPr lang="en-US" b="1" u="sng" dirty="0"/>
              <a:t>for health care </a:t>
            </a:r>
            <a:r>
              <a:rPr lang="en-US" b="1" dirty="0"/>
              <a:t>providers that are more comprehensive than in a mixed budget/insurance system</a:t>
            </a:r>
            <a:r>
              <a:rPr lang="en-US" dirty="0"/>
              <a:t>. </a:t>
            </a:r>
            <a:r>
              <a:rPr lang="en-US" dirty="0">
                <a:solidFill>
                  <a:srgbClr val="FF0000"/>
                </a:solidFill>
              </a:rPr>
              <a:t>(??? Examples???</a:t>
            </a:r>
            <a:r>
              <a:rPr lang="en-US" dirty="0"/>
              <a:t>)</a:t>
            </a:r>
          </a:p>
          <a:p>
            <a:pPr marL="171450" indent="-171450">
              <a:buFontTx/>
              <a:buChar char="-"/>
            </a:pPr>
            <a:r>
              <a:rPr lang="en-US" dirty="0"/>
              <a:t>But this </a:t>
            </a:r>
            <a:r>
              <a:rPr lang="en-US" b="1" dirty="0"/>
              <a:t>approach</a:t>
            </a:r>
            <a:r>
              <a:rPr lang="en-US" dirty="0"/>
              <a:t> </a:t>
            </a:r>
            <a:r>
              <a:rPr lang="en-US" b="1" dirty="0"/>
              <a:t>comes with </a:t>
            </a:r>
            <a:r>
              <a:rPr lang="en-US" dirty="0"/>
              <a:t>the </a:t>
            </a:r>
            <a:r>
              <a:rPr lang="en-US" b="1" u="sng" dirty="0"/>
              <a:t>risk</a:t>
            </a:r>
            <a:r>
              <a:rPr lang="en-US" dirty="0"/>
              <a:t> that responsibilities </a:t>
            </a:r>
            <a:r>
              <a:rPr lang="en-US" b="1" dirty="0"/>
              <a:t>for particular immunization functions </a:t>
            </a:r>
            <a:r>
              <a:rPr lang="en-US" dirty="0"/>
              <a:t>may be </a:t>
            </a:r>
            <a:r>
              <a:rPr lang="en-US" u="sng" dirty="0"/>
              <a:t>unclear</a:t>
            </a:r>
            <a:r>
              <a:rPr lang="en-US" dirty="0"/>
              <a:t> and </a:t>
            </a:r>
            <a:r>
              <a:rPr lang="en-US" u="sng" dirty="0"/>
              <a:t>payment incentives may disadvantage immunization services</a:t>
            </a:r>
            <a:r>
              <a:rPr lang="en-US" dirty="0"/>
              <a:t>. </a:t>
            </a:r>
          </a:p>
          <a:p>
            <a:pPr marL="171450" indent="-171450">
              <a:buFontTx/>
              <a:buChar char="-"/>
            </a:pPr>
            <a:endParaRPr lang="en-US" dirty="0"/>
          </a:p>
          <a:p>
            <a:pPr marL="0" indent="0">
              <a:buFontTx/>
              <a:buNone/>
            </a:pPr>
            <a:r>
              <a:rPr lang="en-US" dirty="0"/>
              <a:t>Some social health insurance schemes tie specific financial incentives to immunization coverage to ensure that immunization services are not neglected. </a:t>
            </a:r>
          </a:p>
          <a:p>
            <a:pPr marL="0" indent="0">
              <a:buFontTx/>
              <a:buNone/>
            </a:pPr>
            <a:r>
              <a:rPr lang="en-US" dirty="0"/>
              <a:t>-For example, </a:t>
            </a:r>
            <a:r>
              <a:rPr lang="en-US" b="1" dirty="0"/>
              <a:t>Estonia’s</a:t>
            </a:r>
            <a:r>
              <a:rPr lang="en-US" dirty="0"/>
              <a:t> social health insurance system </a:t>
            </a:r>
            <a:r>
              <a:rPr lang="en-US" b="1" dirty="0"/>
              <a:t>combines</a:t>
            </a:r>
            <a:r>
              <a:rPr lang="en-US" dirty="0"/>
              <a:t> </a:t>
            </a:r>
            <a:r>
              <a:rPr lang="en-US" u="sng" dirty="0"/>
              <a:t>capitation payment</a:t>
            </a:r>
            <a:r>
              <a:rPr lang="en-US" u="none" dirty="0"/>
              <a:t> </a:t>
            </a:r>
            <a:r>
              <a:rPr lang="en-US" u="sng" dirty="0"/>
              <a:t>for primary health care </a:t>
            </a:r>
            <a:r>
              <a:rPr lang="en-US" dirty="0"/>
              <a:t>with </a:t>
            </a:r>
            <a:r>
              <a:rPr lang="en-US" u="sng" dirty="0"/>
              <a:t>a pay-for-performance program </a:t>
            </a:r>
            <a:r>
              <a:rPr lang="en-US" dirty="0"/>
              <a:t>and </a:t>
            </a:r>
            <a:r>
              <a:rPr lang="en-US" u="sng" dirty="0"/>
              <a:t>additional financial incentives </a:t>
            </a:r>
            <a:r>
              <a:rPr lang="en-US" dirty="0"/>
              <a:t>for achieving immunization coverage targets. </a:t>
            </a:r>
          </a:p>
          <a:p>
            <a:pPr marL="0" indent="0">
              <a:buFontTx/>
              <a:buNone/>
            </a:pPr>
            <a:endParaRPr lang="en-US" dirty="0"/>
          </a:p>
          <a:p>
            <a:pPr marL="0" indent="0">
              <a:buFontTx/>
              <a:buNone/>
            </a:pPr>
            <a:r>
              <a:rPr lang="en-US" dirty="0"/>
              <a:t>Social health insurance systems </a:t>
            </a:r>
            <a:r>
              <a:rPr lang="en-US" b="1" dirty="0"/>
              <a:t>that clearly specify responsibilities </a:t>
            </a:r>
            <a:r>
              <a:rPr lang="en-US" dirty="0"/>
              <a:t>for immunization functions across the MOH and the health insurance agency tend to achieve high immunization coverage rates. </a:t>
            </a:r>
          </a:p>
          <a:p>
            <a:pPr marL="0" indent="0">
              <a:buFontTx/>
              <a:buNone/>
            </a:pPr>
            <a:r>
              <a:rPr lang="en-US" dirty="0"/>
              <a:t>--In </a:t>
            </a:r>
            <a:r>
              <a:rPr lang="en-US" b="1" dirty="0"/>
              <a:t>Moldova</a:t>
            </a:r>
            <a:r>
              <a:rPr lang="en-US" dirty="0"/>
              <a:t>, for example, the MOH has overall stewardship of the National Immunization Program, but the responsibilities of all cooperating agencies, including the National Health Insurance Fund as the payer of services, are clearly outlined in its comprehensive multi-year plan for immunization. This has resulted in a well-functioning program and high immunization coverage rates. </a:t>
            </a:r>
          </a:p>
        </p:txBody>
      </p:sp>
      <p:sp>
        <p:nvSpPr>
          <p:cNvPr id="4" name="Slide Number Placeholder 3"/>
          <p:cNvSpPr>
            <a:spLocks noGrp="1"/>
          </p:cNvSpPr>
          <p:nvPr>
            <p:ph type="sldNum" sz="quarter" idx="10"/>
          </p:nvPr>
        </p:nvSpPr>
        <p:spPr/>
        <p:txBody>
          <a:bodyPr/>
          <a:lstStyle/>
          <a:p>
            <a:fld id="{9BCD6189-C580-4F8F-95C5-01DC9A809E8F}" type="slidenum">
              <a:rPr lang="en-US" smtClean="0"/>
              <a:t>149</a:t>
            </a:fld>
            <a:endParaRPr lang="en-US"/>
          </a:p>
        </p:txBody>
      </p:sp>
    </p:spTree>
    <p:extLst>
      <p:ext uri="{BB962C8B-B14F-4D97-AF65-F5344CB8AC3E}">
        <p14:creationId xmlns:p14="http://schemas.microsoft.com/office/powerpoint/2010/main" val="37785182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153</a:t>
            </a:fld>
            <a:endParaRPr lang="en-US"/>
          </a:p>
        </p:txBody>
      </p:sp>
    </p:spTree>
    <p:extLst>
      <p:ext uri="{BB962C8B-B14F-4D97-AF65-F5344CB8AC3E}">
        <p14:creationId xmlns:p14="http://schemas.microsoft.com/office/powerpoint/2010/main" val="31108195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Delays are the receipt of funds measured from the start of the fiscal year. Leakages are reductions in the actual funds received by districts and health facilities for routine immunization services when compared to planned or expected budgets. Reallocations include the deliberate shifting of budgeted funds actually received by districts and facilities from routine immunization budgets to other health services, such as outbreak response.</a:t>
            </a:r>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157</a:t>
            </a:fld>
            <a:endParaRPr lang="en-US"/>
          </a:p>
        </p:txBody>
      </p:sp>
    </p:spTree>
    <p:extLst>
      <p:ext uri="{BB962C8B-B14F-4D97-AF65-F5344CB8AC3E}">
        <p14:creationId xmlns:p14="http://schemas.microsoft.com/office/powerpoint/2010/main" val="40620694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158</a:t>
            </a:fld>
            <a:endParaRPr lang="en-US" dirty="0"/>
          </a:p>
        </p:txBody>
      </p:sp>
    </p:spTree>
    <p:extLst>
      <p:ext uri="{BB962C8B-B14F-4D97-AF65-F5344CB8AC3E}">
        <p14:creationId xmlns:p14="http://schemas.microsoft.com/office/powerpoint/2010/main" val="354675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16</a:t>
            </a:fld>
            <a:endParaRPr lang="en-US"/>
          </a:p>
        </p:txBody>
      </p:sp>
    </p:spTree>
    <p:extLst>
      <p:ext uri="{BB962C8B-B14F-4D97-AF65-F5344CB8AC3E}">
        <p14:creationId xmlns:p14="http://schemas.microsoft.com/office/powerpoint/2010/main" val="34407510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a:t>
            </a:r>
          </a:p>
          <a:p>
            <a:r>
              <a:rPr lang="en-US" dirty="0"/>
              <a:t>-The System of Health Accounts (SHA) 2011 framework is an internationally recognized methodology that tracks all health spending in a given country over a defined period of time regardless of the entity or institution that financed and managed that spending.</a:t>
            </a:r>
          </a:p>
          <a:p>
            <a:r>
              <a:rPr lang="en-US" dirty="0"/>
              <a:t>-Helps generate consistent and comprehensive data on health spending in a country, which in turn can contribute to evidence-based policy-making in the country.</a:t>
            </a:r>
          </a:p>
        </p:txBody>
      </p:sp>
      <p:sp>
        <p:nvSpPr>
          <p:cNvPr id="4" name="Slide Number Placeholder 3"/>
          <p:cNvSpPr>
            <a:spLocks noGrp="1"/>
          </p:cNvSpPr>
          <p:nvPr>
            <p:ph type="sldNum" sz="quarter" idx="10"/>
          </p:nvPr>
        </p:nvSpPr>
        <p:spPr/>
        <p:txBody>
          <a:bodyPr/>
          <a:lstStyle/>
          <a:p>
            <a:fld id="{9BCD6189-C580-4F8F-95C5-01DC9A809E8F}" type="slidenum">
              <a:rPr lang="en-US" smtClean="0"/>
              <a:t>159</a:t>
            </a:fld>
            <a:endParaRPr lang="en-US"/>
          </a:p>
        </p:txBody>
      </p:sp>
    </p:spTree>
    <p:extLst>
      <p:ext uri="{BB962C8B-B14F-4D97-AF65-F5344CB8AC3E}">
        <p14:creationId xmlns:p14="http://schemas.microsoft.com/office/powerpoint/2010/main" val="14798140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donors for immunization programs include : </a:t>
            </a:r>
            <a:r>
              <a:rPr lang="en-GB" dirty="0" err="1"/>
              <a:t>Gavi</a:t>
            </a:r>
            <a:r>
              <a:rPr lang="en-GB" dirty="0"/>
              <a:t>, USAID, JICA, UNICEF (Program and Supply Division), WHO, BMGF, Rotary International, </a:t>
            </a:r>
            <a:r>
              <a:rPr lang="en-GB" dirty="0" err="1"/>
              <a:t>DfID</a:t>
            </a:r>
            <a:r>
              <a:rPr lang="en-GB" dirty="0"/>
              <a:t>, </a:t>
            </a:r>
            <a:r>
              <a:rPr lang="en-GB" dirty="0" err="1"/>
              <a:t>AusAid</a:t>
            </a:r>
            <a:r>
              <a:rPr lang="en-GB" dirty="0"/>
              <a:t>, </a:t>
            </a:r>
            <a:r>
              <a:rPr lang="en-GB" dirty="0" err="1"/>
              <a:t>Norad</a:t>
            </a:r>
            <a:r>
              <a:rPr lang="en-GB" dirty="0"/>
              <a:t>, Canada, and China</a:t>
            </a:r>
            <a:endParaRPr lang="en-ZA" dirty="0"/>
          </a:p>
        </p:txBody>
      </p:sp>
      <p:sp>
        <p:nvSpPr>
          <p:cNvPr id="4" name="Slide Number Placeholder 3"/>
          <p:cNvSpPr>
            <a:spLocks noGrp="1"/>
          </p:cNvSpPr>
          <p:nvPr>
            <p:ph type="sldNum" sz="quarter" idx="10"/>
          </p:nvPr>
        </p:nvSpPr>
        <p:spPr/>
        <p:txBody>
          <a:bodyPr/>
          <a:lstStyle/>
          <a:p>
            <a:fld id="{D6486E8F-B4B8-41F7-ADF4-F67C2EEDB2D9}" type="slidenum">
              <a:rPr lang="en-US" smtClean="0"/>
              <a:t>161</a:t>
            </a:fld>
            <a:endParaRPr lang="en-US"/>
          </a:p>
        </p:txBody>
      </p:sp>
    </p:spTree>
    <p:extLst>
      <p:ext uri="{BB962C8B-B14F-4D97-AF65-F5344CB8AC3E}">
        <p14:creationId xmlns:p14="http://schemas.microsoft.com/office/powerpoint/2010/main" val="87423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donors for immunization programs include : </a:t>
            </a:r>
            <a:r>
              <a:rPr lang="en-GB" dirty="0" err="1"/>
              <a:t>Gavi</a:t>
            </a:r>
            <a:r>
              <a:rPr lang="en-GB" dirty="0"/>
              <a:t>, USAID, JICA, UNICEF (Program and Supply Division), WHO, BMGF, Rotary International, </a:t>
            </a:r>
            <a:r>
              <a:rPr lang="en-GB" dirty="0" err="1"/>
              <a:t>DfID</a:t>
            </a:r>
            <a:r>
              <a:rPr lang="en-GB" dirty="0"/>
              <a:t>, </a:t>
            </a:r>
            <a:r>
              <a:rPr lang="en-GB" dirty="0" err="1"/>
              <a:t>AusAid</a:t>
            </a:r>
            <a:r>
              <a:rPr lang="en-GB" dirty="0"/>
              <a:t>, </a:t>
            </a:r>
            <a:r>
              <a:rPr lang="en-GB" dirty="0" err="1"/>
              <a:t>Norad</a:t>
            </a:r>
            <a:r>
              <a:rPr lang="en-GB" dirty="0"/>
              <a:t>, Canada, and China</a:t>
            </a:r>
            <a:endParaRPr lang="en-ZA" dirty="0"/>
          </a:p>
        </p:txBody>
      </p:sp>
      <p:sp>
        <p:nvSpPr>
          <p:cNvPr id="4" name="Slide Number Placeholder 3"/>
          <p:cNvSpPr>
            <a:spLocks noGrp="1"/>
          </p:cNvSpPr>
          <p:nvPr>
            <p:ph type="sldNum" sz="quarter" idx="10"/>
          </p:nvPr>
        </p:nvSpPr>
        <p:spPr/>
        <p:txBody>
          <a:bodyPr/>
          <a:lstStyle/>
          <a:p>
            <a:fld id="{D6486E8F-B4B8-41F7-ADF4-F67C2EEDB2D9}" type="slidenum">
              <a:rPr lang="en-US" smtClean="0"/>
              <a:t>163</a:t>
            </a:fld>
            <a:endParaRPr lang="en-US"/>
          </a:p>
        </p:txBody>
      </p:sp>
    </p:spTree>
    <p:extLst>
      <p:ext uri="{BB962C8B-B14F-4D97-AF65-F5344CB8AC3E}">
        <p14:creationId xmlns:p14="http://schemas.microsoft.com/office/powerpoint/2010/main" val="16749061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D6189-C580-4F8F-95C5-01DC9A809E8F}" type="slidenum">
              <a:rPr lang="en-US" smtClean="0"/>
              <a:t>164</a:t>
            </a:fld>
            <a:endParaRPr lang="en-US"/>
          </a:p>
        </p:txBody>
      </p:sp>
    </p:spTree>
    <p:extLst>
      <p:ext uri="{BB962C8B-B14F-4D97-AF65-F5344CB8AC3E}">
        <p14:creationId xmlns:p14="http://schemas.microsoft.com/office/powerpoint/2010/main" val="3312542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165</a:t>
            </a:fld>
            <a:endParaRPr lang="en-US"/>
          </a:p>
        </p:txBody>
      </p:sp>
    </p:spTree>
    <p:extLst>
      <p:ext uri="{BB962C8B-B14F-4D97-AF65-F5344CB8AC3E}">
        <p14:creationId xmlns:p14="http://schemas.microsoft.com/office/powerpoint/2010/main" val="39114043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166</a:t>
            </a:fld>
            <a:endParaRPr lang="en-US"/>
          </a:p>
        </p:txBody>
      </p:sp>
    </p:spTree>
    <p:extLst>
      <p:ext uri="{BB962C8B-B14F-4D97-AF65-F5344CB8AC3E}">
        <p14:creationId xmlns:p14="http://schemas.microsoft.com/office/powerpoint/2010/main" val="2035988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t>
            </a:r>
            <a:r>
              <a:rPr lang="en-GB" sz="1200" dirty="0" err="1"/>
              <a:t>xamples</a:t>
            </a:r>
            <a:r>
              <a:rPr lang="en-GB" sz="1200" dirty="0"/>
              <a:t> of immunization spending for common categories in the Function, Provider and Factors of Provision classifications.  Other categories are sometimes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See</a:t>
            </a:r>
            <a:r>
              <a:rPr lang="en-GB" sz="1200" b="1" baseline="0" dirty="0"/>
              <a:t> Excel Sheet “” Answer questions. Find HC.6 vs. HC.7.</a:t>
            </a:r>
            <a:endParaRPr lang="en-GB" sz="1200" b="1" dirty="0"/>
          </a:p>
          <a:p>
            <a:endParaRPr lang="en-US" sz="1200" dirty="0"/>
          </a:p>
        </p:txBody>
      </p:sp>
      <p:sp>
        <p:nvSpPr>
          <p:cNvPr id="4" name="Slide Number Placeholder 3"/>
          <p:cNvSpPr>
            <a:spLocks noGrp="1"/>
          </p:cNvSpPr>
          <p:nvPr>
            <p:ph type="sldNum" sz="quarter" idx="10"/>
          </p:nvPr>
        </p:nvSpPr>
        <p:spPr/>
        <p:txBody>
          <a:bodyPr/>
          <a:lstStyle/>
          <a:p>
            <a:fld id="{9BCD6189-C580-4F8F-95C5-01DC9A809E8F}" type="slidenum">
              <a:rPr lang="en-US" smtClean="0"/>
              <a:t>167</a:t>
            </a:fld>
            <a:endParaRPr lang="en-US"/>
          </a:p>
        </p:txBody>
      </p:sp>
    </p:spTree>
    <p:extLst>
      <p:ext uri="{BB962C8B-B14F-4D97-AF65-F5344CB8AC3E}">
        <p14:creationId xmlns:p14="http://schemas.microsoft.com/office/powerpoint/2010/main" val="21191407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 </a:t>
            </a:r>
            <a:r>
              <a:rPr lang="en-US" b="1" dirty="0" err="1"/>
              <a:t>i</a:t>
            </a:r>
            <a:r>
              <a:rPr lang="en-US" b="1" dirty="0"/>
              <a:t>. and vii. In excel sheet, understand how spending data</a:t>
            </a:r>
            <a:r>
              <a:rPr lang="en-US" b="1" baseline="0" dirty="0"/>
              <a:t> is classified, </a:t>
            </a:r>
            <a:r>
              <a:rPr lang="en-US" b="1" dirty="0"/>
              <a:t>and report value. </a:t>
            </a:r>
          </a:p>
        </p:txBody>
      </p:sp>
      <p:sp>
        <p:nvSpPr>
          <p:cNvPr id="4" name="Slide Number Placeholder 3"/>
          <p:cNvSpPr>
            <a:spLocks noGrp="1"/>
          </p:cNvSpPr>
          <p:nvPr>
            <p:ph type="sldNum" sz="quarter" idx="10"/>
          </p:nvPr>
        </p:nvSpPr>
        <p:spPr/>
        <p:txBody>
          <a:bodyPr/>
          <a:lstStyle/>
          <a:p>
            <a:fld id="{9BCD6189-C580-4F8F-95C5-01DC9A809E8F}" type="slidenum">
              <a:rPr lang="en-US" smtClean="0"/>
              <a:t>168</a:t>
            </a:fld>
            <a:endParaRPr lang="en-US"/>
          </a:p>
        </p:txBody>
      </p:sp>
    </p:spTree>
    <p:extLst>
      <p:ext uri="{BB962C8B-B14F-4D97-AF65-F5344CB8AC3E}">
        <p14:creationId xmlns:p14="http://schemas.microsoft.com/office/powerpoint/2010/main" val="31652408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 </a:t>
            </a:r>
            <a:r>
              <a:rPr lang="en-US" b="1" dirty="0" err="1"/>
              <a:t>i</a:t>
            </a:r>
            <a:r>
              <a:rPr lang="en-US" b="1" dirty="0"/>
              <a:t>. and vii. In excel sheet, understand how spending data</a:t>
            </a:r>
            <a:r>
              <a:rPr lang="en-US" b="1" baseline="0" dirty="0"/>
              <a:t> is classified, </a:t>
            </a:r>
            <a:r>
              <a:rPr lang="en-US" b="1" dirty="0"/>
              <a:t>and report value. </a:t>
            </a:r>
          </a:p>
        </p:txBody>
      </p:sp>
      <p:sp>
        <p:nvSpPr>
          <p:cNvPr id="4" name="Slide Number Placeholder 3"/>
          <p:cNvSpPr>
            <a:spLocks noGrp="1"/>
          </p:cNvSpPr>
          <p:nvPr>
            <p:ph type="sldNum" sz="quarter" idx="10"/>
          </p:nvPr>
        </p:nvSpPr>
        <p:spPr/>
        <p:txBody>
          <a:bodyPr/>
          <a:lstStyle/>
          <a:p>
            <a:fld id="{9BCD6189-C580-4F8F-95C5-01DC9A809E8F}" type="slidenum">
              <a:rPr lang="en-US" smtClean="0"/>
              <a:t>169</a:t>
            </a:fld>
            <a:endParaRPr lang="en-US"/>
          </a:p>
        </p:txBody>
      </p:sp>
    </p:spTree>
    <p:extLst>
      <p:ext uri="{BB962C8B-B14F-4D97-AF65-F5344CB8AC3E}">
        <p14:creationId xmlns:p14="http://schemas.microsoft.com/office/powerpoint/2010/main" val="30318116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last</a:t>
            </a:r>
            <a:r>
              <a:rPr lang="en-US" baseline="0" dirty="0"/>
              <a:t> Excel Sheet</a:t>
            </a:r>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170</a:t>
            </a:fld>
            <a:endParaRPr lang="en-US"/>
          </a:p>
        </p:txBody>
      </p:sp>
    </p:spTree>
    <p:extLst>
      <p:ext uri="{BB962C8B-B14F-4D97-AF65-F5344CB8AC3E}">
        <p14:creationId xmlns:p14="http://schemas.microsoft.com/office/powerpoint/2010/main" val="228020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change</a:t>
            </a:r>
          </a:p>
        </p:txBody>
      </p:sp>
      <p:sp>
        <p:nvSpPr>
          <p:cNvPr id="4" name="Slide Number Placeholder 3"/>
          <p:cNvSpPr>
            <a:spLocks noGrp="1"/>
          </p:cNvSpPr>
          <p:nvPr>
            <p:ph type="sldNum" sz="quarter" idx="10"/>
          </p:nvPr>
        </p:nvSpPr>
        <p:spPr/>
        <p:txBody>
          <a:bodyPr/>
          <a:lstStyle/>
          <a:p>
            <a:fld id="{9BCD6189-C580-4F8F-95C5-01DC9A809E8F}" type="slidenum">
              <a:rPr lang="en-US" smtClean="0"/>
              <a:t>17</a:t>
            </a:fld>
            <a:endParaRPr lang="en-US"/>
          </a:p>
        </p:txBody>
      </p:sp>
    </p:spTree>
    <p:extLst>
      <p:ext uri="{BB962C8B-B14F-4D97-AF65-F5344CB8AC3E}">
        <p14:creationId xmlns:p14="http://schemas.microsoft.com/office/powerpoint/2010/main" val="1164010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exercise.</a:t>
            </a:r>
          </a:p>
        </p:txBody>
      </p:sp>
      <p:sp>
        <p:nvSpPr>
          <p:cNvPr id="4" name="Slide Number Placeholder 3"/>
          <p:cNvSpPr>
            <a:spLocks noGrp="1"/>
          </p:cNvSpPr>
          <p:nvPr>
            <p:ph type="sldNum" sz="quarter" idx="10"/>
          </p:nvPr>
        </p:nvSpPr>
        <p:spPr/>
        <p:txBody>
          <a:bodyPr/>
          <a:lstStyle/>
          <a:p>
            <a:fld id="{9BCD6189-C580-4F8F-95C5-01DC9A809E8F}" type="slidenum">
              <a:rPr lang="en-US" smtClean="0"/>
              <a:t>171</a:t>
            </a:fld>
            <a:endParaRPr lang="en-US"/>
          </a:p>
        </p:txBody>
      </p:sp>
    </p:spTree>
    <p:extLst>
      <p:ext uri="{BB962C8B-B14F-4D97-AF65-F5344CB8AC3E}">
        <p14:creationId xmlns:p14="http://schemas.microsoft.com/office/powerpoint/2010/main" val="11095455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172</a:t>
            </a:fld>
            <a:endParaRPr lang="en-US"/>
          </a:p>
        </p:txBody>
      </p:sp>
    </p:spTree>
    <p:extLst>
      <p:ext uri="{BB962C8B-B14F-4D97-AF65-F5344CB8AC3E}">
        <p14:creationId xmlns:p14="http://schemas.microsoft.com/office/powerpoint/2010/main" val="28692862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a:t>
            </a:r>
            <a:r>
              <a:rPr lang="en-GB" baseline="0" dirty="0"/>
              <a:t> = internal </a:t>
            </a:r>
            <a:r>
              <a:rPr lang="en-GB" baseline="0" dirty="0" err="1"/>
              <a:t>govt</a:t>
            </a:r>
            <a:r>
              <a:rPr lang="en-GB" baseline="0" dirty="0"/>
              <a:t> transfers for national public spending.</a:t>
            </a:r>
          </a:p>
          <a:p>
            <a:r>
              <a:rPr lang="en-GB" baseline="0" dirty="0"/>
              <a:t>Maybe note that the one GAVI disbursement came late in 2010/11 so might have only been spent in the following year (a resource tracking would capture it in the following year)</a:t>
            </a:r>
          </a:p>
          <a:p>
            <a:r>
              <a:rPr lang="en-GB" baseline="0" dirty="0"/>
              <a:t>Red for public transfers to districts and facilities, including salaries estimated in costing study</a:t>
            </a:r>
          </a:p>
          <a:p>
            <a:r>
              <a:rPr lang="en-GB" baseline="0" dirty="0" err="1"/>
              <a:t>Govt</a:t>
            </a:r>
            <a:r>
              <a:rPr lang="en-GB" baseline="0" dirty="0"/>
              <a:t> total = almost 60% in 2009/10, 42% in 2010/11.</a:t>
            </a:r>
          </a:p>
          <a:p>
            <a:r>
              <a:rPr lang="en-GB" baseline="0" dirty="0"/>
              <a:t>GAVI next greatest contributor.</a:t>
            </a:r>
          </a:p>
          <a:p>
            <a:r>
              <a:rPr lang="en-GB" baseline="0" dirty="0"/>
              <a:t>USAID cold rooms in 2009/10</a:t>
            </a:r>
          </a:p>
          <a:p>
            <a:r>
              <a:rPr lang="en-GB" baseline="0" dirty="0"/>
              <a:t>JICA fridges in 2011/12 in PCV prep</a:t>
            </a:r>
            <a:endParaRPr lang="en-GB" dirty="0"/>
          </a:p>
        </p:txBody>
      </p:sp>
      <p:sp>
        <p:nvSpPr>
          <p:cNvPr id="4" name="Slide Number Placeholder 3"/>
          <p:cNvSpPr>
            <a:spLocks noGrp="1"/>
          </p:cNvSpPr>
          <p:nvPr>
            <p:ph type="sldNum" sz="quarter" idx="10"/>
          </p:nvPr>
        </p:nvSpPr>
        <p:spPr/>
        <p:txBody>
          <a:bodyPr/>
          <a:lstStyle/>
          <a:p>
            <a:pPr>
              <a:defRPr/>
            </a:pPr>
            <a:fld id="{40B1AAD2-38F0-4182-9ADB-6A0ACAD709E1}" type="slidenum">
              <a:rPr lang="en-US" smtClean="0">
                <a:solidFill>
                  <a:prstClr val="black"/>
                </a:solidFill>
              </a:rPr>
              <a:pPr>
                <a:defRPr/>
              </a:pPr>
              <a:t>175</a:t>
            </a:fld>
            <a:endParaRPr lang="en-US">
              <a:solidFill>
                <a:prstClr val="black"/>
              </a:solidFill>
            </a:endParaRPr>
          </a:p>
        </p:txBody>
      </p:sp>
    </p:spTree>
    <p:extLst>
      <p:ext uri="{BB962C8B-B14F-4D97-AF65-F5344CB8AC3E}">
        <p14:creationId xmlns:p14="http://schemas.microsoft.com/office/powerpoint/2010/main" val="29115799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Bulk of the funds and</a:t>
            </a:r>
            <a:r>
              <a:rPr lang="en-US" baseline="0" dirty="0"/>
              <a:t> commodities being managed by NMS and MOH</a:t>
            </a:r>
            <a:endParaRPr lang="en-US" dirty="0"/>
          </a:p>
        </p:txBody>
      </p:sp>
      <p:sp>
        <p:nvSpPr>
          <p:cNvPr id="4" name="Slide Number Placeholder 3"/>
          <p:cNvSpPr>
            <a:spLocks noGrp="1"/>
          </p:cNvSpPr>
          <p:nvPr>
            <p:ph type="sldNum" sz="quarter" idx="10"/>
          </p:nvPr>
        </p:nvSpPr>
        <p:spPr/>
        <p:txBody>
          <a:bodyPr/>
          <a:lstStyle/>
          <a:p>
            <a:pPr>
              <a:defRPr/>
            </a:pPr>
            <a:fld id="{40B1AAD2-38F0-4182-9ADB-6A0ACAD709E1}" type="slidenum">
              <a:rPr lang="en-US" smtClean="0">
                <a:solidFill>
                  <a:prstClr val="black"/>
                </a:solidFill>
              </a:rPr>
              <a:pPr>
                <a:defRPr/>
              </a:pPr>
              <a:t>176</a:t>
            </a:fld>
            <a:endParaRPr lang="en-US">
              <a:solidFill>
                <a:prstClr val="black"/>
              </a:solidFill>
            </a:endParaRPr>
          </a:p>
        </p:txBody>
      </p:sp>
    </p:spTree>
    <p:extLst>
      <p:ext uri="{BB962C8B-B14F-4D97-AF65-F5344CB8AC3E}">
        <p14:creationId xmlns:p14="http://schemas.microsoft.com/office/powerpoint/2010/main" val="30527587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services delivered through</a:t>
            </a:r>
            <a:r>
              <a:rPr lang="en-US" baseline="0" dirty="0"/>
              <a:t> public entities – 99.9% Note the mapping may not have disaggregated all spending going to NGOs – which deliver services on behalf of govt. Note the increase in facility level consumption was the JICA spending on CC equipment.</a:t>
            </a:r>
            <a:endParaRPr lang="en-US" dirty="0"/>
          </a:p>
        </p:txBody>
      </p:sp>
      <p:sp>
        <p:nvSpPr>
          <p:cNvPr id="4" name="Slide Number Placeholder 3"/>
          <p:cNvSpPr>
            <a:spLocks noGrp="1"/>
          </p:cNvSpPr>
          <p:nvPr>
            <p:ph type="sldNum" sz="quarter" idx="10"/>
          </p:nvPr>
        </p:nvSpPr>
        <p:spPr/>
        <p:txBody>
          <a:bodyPr/>
          <a:lstStyle/>
          <a:p>
            <a:pPr>
              <a:defRPr/>
            </a:pPr>
            <a:fld id="{40B1AAD2-38F0-4182-9ADB-6A0ACAD709E1}" type="slidenum">
              <a:rPr lang="en-US" smtClean="0">
                <a:solidFill>
                  <a:prstClr val="black"/>
                </a:solidFill>
              </a:rPr>
              <a:pPr>
                <a:defRPr/>
              </a:pPr>
              <a:t>177</a:t>
            </a:fld>
            <a:endParaRPr lang="en-US">
              <a:solidFill>
                <a:prstClr val="black"/>
              </a:solidFill>
            </a:endParaRPr>
          </a:p>
        </p:txBody>
      </p:sp>
    </p:spTree>
    <p:extLst>
      <p:ext uri="{BB962C8B-B14F-4D97-AF65-F5344CB8AC3E}">
        <p14:creationId xmlns:p14="http://schemas.microsoft.com/office/powerpoint/2010/main" val="4473829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sub-national tracking (to asses fund re-allocations &amp; diversions) plus recording/transmitting fund flow delays +wastage all are critical for assessing sustainability of achieving RI targets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 clarifying costs to deliver equitable/universal immunization or costing inefficient and inequitable existing systems. Does this help us decide where alternative delivery mechanisms might be a better investment than simply scaling up the service provision platform(s) currently used.</a:t>
            </a:r>
          </a:p>
          <a:p>
            <a:endParaRPr lang="en-US" dirty="0"/>
          </a:p>
        </p:txBody>
      </p:sp>
      <p:sp>
        <p:nvSpPr>
          <p:cNvPr id="4" name="Slide Number Placeholder 3"/>
          <p:cNvSpPr>
            <a:spLocks noGrp="1"/>
          </p:cNvSpPr>
          <p:nvPr>
            <p:ph type="sldNum" sz="quarter" idx="10"/>
          </p:nvPr>
        </p:nvSpPr>
        <p:spPr/>
        <p:txBody>
          <a:bodyPr/>
          <a:lstStyle/>
          <a:p>
            <a:fld id="{0FA85E1B-A3BA-CD40-8CCC-CC8D4FD5EB87}" type="slidenum">
              <a:rPr lang="en-US" smtClean="0"/>
              <a:t>180</a:t>
            </a:fld>
            <a:endParaRPr lang="en-US"/>
          </a:p>
        </p:txBody>
      </p:sp>
    </p:spTree>
    <p:extLst>
      <p:ext uri="{BB962C8B-B14F-4D97-AF65-F5344CB8AC3E}">
        <p14:creationId xmlns:p14="http://schemas.microsoft.com/office/powerpoint/2010/main" val="19636881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NUVI estimates</a:t>
            </a:r>
            <a:r>
              <a:rPr lang="en-US" baseline="0" dirty="0"/>
              <a:t> could add between 40% to 60% of current routine immunization costs (for 60% to 90% coverage of PCV)</a:t>
            </a:r>
            <a:endParaRPr lang="en-US" dirty="0"/>
          </a:p>
        </p:txBody>
      </p:sp>
      <p:sp>
        <p:nvSpPr>
          <p:cNvPr id="4" name="Slide Number Placeholder 3"/>
          <p:cNvSpPr>
            <a:spLocks noGrp="1"/>
          </p:cNvSpPr>
          <p:nvPr>
            <p:ph type="sldNum" sz="quarter" idx="10"/>
          </p:nvPr>
        </p:nvSpPr>
        <p:spPr/>
        <p:txBody>
          <a:bodyPr/>
          <a:lstStyle/>
          <a:p>
            <a:fld id="{0FA85E1B-A3BA-CD40-8CCC-CC8D4FD5EB87}" type="slidenum">
              <a:rPr lang="en-US" smtClean="0"/>
              <a:t>181</a:t>
            </a:fld>
            <a:endParaRPr lang="en-US"/>
          </a:p>
        </p:txBody>
      </p:sp>
    </p:spTree>
    <p:extLst>
      <p:ext uri="{BB962C8B-B14F-4D97-AF65-F5344CB8AC3E}">
        <p14:creationId xmlns:p14="http://schemas.microsoft.com/office/powerpoint/2010/main" val="3699362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NUVI estimates</a:t>
            </a:r>
            <a:r>
              <a:rPr lang="en-US" baseline="0" dirty="0"/>
              <a:t> could add between 40% to 60% of current routine immunization costs (for 60% to 90% coverage of PCV)</a:t>
            </a:r>
            <a:endParaRPr lang="en-US" dirty="0"/>
          </a:p>
        </p:txBody>
      </p:sp>
      <p:sp>
        <p:nvSpPr>
          <p:cNvPr id="4" name="Slide Number Placeholder 3"/>
          <p:cNvSpPr>
            <a:spLocks noGrp="1"/>
          </p:cNvSpPr>
          <p:nvPr>
            <p:ph type="sldNum" sz="quarter" idx="10"/>
          </p:nvPr>
        </p:nvSpPr>
        <p:spPr/>
        <p:txBody>
          <a:bodyPr/>
          <a:lstStyle/>
          <a:p>
            <a:fld id="{0FA85E1B-A3BA-CD40-8CCC-CC8D4FD5EB87}" type="slidenum">
              <a:rPr lang="en-US" smtClean="0"/>
              <a:t>182</a:t>
            </a:fld>
            <a:endParaRPr lang="en-US"/>
          </a:p>
        </p:txBody>
      </p:sp>
    </p:spTree>
    <p:extLst>
      <p:ext uri="{BB962C8B-B14F-4D97-AF65-F5344CB8AC3E}">
        <p14:creationId xmlns:p14="http://schemas.microsoft.com/office/powerpoint/2010/main" val="277657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err="1">
                <a:solidFill>
                  <a:schemeClr val="tx1"/>
                </a:solidFill>
              </a:rPr>
              <a:t>Kabaniha</a:t>
            </a:r>
            <a:r>
              <a:rPr lang="en-ZA" sz="1200" dirty="0">
                <a:solidFill>
                  <a:schemeClr val="tx1"/>
                </a:solidFill>
              </a:rPr>
              <a:t> G, </a:t>
            </a:r>
            <a:r>
              <a:rPr lang="en-ZA" sz="1200" dirty="0" err="1">
                <a:solidFill>
                  <a:schemeClr val="tx1"/>
                </a:solidFill>
              </a:rPr>
              <a:t>Muheki</a:t>
            </a:r>
            <a:r>
              <a:rPr lang="en-ZA" sz="1200" dirty="0">
                <a:solidFill>
                  <a:schemeClr val="tx1"/>
                </a:solidFill>
              </a:rPr>
              <a:t> </a:t>
            </a:r>
            <a:r>
              <a:rPr lang="en-ZA" sz="1200" dirty="0" err="1">
                <a:solidFill>
                  <a:schemeClr val="tx1"/>
                </a:solidFill>
              </a:rPr>
              <a:t>Zikusooka</a:t>
            </a:r>
            <a:r>
              <a:rPr lang="en-ZA" sz="1200" dirty="0">
                <a:solidFill>
                  <a:schemeClr val="tx1"/>
                </a:solidFill>
              </a:rPr>
              <a:t> C, Guthrie T  (2014) Financing for immunization at sub-national levels: A systematic literature review . UNICEF New York </a:t>
            </a:r>
          </a:p>
          <a:p>
            <a:endParaRPr lang="en-US" dirty="0"/>
          </a:p>
          <a:p>
            <a:endParaRPr lang="en-US" dirty="0"/>
          </a:p>
        </p:txBody>
      </p:sp>
      <p:sp>
        <p:nvSpPr>
          <p:cNvPr id="4" name="Slide Number Placeholder 3"/>
          <p:cNvSpPr>
            <a:spLocks noGrp="1"/>
          </p:cNvSpPr>
          <p:nvPr>
            <p:ph type="sldNum" sz="quarter" idx="10"/>
          </p:nvPr>
        </p:nvSpPr>
        <p:spPr/>
        <p:txBody>
          <a:bodyPr/>
          <a:lstStyle/>
          <a:p>
            <a:fld id="{9BCD6189-C580-4F8F-95C5-01DC9A809E8F}" type="slidenum">
              <a:rPr lang="en-US" smtClean="0"/>
              <a:t>183</a:t>
            </a:fld>
            <a:endParaRPr lang="en-US"/>
          </a:p>
        </p:txBody>
      </p:sp>
    </p:spTree>
    <p:extLst>
      <p:ext uri="{BB962C8B-B14F-4D97-AF65-F5344CB8AC3E}">
        <p14:creationId xmlns:p14="http://schemas.microsoft.com/office/powerpoint/2010/main" val="31501110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p>
        </p:txBody>
      </p:sp>
      <p:sp>
        <p:nvSpPr>
          <p:cNvPr id="4" name="Slide Number Placeholder 3"/>
          <p:cNvSpPr>
            <a:spLocks noGrp="1"/>
          </p:cNvSpPr>
          <p:nvPr>
            <p:ph type="sldNum" sz="quarter" idx="10"/>
          </p:nvPr>
        </p:nvSpPr>
        <p:spPr/>
        <p:txBody>
          <a:bodyPr/>
          <a:lstStyle/>
          <a:p>
            <a:fld id="{9BCD6189-C580-4F8F-95C5-01DC9A809E8F}" type="slidenum">
              <a:rPr lang="en-US" smtClean="0"/>
              <a:t>187</a:t>
            </a:fld>
            <a:endParaRPr lang="en-US"/>
          </a:p>
        </p:txBody>
      </p:sp>
    </p:spTree>
    <p:extLst>
      <p:ext uri="{BB962C8B-B14F-4D97-AF65-F5344CB8AC3E}">
        <p14:creationId xmlns:p14="http://schemas.microsoft.com/office/powerpoint/2010/main" val="372930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D4AE-3D9B-4637-993D-5D2AF03EE098}"/>
              </a:ext>
            </a:extLst>
          </p:cNvPr>
          <p:cNvSpPr>
            <a:spLocks noGrp="1"/>
          </p:cNvSpPr>
          <p:nvPr>
            <p:ph type="ctrTitle"/>
          </p:nvPr>
        </p:nvSpPr>
        <p:spPr>
          <a:xfrm>
            <a:off x="1143000" y="1122364"/>
            <a:ext cx="6858000" cy="1849437"/>
          </a:xfrm>
        </p:spPr>
        <p:txBody>
          <a:bodyPr anchor="b"/>
          <a:lstStyle>
            <a:lvl1pPr algn="ctr">
              <a:defRPr sz="4500" b="1"/>
            </a:lvl1pPr>
          </a:lstStyle>
          <a:p>
            <a:r>
              <a:rPr lang="en-US"/>
              <a:t>Click to edit Master title style</a:t>
            </a:r>
            <a:endParaRPr lang="en-CA" dirty="0"/>
          </a:p>
        </p:txBody>
      </p:sp>
      <p:sp>
        <p:nvSpPr>
          <p:cNvPr id="3" name="Subtitle 2">
            <a:extLst>
              <a:ext uri="{FF2B5EF4-FFF2-40B4-BE49-F238E27FC236}">
                <a16:creationId xmlns:a16="http://schemas.microsoft.com/office/drawing/2014/main" id="{BC920E87-0AB0-4336-ABD7-B063CA5CF31B}"/>
              </a:ext>
            </a:extLst>
          </p:cNvPr>
          <p:cNvSpPr>
            <a:spLocks noGrp="1"/>
          </p:cNvSpPr>
          <p:nvPr>
            <p:ph type="subTitle" idx="1"/>
          </p:nvPr>
        </p:nvSpPr>
        <p:spPr>
          <a:xfrm>
            <a:off x="1143000" y="3224215"/>
            <a:ext cx="6858000" cy="684212"/>
          </a:xfrm>
        </p:spPr>
        <p:txBody>
          <a:bodyPr>
            <a:noAutofit/>
          </a:bodyPr>
          <a:lstStyle>
            <a:lvl1pPr marL="0" indent="0" algn="ctr">
              <a:buNone/>
              <a:defRPr sz="4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101243B9-9858-4326-B2FB-286B60DD5548}"/>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5" name="Footer Placeholder 4">
            <a:extLst>
              <a:ext uri="{FF2B5EF4-FFF2-40B4-BE49-F238E27FC236}">
                <a16:creationId xmlns:a16="http://schemas.microsoft.com/office/drawing/2014/main" id="{C29029C0-340D-4329-8EE6-00C814AF0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BEFE2-D031-471D-8577-199FCC6DEC44}"/>
              </a:ext>
            </a:extLst>
          </p:cNvPr>
          <p:cNvSpPr>
            <a:spLocks noGrp="1"/>
          </p:cNvSpPr>
          <p:nvPr>
            <p:ph type="sldNum" sz="quarter" idx="12"/>
          </p:nvPr>
        </p:nvSpPr>
        <p:spPr/>
        <p:txBody>
          <a:bodyPr/>
          <a:lstStyle/>
          <a:p>
            <a:fld id="{CFB9DBD8-85FB-4F17-BF31-0247C7DB487C}" type="slidenum">
              <a:rPr lang="en-US" smtClean="0"/>
              <a:t>‹#›</a:t>
            </a:fld>
            <a:endParaRPr lang="en-US"/>
          </a:p>
        </p:txBody>
      </p:sp>
      <p:pic>
        <p:nvPicPr>
          <p:cNvPr id="9" name="Picture 2" descr="TVEE.png">
            <a:extLst>
              <a:ext uri="{FF2B5EF4-FFF2-40B4-BE49-F238E27FC236}">
                <a16:creationId xmlns:a16="http://schemas.microsoft.com/office/drawing/2014/main" id="{8732121B-DB2A-4BDC-8AD6-D7AE415E46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2910" y="5419725"/>
            <a:ext cx="3458179" cy="7694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356DF2E-0633-44E7-B07A-2D750414808A}"/>
              </a:ext>
            </a:extLst>
          </p:cNvPr>
          <p:cNvSpPr/>
          <p:nvPr/>
        </p:nvSpPr>
        <p:spPr>
          <a:xfrm>
            <a:off x="0" y="-20672"/>
            <a:ext cx="9144000" cy="571500"/>
          </a:xfrm>
          <a:prstGeom prst="rect">
            <a:avLst/>
          </a:prstGeom>
          <a:solidFill>
            <a:srgbClr val="2683C6"/>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a:extLst>
              <a:ext uri="{FF2B5EF4-FFF2-40B4-BE49-F238E27FC236}">
                <a16:creationId xmlns:a16="http://schemas.microsoft.com/office/drawing/2014/main" id="{4D57B2DA-AC2C-469C-AF21-BE32FE54727F}"/>
              </a:ext>
            </a:extLst>
          </p:cNvPr>
          <p:cNvSpPr/>
          <p:nvPr/>
        </p:nvSpPr>
        <p:spPr>
          <a:xfrm>
            <a:off x="0" y="605238"/>
            <a:ext cx="9144000" cy="80562"/>
          </a:xfrm>
          <a:prstGeom prst="rect">
            <a:avLst/>
          </a:prstGeom>
          <a:solidFill>
            <a:srgbClr val="1CADE4"/>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397623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1FFA-A3D6-41EB-BF80-C08682192C3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CFE9FC-6354-4595-B968-90EE364F14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68586E-B195-465E-89AE-59974468920A}"/>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5" name="Footer Placeholder 4">
            <a:extLst>
              <a:ext uri="{FF2B5EF4-FFF2-40B4-BE49-F238E27FC236}">
                <a16:creationId xmlns:a16="http://schemas.microsoft.com/office/drawing/2014/main" id="{BE92BA03-D5FD-40CB-8761-3248AB0A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74973-5F45-4EDC-85D3-153990557245}"/>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358454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B9532-7E95-46F7-B224-70AB9F0D38FC}"/>
              </a:ext>
            </a:extLst>
          </p:cNvPr>
          <p:cNvSpPr>
            <a:spLocks noGrp="1"/>
          </p:cNvSpPr>
          <p:nvPr>
            <p:ph type="title" orient="vert"/>
          </p:nvPr>
        </p:nvSpPr>
        <p:spPr>
          <a:xfrm>
            <a:off x="6543675" y="365126"/>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96245F-D4F8-45AC-B502-CB5E903A0FFF}"/>
              </a:ext>
            </a:extLst>
          </p:cNvPr>
          <p:cNvSpPr>
            <a:spLocks noGrp="1"/>
          </p:cNvSpPr>
          <p:nvPr>
            <p:ph type="body" orient="vert" idx="1"/>
          </p:nvPr>
        </p:nvSpPr>
        <p:spPr>
          <a:xfrm>
            <a:off x="628650"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8F69CF-E412-4F75-882C-BE33B9278D7F}"/>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5" name="Footer Placeholder 4">
            <a:extLst>
              <a:ext uri="{FF2B5EF4-FFF2-40B4-BE49-F238E27FC236}">
                <a16:creationId xmlns:a16="http://schemas.microsoft.com/office/drawing/2014/main" id="{E2333A57-CA7E-4A41-A8A6-2846A0581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87179-8618-4D69-A92A-1F5FCCB6DD33}"/>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236039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1077-A660-4291-AC94-919A16C5530C}"/>
              </a:ext>
            </a:extLst>
          </p:cNvPr>
          <p:cNvSpPr>
            <a:spLocks noGrp="1"/>
          </p:cNvSpPr>
          <p:nvPr>
            <p:ph type="title"/>
          </p:nvPr>
        </p:nvSpPr>
        <p:spPr/>
        <p:txBody>
          <a:bodyPr/>
          <a:lstStyle>
            <a:lvl1pPr algn="ctr">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1CAD302-98F2-4D22-91F8-80D22F4FD2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103097-4EF9-401C-83B9-2128C5C0CDFD}"/>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5" name="Footer Placeholder 4">
            <a:extLst>
              <a:ext uri="{FF2B5EF4-FFF2-40B4-BE49-F238E27FC236}">
                <a16:creationId xmlns:a16="http://schemas.microsoft.com/office/drawing/2014/main" id="{B7BE8125-D0DE-47CE-B160-02DE535DD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FBA85-9BA3-4D57-BBFD-796FBF7DFB1C}"/>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403173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5BA7-980F-4E48-B851-6D722D7081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C0C7E7B-D5BD-442F-9210-2EFB881C43C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91FB03-9F3D-4027-9278-FD6B3E7B9E88}"/>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5" name="Footer Placeholder 4">
            <a:extLst>
              <a:ext uri="{FF2B5EF4-FFF2-40B4-BE49-F238E27FC236}">
                <a16:creationId xmlns:a16="http://schemas.microsoft.com/office/drawing/2014/main" id="{BE2606E8-B564-4F8E-A195-1E11D6653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E8DCC-767D-4451-B273-974EB8682913}"/>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213522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563E-4ACB-42A1-8E56-F07970FECAF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B17E007-3271-4C51-99CF-90E6BAA27FD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92177BA-6A86-44B7-8330-F7A7E7B961B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35717F4-873E-4E0E-896E-69EAB1CB6657}"/>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6" name="Footer Placeholder 5">
            <a:extLst>
              <a:ext uri="{FF2B5EF4-FFF2-40B4-BE49-F238E27FC236}">
                <a16:creationId xmlns:a16="http://schemas.microsoft.com/office/drawing/2014/main" id="{D33724E6-0817-468C-89BD-C091BB032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03912-240C-4DAF-A877-531F206BC560}"/>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410230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25A9-3343-4DBE-8D26-18553DC59E1F}"/>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EC4349-8B8B-4B6A-9C18-1F4D1E6E9DA2}"/>
              </a:ext>
            </a:extLst>
          </p:cNvPr>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0B157E1-158C-4737-9F63-F5DB93AAA4B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F2D8A1-E64C-423E-9CEF-EAADB17A7AFF}"/>
              </a:ext>
            </a:extLst>
          </p:cNvPr>
          <p:cNvSpPr>
            <a:spLocks noGrp="1"/>
          </p:cNvSpPr>
          <p:nvPr>
            <p:ph type="body" sz="quarter" idx="3"/>
          </p:nvPr>
        </p:nvSpPr>
        <p:spPr>
          <a:xfrm>
            <a:off x="4629150"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AC50E59-BEB0-4830-B0F3-FBC73A84B6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907DA44-DAA1-4E53-9894-706A47F63ED1}"/>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8" name="Footer Placeholder 7">
            <a:extLst>
              <a:ext uri="{FF2B5EF4-FFF2-40B4-BE49-F238E27FC236}">
                <a16:creationId xmlns:a16="http://schemas.microsoft.com/office/drawing/2014/main" id="{3DB073DA-B7FE-4F73-ADAD-C53EE6CEE6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2A3D5-39F4-4203-8425-E1F9B7A7D004}"/>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257270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AABB-909A-441F-9311-60F056A5FF2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DBD79AA-122C-4268-92D8-7C72B5408DEF}"/>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4" name="Footer Placeholder 3">
            <a:extLst>
              <a:ext uri="{FF2B5EF4-FFF2-40B4-BE49-F238E27FC236}">
                <a16:creationId xmlns:a16="http://schemas.microsoft.com/office/drawing/2014/main" id="{31C355D7-324F-451A-95BB-8A767490C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8C229-4CA5-4020-ACEE-DDF191D441A3}"/>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4128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FA7F2-2C59-45D1-9CB7-992F661F7CB0}"/>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3" name="Footer Placeholder 2">
            <a:extLst>
              <a:ext uri="{FF2B5EF4-FFF2-40B4-BE49-F238E27FC236}">
                <a16:creationId xmlns:a16="http://schemas.microsoft.com/office/drawing/2014/main" id="{5FC37DAE-660C-498A-954F-EAF02F29B6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BA2B9-C155-437A-B6A9-66BC53EAB47B}"/>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412427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C0DC-A249-4AF0-B0E9-A6F669291C94}"/>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5292644-B298-4475-9AE5-16A0257ABB1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A199EBD-A6A3-4330-8FF2-ADE1CAF198A7}"/>
              </a:ext>
            </a:extLst>
          </p:cNvPr>
          <p:cNvSpPr>
            <a:spLocks noGrp="1"/>
          </p:cNvSpPr>
          <p:nvPr>
            <p:ph type="body" sz="half" idx="2"/>
          </p:nvPr>
        </p:nvSpPr>
        <p:spPr>
          <a:xfrm>
            <a:off x="629842"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F72A0B9-3927-41F2-A523-4866F0631286}"/>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6" name="Footer Placeholder 5">
            <a:extLst>
              <a:ext uri="{FF2B5EF4-FFF2-40B4-BE49-F238E27FC236}">
                <a16:creationId xmlns:a16="http://schemas.microsoft.com/office/drawing/2014/main" id="{EDDD4DCC-EE4C-4C8D-83F6-ED1147DE8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14D92-6235-4AEE-A3AC-51F807906622}"/>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173735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76CE-B276-46E4-899D-1B00DA227CA5}"/>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65C1EF-0810-4BE0-A7E8-1E637116DBD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0DE3C570-0E7C-4706-B979-8E2D038101E9}"/>
              </a:ext>
            </a:extLst>
          </p:cNvPr>
          <p:cNvSpPr>
            <a:spLocks noGrp="1"/>
          </p:cNvSpPr>
          <p:nvPr>
            <p:ph type="body" sz="half" idx="2"/>
          </p:nvPr>
        </p:nvSpPr>
        <p:spPr>
          <a:xfrm>
            <a:off x="629842"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04F865-883B-4023-BE55-CA88D6B07410}"/>
              </a:ext>
            </a:extLst>
          </p:cNvPr>
          <p:cNvSpPr>
            <a:spLocks noGrp="1"/>
          </p:cNvSpPr>
          <p:nvPr>
            <p:ph type="dt" sz="half" idx="10"/>
          </p:nvPr>
        </p:nvSpPr>
        <p:spPr/>
        <p:txBody>
          <a:bodyPr/>
          <a:lstStyle/>
          <a:p>
            <a:fld id="{BA04AC1D-9C76-481F-9EF6-ED282E854332}" type="datetimeFigureOut">
              <a:rPr lang="en-US" smtClean="0"/>
              <a:t>2/5/2020</a:t>
            </a:fld>
            <a:endParaRPr lang="en-US"/>
          </a:p>
        </p:txBody>
      </p:sp>
      <p:sp>
        <p:nvSpPr>
          <p:cNvPr id="6" name="Footer Placeholder 5">
            <a:extLst>
              <a:ext uri="{FF2B5EF4-FFF2-40B4-BE49-F238E27FC236}">
                <a16:creationId xmlns:a16="http://schemas.microsoft.com/office/drawing/2014/main" id="{DC5EEDCB-41CA-4594-8886-D22F8B9B1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FAF5C-9414-4E1C-8E98-F446D455E824}"/>
              </a:ext>
            </a:extLst>
          </p:cNvPr>
          <p:cNvSpPr>
            <a:spLocks noGrp="1"/>
          </p:cNvSpPr>
          <p:nvPr>
            <p:ph type="sldNum" sz="quarter" idx="12"/>
          </p:nvPr>
        </p:nvSpPr>
        <p:spPr/>
        <p:txBody>
          <a:bodyPr/>
          <a:lstStyle/>
          <a:p>
            <a:fld id="{CFB9DBD8-85FB-4F17-BF31-0247C7DB487C}" type="slidenum">
              <a:rPr lang="en-US" smtClean="0"/>
              <a:t>‹#›</a:t>
            </a:fld>
            <a:endParaRPr lang="en-US"/>
          </a:p>
        </p:txBody>
      </p:sp>
    </p:spTree>
    <p:extLst>
      <p:ext uri="{BB962C8B-B14F-4D97-AF65-F5344CB8AC3E}">
        <p14:creationId xmlns:p14="http://schemas.microsoft.com/office/powerpoint/2010/main" val="155205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42B0E-7B30-4928-9C0D-52313640F8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94C092E-174B-4CFF-985B-8A9F6B2AE5E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CED82B-EA90-4033-9766-25616E5889D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04AC1D-9C76-481F-9EF6-ED282E854332}" type="datetimeFigureOut">
              <a:rPr lang="en-US" smtClean="0"/>
              <a:t>2/5/2020</a:t>
            </a:fld>
            <a:endParaRPr lang="en-US"/>
          </a:p>
        </p:txBody>
      </p:sp>
      <p:sp>
        <p:nvSpPr>
          <p:cNvPr id="5" name="Footer Placeholder 4">
            <a:extLst>
              <a:ext uri="{FF2B5EF4-FFF2-40B4-BE49-F238E27FC236}">
                <a16:creationId xmlns:a16="http://schemas.microsoft.com/office/drawing/2014/main" id="{172D1E74-C481-495C-AC96-48B21AAB69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57F6D-8D8B-4CAB-8E22-02740FA78B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B9DBD8-85FB-4F17-BF31-0247C7DB487C}" type="slidenum">
              <a:rPr lang="en-US" smtClean="0"/>
              <a:t>‹#›</a:t>
            </a:fld>
            <a:endParaRPr lang="en-US"/>
          </a:p>
        </p:txBody>
      </p:sp>
      <p:sp>
        <p:nvSpPr>
          <p:cNvPr id="7" name="Rectangle 6">
            <a:extLst>
              <a:ext uri="{FF2B5EF4-FFF2-40B4-BE49-F238E27FC236}">
                <a16:creationId xmlns:a16="http://schemas.microsoft.com/office/drawing/2014/main" id="{336C9920-7105-43BC-AD69-2EE4C9F692BB}"/>
              </a:ext>
            </a:extLst>
          </p:cNvPr>
          <p:cNvSpPr/>
          <p:nvPr/>
        </p:nvSpPr>
        <p:spPr>
          <a:xfrm>
            <a:off x="0" y="6572250"/>
            <a:ext cx="9144000" cy="285750"/>
          </a:xfrm>
          <a:prstGeom prst="rect">
            <a:avLst/>
          </a:prstGeom>
          <a:solidFill>
            <a:srgbClr val="2683C6"/>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Rectangle 7">
            <a:extLst>
              <a:ext uri="{FF2B5EF4-FFF2-40B4-BE49-F238E27FC236}">
                <a16:creationId xmlns:a16="http://schemas.microsoft.com/office/drawing/2014/main" id="{3F0C6C56-63FB-4D6D-AE25-73FA9C4963EC}"/>
              </a:ext>
            </a:extLst>
          </p:cNvPr>
          <p:cNvSpPr/>
          <p:nvPr/>
        </p:nvSpPr>
        <p:spPr>
          <a:xfrm>
            <a:off x="0" y="6501294"/>
            <a:ext cx="9144000" cy="80562"/>
          </a:xfrm>
          <a:prstGeom prst="rect">
            <a:avLst/>
          </a:prstGeom>
          <a:solidFill>
            <a:srgbClr val="1CADE4"/>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272347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gavi.org/funding/donor-profile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odi.org/sites/odi.org.uk/files/odi-assets/publicationsopinion-files/9675.pdf" TargetMode="External"/><Relationship Id="rId2" Type="http://schemas.openxmlformats.org/officeDocument/2006/relationships/hyperlink" Target="http://nhsrcindia.org/healthcare-financing" TargetMode="External"/><Relationship Id="rId1" Type="http://schemas.openxmlformats.org/officeDocument/2006/relationships/slideLayout" Target="../slideLayouts/slideLayout2.xml"/><Relationship Id="rId6" Type="http://schemas.openxmlformats.org/officeDocument/2006/relationships/hyperlink" Target="http://www.gavi.org/about/governance/programme-policies/" TargetMode="External"/><Relationship Id="rId5" Type="http://schemas.openxmlformats.org/officeDocument/2006/relationships/hyperlink" Target="http://www.sabin.org/search/content/Trust%20funds" TargetMode="External"/><Relationship Id="rId4" Type="http://schemas.openxmlformats.org/officeDocument/2006/relationships/hyperlink" Target="http://www.jointlearningnetwork.org/earmarking"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dx.doi.org/10.1016/S2214-109X(17)30295-4"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www.sabin.org/programs/sif/legislation" TargetMode="External"/><Relationship Id="rId2" Type="http://schemas.openxmlformats.org/officeDocument/2006/relationships/hyperlink" Target="https://doi.org/10.1016/j.vaccine.2018.10.069" TargetMode="External"/><Relationship Id="rId1" Type="http://schemas.openxmlformats.org/officeDocument/2006/relationships/slideLayout" Target="../slideLayouts/slideLayout2.xml"/><Relationship Id="rId4" Type="http://schemas.openxmlformats.org/officeDocument/2006/relationships/hyperlink" Target="http://advocacy.vaccineswork.org/" TargetMode="Externa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dx.doi.org/10.1016/j.vaccine.2016.09.03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affairs.org/doi/full/10.1377/hlthaff.2015.1086" TargetMode="External"/><Relationship Id="rId2" Type="http://schemas.openxmlformats.org/officeDocument/2006/relationships/hyperlink" Target="https://doi.org/10.1016/j.worlddev.2017.10.013" TargetMode="External"/><Relationship Id="rId1" Type="http://schemas.openxmlformats.org/officeDocument/2006/relationships/slideLayout" Target="../slideLayouts/slideLayout2.xml"/><Relationship Id="rId4" Type="http://schemas.openxmlformats.org/officeDocument/2006/relationships/hyperlink" Target="mailto:Immunizationagenda2030@who.in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dx.doi.org/10.1016/S2214-109X(17)30295-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immunizationcosting.org/" TargetMode="External"/><Relationship Id="rId3" Type="http://schemas.openxmlformats.org/officeDocument/2006/relationships/hyperlink" Target="https://gh.bmj.com/content/3/3/e000794" TargetMode="External"/><Relationship Id="rId7" Type="http://schemas.openxmlformats.org/officeDocument/2006/relationships/hyperlink" Target="https://www.sciencedirect.com/science/article/pii/S0264410X1630474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bmcmedicine.biomedcentral.com/articles/10.1186/s12916-017-0942-1" TargetMode="External"/><Relationship Id="rId5" Type="http://schemas.openxmlformats.org/officeDocument/2006/relationships/hyperlink" Target="https://academic.oup.com/heapol/article/32/8/1174/3859185" TargetMode="External"/><Relationship Id="rId4" Type="http://schemas.openxmlformats.org/officeDocument/2006/relationships/hyperlink" Target="https://www.healthaffairs.org/doi/full/10.1377/hlthaff.2015.1121"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nitag-resource.org/abou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apps.who.int/iris/bitstream/handle/10665/260306/WER9308.pdf;jsessionid=C291E073C9B49CF01D05CA3AAE4FC3D0?sequence=1" TargetMode="External"/><Relationship Id="rId4" Type="http://schemas.openxmlformats.org/officeDocument/2006/relationships/hyperlink" Target="http://www.who.int/immunization/documents/positionpapers/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nhsrcindia.org/healthcare-financing" TargetMode="External"/><Relationship Id="rId2" Type="http://schemas.openxmlformats.org/officeDocument/2006/relationships/hyperlink" Target="https://apps.who.int/iris/handle/10665/259642"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nhp.gov.in/universal-immunisation-programme_p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800" dirty="0"/>
              <a:t>Financing, Resource Tracking &amp; Affordability Module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593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581001"/>
            <a:ext cx="4349011" cy="276999"/>
          </a:xfrm>
          <a:prstGeom prst="rect">
            <a:avLst/>
          </a:prstGeom>
          <a:noFill/>
        </p:spPr>
        <p:txBody>
          <a:bodyPr wrap="none" rtlCol="0">
            <a:spAutoFit/>
          </a:bodyPr>
          <a:lstStyle/>
          <a:p>
            <a:r>
              <a:rPr lang="en-US" sz="1200" dirty="0"/>
              <a:t>Source: https://ourworldindata.org/vaccine-preventable-diseases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144000" cy="6400800"/>
          </a:xfrm>
          <a:prstGeom prst="rect">
            <a:avLst/>
          </a:prstGeom>
        </p:spPr>
      </p:pic>
    </p:spTree>
    <p:extLst>
      <p:ext uri="{BB962C8B-B14F-4D97-AF65-F5344CB8AC3E}">
        <p14:creationId xmlns:p14="http://schemas.microsoft.com/office/powerpoint/2010/main" val="14542667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8100"/>
            <a:ext cx="8286750" cy="1325563"/>
          </a:xfrm>
        </p:spPr>
        <p:txBody>
          <a:bodyPr>
            <a:normAutofit/>
          </a:bodyPr>
          <a:lstStyle/>
          <a:p>
            <a:pPr algn="l"/>
            <a:r>
              <a:rPr lang="en-US" sz="2800" dirty="0"/>
              <a:t>India - Healthcare Financing (HF) Schemes &amp; </a:t>
            </a:r>
            <a:br>
              <a:rPr lang="en-US" sz="2800" dirty="0"/>
            </a:br>
            <a:r>
              <a:rPr lang="en-US" sz="2800" dirty="0"/>
              <a:t>Health Funding Source (2015-16) Data</a:t>
            </a:r>
          </a:p>
        </p:txBody>
      </p:sp>
      <p:sp>
        <p:nvSpPr>
          <p:cNvPr id="3" name="Content Placeholder 2"/>
          <p:cNvSpPr>
            <a:spLocks noGrp="1"/>
          </p:cNvSpPr>
          <p:nvPr>
            <p:ph idx="1"/>
          </p:nvPr>
        </p:nvSpPr>
        <p:spPr>
          <a:xfrm>
            <a:off x="76200" y="1831180"/>
            <a:ext cx="1676400" cy="2588420"/>
          </a:xfrm>
        </p:spPr>
        <p:txBody>
          <a:bodyPr>
            <a:noAutofit/>
          </a:bodyPr>
          <a:lstStyle/>
          <a:p>
            <a:pPr marL="0" indent="0">
              <a:buNone/>
            </a:pPr>
            <a:r>
              <a:rPr lang="en-US" sz="1600" b="1" dirty="0"/>
              <a:t>HF.1 Public</a:t>
            </a:r>
          </a:p>
          <a:p>
            <a:pPr marL="114300" indent="-114300">
              <a:spcBef>
                <a:spcPts val="0"/>
              </a:spcBef>
            </a:pPr>
            <a:r>
              <a:rPr lang="en-US" sz="1400" b="1" dirty="0"/>
              <a:t>HF.1.1: </a:t>
            </a:r>
            <a:r>
              <a:rPr lang="en-US" sz="1400" dirty="0"/>
              <a:t>Government Schemes </a:t>
            </a:r>
          </a:p>
          <a:p>
            <a:pPr marL="114300" indent="-114300">
              <a:spcBef>
                <a:spcPts val="0"/>
              </a:spcBef>
            </a:pPr>
            <a:r>
              <a:rPr lang="en-US" sz="1400" b="1" dirty="0"/>
              <a:t>HF.1.2: </a:t>
            </a:r>
            <a:r>
              <a:rPr lang="en-US" sz="1400" u="sng" dirty="0"/>
              <a:t>Compulsory</a:t>
            </a:r>
            <a:r>
              <a:rPr lang="en-US" sz="1400" dirty="0"/>
              <a:t> Contributory Insurance Schemes</a:t>
            </a:r>
            <a:r>
              <a:rPr lang="en-US" sz="1000" dirty="0">
                <a:latin typeface="Calibri" panose="020F0502020204030204" pitchFamily="34" charset="0"/>
                <a:cs typeface="Calibri" panose="020F0502020204030204" pitchFamily="34" charset="0"/>
              </a:rPr>
              <a:t>†</a:t>
            </a:r>
            <a:endParaRPr lang="en-US" sz="1400" dirty="0"/>
          </a:p>
        </p:txBody>
      </p:sp>
      <p:pic>
        <p:nvPicPr>
          <p:cNvPr id="4" name="Picture 3"/>
          <p:cNvPicPr>
            <a:picLocks noChangeAspect="1"/>
          </p:cNvPicPr>
          <p:nvPr/>
        </p:nvPicPr>
        <p:blipFill>
          <a:blip r:embed="rId3"/>
          <a:stretch>
            <a:fillRect/>
          </a:stretch>
        </p:blipFill>
        <p:spPr>
          <a:xfrm>
            <a:off x="1981200" y="1295400"/>
            <a:ext cx="7162800" cy="5076825"/>
          </a:xfrm>
          <a:prstGeom prst="rect">
            <a:avLst/>
          </a:prstGeom>
        </p:spPr>
      </p:pic>
      <p:sp>
        <p:nvSpPr>
          <p:cNvPr id="6" name="Left Brace 5"/>
          <p:cNvSpPr/>
          <p:nvPr/>
        </p:nvSpPr>
        <p:spPr>
          <a:xfrm>
            <a:off x="1752600" y="1752600"/>
            <a:ext cx="228600" cy="2133600"/>
          </a:xfrm>
          <a:prstGeom prst="leftBrace">
            <a:avLst/>
          </a:prstGeom>
          <a:ln w="38100">
            <a:solidFill>
              <a:srgbClr val="FF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1752600" y="4112421"/>
            <a:ext cx="228600" cy="1602580"/>
          </a:xfrm>
          <a:prstGeom prst="lef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ontent Placeholder 2"/>
          <p:cNvSpPr txBox="1">
            <a:spLocks/>
          </p:cNvSpPr>
          <p:nvPr/>
        </p:nvSpPr>
        <p:spPr>
          <a:xfrm>
            <a:off x="76200" y="4419600"/>
            <a:ext cx="1752600" cy="2057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b="1" dirty="0"/>
              <a:t>HF.2 Private</a:t>
            </a:r>
          </a:p>
          <a:p>
            <a:pPr marL="114300" indent="-114300">
              <a:spcBef>
                <a:spcPts val="0"/>
              </a:spcBef>
            </a:pPr>
            <a:r>
              <a:rPr lang="en-US" sz="1400" b="1" dirty="0"/>
              <a:t>HF.2.1: </a:t>
            </a:r>
            <a:r>
              <a:rPr lang="en-US" sz="1400" u="sng" dirty="0"/>
              <a:t>Voluntary</a:t>
            </a:r>
            <a:r>
              <a:rPr lang="en-US" sz="1400" dirty="0"/>
              <a:t> Health Insurance</a:t>
            </a:r>
          </a:p>
          <a:p>
            <a:pPr marL="114300" indent="-114300">
              <a:spcBef>
                <a:spcPts val="0"/>
              </a:spcBef>
            </a:pPr>
            <a:r>
              <a:rPr lang="en-US" sz="1400" b="1" dirty="0"/>
              <a:t>HF.2.2: </a:t>
            </a:r>
            <a:r>
              <a:rPr lang="en-US" sz="1400" dirty="0"/>
              <a:t>Non- Profit Institutions Serving Households (NPISH)</a:t>
            </a:r>
          </a:p>
          <a:p>
            <a:pPr marL="114300" indent="-114300">
              <a:spcBef>
                <a:spcPts val="0"/>
              </a:spcBef>
            </a:pPr>
            <a:r>
              <a:rPr lang="en-US" sz="1400" b="1" dirty="0"/>
              <a:t>HF.2.2</a:t>
            </a:r>
            <a:r>
              <a:rPr lang="en-US" sz="1400" dirty="0"/>
              <a:t>: Enterprise Financing</a:t>
            </a:r>
            <a:endParaRPr lang="en-US" sz="1200" dirty="0"/>
          </a:p>
          <a:p>
            <a:pPr marL="0" indent="0">
              <a:buFont typeface="Arial" panose="020B0604020202020204" pitchFamily="34" charset="0"/>
              <a:buNone/>
            </a:pPr>
            <a:endParaRPr lang="en-US" sz="1200" dirty="0"/>
          </a:p>
        </p:txBody>
      </p:sp>
    </p:spTree>
    <p:extLst>
      <p:ext uri="{BB962C8B-B14F-4D97-AF65-F5344CB8AC3E}">
        <p14:creationId xmlns:p14="http://schemas.microsoft.com/office/powerpoint/2010/main" val="25810796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44" y="6581001"/>
            <a:ext cx="8403262" cy="261610"/>
          </a:xfrm>
          <a:prstGeom prst="rect">
            <a:avLst/>
          </a:prstGeom>
        </p:spPr>
        <p:txBody>
          <a:bodyPr wrap="none">
            <a:spAutoFit/>
          </a:bodyPr>
          <a:lstStyle/>
          <a:p>
            <a:r>
              <a:rPr lang="en-US" sz="1100" dirty="0"/>
              <a:t>Source: National Health Systems Resource Centre (2018). National Health Accounts Estimates for India (2015-16), Figure 1, Table A.3, Table A.4</a:t>
            </a:r>
          </a:p>
        </p:txBody>
      </p:sp>
      <p:sp>
        <p:nvSpPr>
          <p:cNvPr id="7" name="Title 1"/>
          <p:cNvSpPr txBox="1">
            <a:spLocks/>
          </p:cNvSpPr>
          <p:nvPr/>
        </p:nvSpPr>
        <p:spPr>
          <a:xfrm>
            <a:off x="0" y="0"/>
            <a:ext cx="9144000" cy="50864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US" sz="1800" dirty="0"/>
              <a:t>India - Distribution of Current Health Expenditure (2015-16) by Healthcare Financing Schemes, Revenues of Healthcare Financing Schemes, Healthcare Providers and Healthcare Functions </a:t>
            </a:r>
            <a:r>
              <a:rPr lang="en-US" sz="1600" dirty="0"/>
              <a:t>(%)</a:t>
            </a:r>
            <a:endParaRPr lang="en-US" sz="1100" dirty="0"/>
          </a:p>
        </p:txBody>
      </p:sp>
      <p:pic>
        <p:nvPicPr>
          <p:cNvPr id="2" name="Picture 1"/>
          <p:cNvPicPr>
            <a:picLocks noChangeAspect="1"/>
          </p:cNvPicPr>
          <p:nvPr/>
        </p:nvPicPr>
        <p:blipFill rotWithShape="1">
          <a:blip r:embed="rId3"/>
          <a:srcRect r="75562"/>
          <a:stretch/>
        </p:blipFill>
        <p:spPr>
          <a:xfrm>
            <a:off x="152400" y="683111"/>
            <a:ext cx="1872996" cy="4777200"/>
          </a:xfrm>
          <a:prstGeom prst="rect">
            <a:avLst/>
          </a:prstGeom>
        </p:spPr>
      </p:pic>
      <p:pic>
        <p:nvPicPr>
          <p:cNvPr id="9" name="Picture 8"/>
          <p:cNvPicPr>
            <a:picLocks noChangeAspect="1"/>
          </p:cNvPicPr>
          <p:nvPr/>
        </p:nvPicPr>
        <p:blipFill rotWithShape="1">
          <a:blip r:embed="rId3"/>
          <a:srcRect l="52695" t="-1421" r="26426" b="1421"/>
          <a:stretch/>
        </p:blipFill>
        <p:spPr>
          <a:xfrm>
            <a:off x="4800600" y="609600"/>
            <a:ext cx="1600200" cy="4777200"/>
          </a:xfrm>
          <a:prstGeom prst="rect">
            <a:avLst/>
          </a:prstGeom>
        </p:spPr>
      </p:pic>
      <p:pic>
        <p:nvPicPr>
          <p:cNvPr id="10" name="Picture 9"/>
          <p:cNvPicPr>
            <a:picLocks noChangeAspect="1"/>
          </p:cNvPicPr>
          <p:nvPr/>
        </p:nvPicPr>
        <p:blipFill rotWithShape="1">
          <a:blip r:embed="rId3"/>
          <a:srcRect l="76556"/>
          <a:stretch/>
        </p:blipFill>
        <p:spPr>
          <a:xfrm>
            <a:off x="6966204" y="669185"/>
            <a:ext cx="1796796" cy="4777200"/>
          </a:xfrm>
          <a:prstGeom prst="rect">
            <a:avLst/>
          </a:prstGeom>
        </p:spPr>
      </p:pic>
      <p:sp>
        <p:nvSpPr>
          <p:cNvPr id="3" name="Rectangle 2"/>
          <p:cNvSpPr/>
          <p:nvPr/>
        </p:nvSpPr>
        <p:spPr>
          <a:xfrm>
            <a:off x="7340854" y="5522893"/>
            <a:ext cx="1498346" cy="830997"/>
          </a:xfrm>
          <a:prstGeom prst="rect">
            <a:avLst/>
          </a:prstGeom>
        </p:spPr>
        <p:txBody>
          <a:bodyPr wrap="square">
            <a:spAutoFit/>
          </a:bodyPr>
          <a:lstStyle/>
          <a:p>
            <a:pPr marL="171450" indent="-171450">
              <a:buFont typeface="Wingdings" panose="05000000000000000000" pitchFamily="2" charset="2"/>
              <a:buChar char="v"/>
            </a:pPr>
            <a:r>
              <a:rPr lang="en-US" sz="1200" i="1" dirty="0">
                <a:latin typeface="Arial-ItalicMT"/>
              </a:rPr>
              <a:t>Preventive </a:t>
            </a:r>
          </a:p>
          <a:p>
            <a:r>
              <a:rPr lang="en-US" sz="1200" i="1" dirty="0">
                <a:latin typeface="Arial-ItalicMT"/>
              </a:rPr>
              <a:t>care includes:</a:t>
            </a:r>
          </a:p>
          <a:p>
            <a:r>
              <a:rPr lang="en-US" sz="1200" b="1" i="1" dirty="0">
                <a:latin typeface="Arial-ItalicMT"/>
              </a:rPr>
              <a:t>Immunization</a:t>
            </a:r>
            <a:r>
              <a:rPr lang="en-US" sz="1200" i="1" dirty="0">
                <a:latin typeface="Arial-ItalicMT"/>
              </a:rPr>
              <a:t> (0.87%)</a:t>
            </a:r>
          </a:p>
        </p:txBody>
      </p:sp>
      <p:sp>
        <p:nvSpPr>
          <p:cNvPr id="11" name="Rectangle 10"/>
          <p:cNvSpPr/>
          <p:nvPr/>
        </p:nvSpPr>
        <p:spPr>
          <a:xfrm>
            <a:off x="0" y="5493216"/>
            <a:ext cx="4876800" cy="1123384"/>
          </a:xfrm>
          <a:prstGeom prst="rect">
            <a:avLst/>
          </a:prstGeom>
        </p:spPr>
        <p:txBody>
          <a:bodyPr wrap="square">
            <a:spAutoFit/>
          </a:bodyPr>
          <a:lstStyle/>
          <a:p>
            <a:pPr>
              <a:buFont typeface="Wingdings" panose="05000000000000000000" pitchFamily="2" charset="2"/>
              <a:buChar char="v"/>
            </a:pPr>
            <a:r>
              <a:rPr lang="en-US" sz="1200" b="1" i="1" dirty="0">
                <a:latin typeface="Arial-ItalicMT"/>
              </a:rPr>
              <a:t>Immunization</a:t>
            </a:r>
            <a:r>
              <a:rPr lang="en-US" sz="1200" i="1" dirty="0">
                <a:latin typeface="Arial-ItalicMT"/>
              </a:rPr>
              <a:t> programs health finance (HF) scheme:</a:t>
            </a:r>
          </a:p>
          <a:p>
            <a:r>
              <a:rPr lang="en-US" sz="1100" b="1" i="1" dirty="0">
                <a:solidFill>
                  <a:srgbClr val="FF6699"/>
                </a:solidFill>
                <a:latin typeface="Arial-ItalicMT"/>
              </a:rPr>
              <a:t>HF.1: </a:t>
            </a:r>
            <a:r>
              <a:rPr lang="en-US" sz="1100" i="1" dirty="0">
                <a:solidFill>
                  <a:srgbClr val="FF6699"/>
                </a:solidFill>
                <a:latin typeface="Arial-ItalicMT"/>
              </a:rPr>
              <a:t>Gov’t  scheme &amp; contributory healthcare financing scheme</a:t>
            </a:r>
          </a:p>
          <a:p>
            <a:r>
              <a:rPr lang="en-US" sz="1100" b="1" i="1" dirty="0">
                <a:solidFill>
                  <a:schemeClr val="accent6"/>
                </a:solidFill>
                <a:latin typeface="Arial-ItalicMT"/>
              </a:rPr>
              <a:t>HF.2: </a:t>
            </a:r>
            <a:r>
              <a:rPr lang="en-US" sz="1100" i="1" dirty="0">
                <a:solidFill>
                  <a:schemeClr val="accent6"/>
                </a:solidFill>
                <a:latin typeface="Arial-ItalicMT"/>
              </a:rPr>
              <a:t>Voluntary healthcare payment scheme, specifically:</a:t>
            </a:r>
          </a:p>
          <a:p>
            <a:pPr marL="171450" indent="-171450">
              <a:buFont typeface="Arial" panose="020B0604020202020204" pitchFamily="34" charset="0"/>
              <a:buChar char="•"/>
            </a:pPr>
            <a:r>
              <a:rPr lang="en-US" sz="1100" i="1" dirty="0">
                <a:solidFill>
                  <a:schemeClr val="accent6"/>
                </a:solidFill>
                <a:latin typeface="Arial-ItalicMT"/>
              </a:rPr>
              <a:t>All Household out-of-pocket payment</a:t>
            </a:r>
          </a:p>
          <a:p>
            <a:pPr marL="171450" indent="-171450">
              <a:buFont typeface="Arial" panose="020B0604020202020204" pitchFamily="34" charset="0"/>
              <a:buChar char="•"/>
            </a:pPr>
            <a:r>
              <a:rPr lang="en-US" sz="1100" i="1" dirty="0">
                <a:solidFill>
                  <a:schemeClr val="accent6"/>
                </a:solidFill>
                <a:latin typeface="Arial-ItalicMT"/>
              </a:rPr>
              <a:t>Non-Government Institutions Serving Households (NPISH)</a:t>
            </a:r>
          </a:p>
          <a:p>
            <a:endParaRPr lang="en-US" sz="1100" i="1" dirty="0">
              <a:solidFill>
                <a:schemeClr val="accent6"/>
              </a:solidFill>
              <a:latin typeface="Arial-ItalicMT"/>
            </a:endParaRPr>
          </a:p>
        </p:txBody>
      </p:sp>
      <p:sp>
        <p:nvSpPr>
          <p:cNvPr id="12" name="Rectangle 11"/>
          <p:cNvSpPr/>
          <p:nvPr/>
        </p:nvSpPr>
        <p:spPr>
          <a:xfrm>
            <a:off x="3685862" y="1353916"/>
            <a:ext cx="487307" cy="253916"/>
          </a:xfrm>
          <a:prstGeom prst="rect">
            <a:avLst/>
          </a:prstGeom>
        </p:spPr>
        <p:txBody>
          <a:bodyPr wrap="square">
            <a:spAutoFit/>
          </a:bodyPr>
          <a:lstStyle/>
          <a:p>
            <a:r>
              <a:rPr lang="en-US" sz="1050" b="1" i="1" dirty="0">
                <a:solidFill>
                  <a:srgbClr val="FF6699"/>
                </a:solidFill>
                <a:latin typeface="Arial-ItalicMT"/>
              </a:rPr>
              <a:t>HF.1</a:t>
            </a:r>
            <a:endParaRPr lang="en-US" sz="1050" i="1" dirty="0">
              <a:solidFill>
                <a:srgbClr val="FF6699"/>
              </a:solidFill>
              <a:latin typeface="Arial-ItalicMT"/>
            </a:endParaRPr>
          </a:p>
        </p:txBody>
      </p:sp>
      <p:sp>
        <p:nvSpPr>
          <p:cNvPr id="13" name="Rectangle 12"/>
          <p:cNvSpPr/>
          <p:nvPr/>
        </p:nvSpPr>
        <p:spPr>
          <a:xfrm>
            <a:off x="3681865" y="1148930"/>
            <a:ext cx="495300" cy="253916"/>
          </a:xfrm>
          <a:prstGeom prst="rect">
            <a:avLst/>
          </a:prstGeom>
        </p:spPr>
        <p:txBody>
          <a:bodyPr wrap="square">
            <a:spAutoFit/>
          </a:bodyPr>
          <a:lstStyle/>
          <a:p>
            <a:r>
              <a:rPr lang="en-US" sz="1050" b="1" i="1" dirty="0">
                <a:solidFill>
                  <a:schemeClr val="accent6"/>
                </a:solidFill>
                <a:latin typeface="Arial-ItalicMT"/>
              </a:rPr>
              <a:t>HF.2</a:t>
            </a:r>
            <a:endParaRPr lang="en-US" sz="1050" i="1" dirty="0">
              <a:solidFill>
                <a:schemeClr val="accent6"/>
              </a:solidFill>
              <a:latin typeface="Arial-ItalicMT"/>
            </a:endParaRPr>
          </a:p>
        </p:txBody>
      </p:sp>
      <p:sp>
        <p:nvSpPr>
          <p:cNvPr id="14" name="Rectangle 13"/>
          <p:cNvSpPr/>
          <p:nvPr/>
        </p:nvSpPr>
        <p:spPr>
          <a:xfrm>
            <a:off x="3667947" y="1970154"/>
            <a:ext cx="487307" cy="253916"/>
          </a:xfrm>
          <a:prstGeom prst="rect">
            <a:avLst/>
          </a:prstGeom>
        </p:spPr>
        <p:txBody>
          <a:bodyPr wrap="square">
            <a:spAutoFit/>
          </a:bodyPr>
          <a:lstStyle/>
          <a:p>
            <a:r>
              <a:rPr lang="en-US" sz="1050" b="1" i="1" dirty="0">
                <a:solidFill>
                  <a:srgbClr val="FF6699"/>
                </a:solidFill>
                <a:latin typeface="Arial-ItalicMT"/>
              </a:rPr>
              <a:t>HF.1</a:t>
            </a:r>
            <a:endParaRPr lang="en-US" sz="1050" i="1" dirty="0">
              <a:solidFill>
                <a:srgbClr val="FF6699"/>
              </a:solidFill>
              <a:latin typeface="Arial-ItalicMT"/>
            </a:endParaRPr>
          </a:p>
        </p:txBody>
      </p:sp>
      <p:sp>
        <p:nvSpPr>
          <p:cNvPr id="15" name="Rectangle 14"/>
          <p:cNvSpPr/>
          <p:nvPr/>
        </p:nvSpPr>
        <p:spPr>
          <a:xfrm>
            <a:off x="3703693" y="957903"/>
            <a:ext cx="487307" cy="253916"/>
          </a:xfrm>
          <a:prstGeom prst="rect">
            <a:avLst/>
          </a:prstGeom>
        </p:spPr>
        <p:txBody>
          <a:bodyPr wrap="square">
            <a:spAutoFit/>
          </a:bodyPr>
          <a:lstStyle/>
          <a:p>
            <a:r>
              <a:rPr lang="en-US" sz="1050" b="1" i="1" dirty="0">
                <a:solidFill>
                  <a:srgbClr val="FF6699"/>
                </a:solidFill>
                <a:latin typeface="Arial-ItalicMT"/>
              </a:rPr>
              <a:t>HF.1</a:t>
            </a:r>
            <a:endParaRPr lang="en-US" sz="1050" i="1" dirty="0">
              <a:solidFill>
                <a:srgbClr val="FF6699"/>
              </a:solidFill>
              <a:latin typeface="Arial-ItalicMT"/>
            </a:endParaRPr>
          </a:p>
        </p:txBody>
      </p:sp>
      <p:sp>
        <p:nvSpPr>
          <p:cNvPr id="16" name="Rectangle 15"/>
          <p:cNvSpPr/>
          <p:nvPr/>
        </p:nvSpPr>
        <p:spPr>
          <a:xfrm>
            <a:off x="4572000" y="5522892"/>
            <a:ext cx="2514600" cy="1015663"/>
          </a:xfrm>
          <a:prstGeom prst="rect">
            <a:avLst/>
          </a:prstGeom>
        </p:spPr>
        <p:txBody>
          <a:bodyPr wrap="square">
            <a:spAutoFit/>
          </a:bodyPr>
          <a:lstStyle/>
          <a:p>
            <a:pPr marL="171450" indent="-171450">
              <a:buFont typeface="Wingdings" panose="05000000000000000000" pitchFamily="2" charset="2"/>
              <a:buChar char="v"/>
            </a:pPr>
            <a:r>
              <a:rPr lang="en-US" sz="1200" b="1" i="1" dirty="0">
                <a:latin typeface="Arial-ItalicMT"/>
              </a:rPr>
              <a:t>Immunization </a:t>
            </a:r>
            <a:r>
              <a:rPr lang="en-US" sz="1200" i="1" dirty="0">
                <a:latin typeface="Arial-ItalicMT"/>
              </a:rPr>
              <a:t>Health providers (HP): </a:t>
            </a:r>
          </a:p>
          <a:p>
            <a:r>
              <a:rPr lang="en-US" sz="1200" b="1" i="1" dirty="0">
                <a:latin typeface="Arial-ItalicMT"/>
              </a:rPr>
              <a:t>HP.6 </a:t>
            </a:r>
            <a:r>
              <a:rPr lang="en-US" sz="1200" i="1" dirty="0">
                <a:latin typeface="Arial-ItalicMT"/>
              </a:rPr>
              <a:t>Providers of preventive care</a:t>
            </a:r>
          </a:p>
          <a:p>
            <a:r>
              <a:rPr lang="en-US" sz="1200" b="1" i="1" dirty="0">
                <a:latin typeface="Arial-ItalicMT"/>
              </a:rPr>
              <a:t>HP.3 </a:t>
            </a:r>
            <a:r>
              <a:rPr lang="en-US" sz="1200" i="1" dirty="0">
                <a:latin typeface="Arial-ItalicMT"/>
              </a:rPr>
              <a:t>(small %) Providers of ambulatory care</a:t>
            </a:r>
          </a:p>
        </p:txBody>
      </p:sp>
      <p:sp>
        <p:nvSpPr>
          <p:cNvPr id="17" name="Rectangle 16"/>
          <p:cNvSpPr/>
          <p:nvPr/>
        </p:nvSpPr>
        <p:spPr>
          <a:xfrm>
            <a:off x="6196194" y="4671876"/>
            <a:ext cx="487307" cy="253916"/>
          </a:xfrm>
          <a:prstGeom prst="rect">
            <a:avLst/>
          </a:prstGeom>
        </p:spPr>
        <p:txBody>
          <a:bodyPr wrap="square">
            <a:spAutoFit/>
          </a:bodyPr>
          <a:lstStyle/>
          <a:p>
            <a:r>
              <a:rPr lang="en-US" sz="1050" b="1" i="1" dirty="0">
                <a:latin typeface="Arial-ItalicMT"/>
              </a:rPr>
              <a:t>HP.6</a:t>
            </a:r>
            <a:endParaRPr lang="en-US" sz="1050" i="1" dirty="0">
              <a:latin typeface="Arial-ItalicMT"/>
            </a:endParaRPr>
          </a:p>
        </p:txBody>
      </p:sp>
      <p:sp>
        <p:nvSpPr>
          <p:cNvPr id="18" name="Rectangle 17"/>
          <p:cNvSpPr/>
          <p:nvPr/>
        </p:nvSpPr>
        <p:spPr>
          <a:xfrm>
            <a:off x="6174097" y="4925792"/>
            <a:ext cx="487307" cy="253916"/>
          </a:xfrm>
          <a:prstGeom prst="rect">
            <a:avLst/>
          </a:prstGeom>
        </p:spPr>
        <p:txBody>
          <a:bodyPr wrap="square">
            <a:spAutoFit/>
          </a:bodyPr>
          <a:lstStyle/>
          <a:p>
            <a:r>
              <a:rPr lang="en-US" sz="1050" b="1" i="1" dirty="0">
                <a:latin typeface="Arial-ItalicMT"/>
              </a:rPr>
              <a:t>HP.3</a:t>
            </a:r>
            <a:endParaRPr lang="en-US" sz="1050" i="1" dirty="0">
              <a:latin typeface="Arial-ItalicMT"/>
            </a:endParaRPr>
          </a:p>
        </p:txBody>
      </p:sp>
      <p:pic>
        <p:nvPicPr>
          <p:cNvPr id="19" name="Picture 18">
            <a:extLst>
              <a:ext uri="{FF2B5EF4-FFF2-40B4-BE49-F238E27FC236}">
                <a16:creationId xmlns:a16="http://schemas.microsoft.com/office/drawing/2014/main" id="{2BEDF1A3-6EA2-4843-A837-5FD08F284F4A}"/>
              </a:ext>
            </a:extLst>
          </p:cNvPr>
          <p:cNvPicPr>
            <a:picLocks noChangeAspect="1"/>
          </p:cNvPicPr>
          <p:nvPr/>
        </p:nvPicPr>
        <p:blipFill rotWithShape="1">
          <a:blip r:embed="rId3"/>
          <a:srcRect l="25850" r="50288"/>
          <a:stretch/>
        </p:blipFill>
        <p:spPr>
          <a:xfrm>
            <a:off x="2057400" y="688848"/>
            <a:ext cx="1828800" cy="4777200"/>
          </a:xfrm>
          <a:prstGeom prst="rect">
            <a:avLst/>
          </a:prstGeom>
        </p:spPr>
      </p:pic>
    </p:spTree>
    <p:extLst>
      <p:ext uri="{BB962C8B-B14F-4D97-AF65-F5344CB8AC3E}">
        <p14:creationId xmlns:p14="http://schemas.microsoft.com/office/powerpoint/2010/main" val="24471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17" grpId="0"/>
      <p:bldP spid="1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44" y="6581001"/>
            <a:ext cx="8403262" cy="261610"/>
          </a:xfrm>
          <a:prstGeom prst="rect">
            <a:avLst/>
          </a:prstGeom>
        </p:spPr>
        <p:txBody>
          <a:bodyPr wrap="none">
            <a:spAutoFit/>
          </a:bodyPr>
          <a:lstStyle/>
          <a:p>
            <a:r>
              <a:rPr lang="en-US" sz="1100" dirty="0"/>
              <a:t>Source: National Health Systems Resource Centre (2018). National Health Accounts Estimates for India (2015-16), Figure 1, Table A.3, Table A.4</a:t>
            </a:r>
          </a:p>
        </p:txBody>
      </p:sp>
      <p:sp>
        <p:nvSpPr>
          <p:cNvPr id="7" name="Title 1"/>
          <p:cNvSpPr txBox="1">
            <a:spLocks/>
          </p:cNvSpPr>
          <p:nvPr/>
        </p:nvSpPr>
        <p:spPr>
          <a:xfrm>
            <a:off x="0" y="0"/>
            <a:ext cx="9144000" cy="508647"/>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US" sz="1800" dirty="0"/>
              <a:t>India - Distribution of Current Health Expenditure (2015-16) by Healthcare Financing Schemes, Revenues of Healthcare Financing Schemes, Healthcare Providers and Healthcare Functions </a:t>
            </a:r>
            <a:r>
              <a:rPr lang="en-US" sz="1600" dirty="0"/>
              <a:t>(%)</a:t>
            </a:r>
            <a:endParaRPr lang="en-US" sz="1100" dirty="0"/>
          </a:p>
        </p:txBody>
      </p:sp>
      <p:pic>
        <p:nvPicPr>
          <p:cNvPr id="2" name="Picture 1"/>
          <p:cNvPicPr>
            <a:picLocks noChangeAspect="1"/>
          </p:cNvPicPr>
          <p:nvPr/>
        </p:nvPicPr>
        <p:blipFill rotWithShape="1">
          <a:blip r:embed="rId3"/>
          <a:srcRect r="75562"/>
          <a:stretch/>
        </p:blipFill>
        <p:spPr>
          <a:xfrm>
            <a:off x="152400" y="683111"/>
            <a:ext cx="1872996" cy="4777200"/>
          </a:xfrm>
          <a:prstGeom prst="rect">
            <a:avLst/>
          </a:prstGeom>
        </p:spPr>
      </p:pic>
      <p:pic>
        <p:nvPicPr>
          <p:cNvPr id="9" name="Picture 8"/>
          <p:cNvPicPr>
            <a:picLocks noChangeAspect="1"/>
          </p:cNvPicPr>
          <p:nvPr/>
        </p:nvPicPr>
        <p:blipFill rotWithShape="1">
          <a:blip r:embed="rId3"/>
          <a:srcRect l="52695" t="-1421" r="26426" b="1421"/>
          <a:stretch/>
        </p:blipFill>
        <p:spPr>
          <a:xfrm>
            <a:off x="4800600" y="609600"/>
            <a:ext cx="1600200" cy="4777200"/>
          </a:xfrm>
          <a:prstGeom prst="rect">
            <a:avLst/>
          </a:prstGeom>
        </p:spPr>
      </p:pic>
      <p:pic>
        <p:nvPicPr>
          <p:cNvPr id="10" name="Picture 9"/>
          <p:cNvPicPr>
            <a:picLocks noChangeAspect="1"/>
          </p:cNvPicPr>
          <p:nvPr/>
        </p:nvPicPr>
        <p:blipFill rotWithShape="1">
          <a:blip r:embed="rId3"/>
          <a:srcRect l="76556"/>
          <a:stretch/>
        </p:blipFill>
        <p:spPr>
          <a:xfrm>
            <a:off x="6966204" y="669185"/>
            <a:ext cx="1796796" cy="4777200"/>
          </a:xfrm>
          <a:prstGeom prst="rect">
            <a:avLst/>
          </a:prstGeom>
        </p:spPr>
      </p:pic>
      <p:sp>
        <p:nvSpPr>
          <p:cNvPr id="3" name="Rectangle 2"/>
          <p:cNvSpPr/>
          <p:nvPr/>
        </p:nvSpPr>
        <p:spPr>
          <a:xfrm>
            <a:off x="7340854" y="5522893"/>
            <a:ext cx="1498346" cy="830997"/>
          </a:xfrm>
          <a:prstGeom prst="rect">
            <a:avLst/>
          </a:prstGeom>
        </p:spPr>
        <p:txBody>
          <a:bodyPr wrap="square">
            <a:spAutoFit/>
          </a:bodyPr>
          <a:lstStyle/>
          <a:p>
            <a:pPr marL="171450" indent="-171450">
              <a:buFont typeface="Wingdings" panose="05000000000000000000" pitchFamily="2" charset="2"/>
              <a:buChar char="v"/>
            </a:pPr>
            <a:r>
              <a:rPr lang="en-US" sz="1200" i="1" dirty="0">
                <a:latin typeface="Arial-ItalicMT"/>
              </a:rPr>
              <a:t>Preventive </a:t>
            </a:r>
          </a:p>
          <a:p>
            <a:r>
              <a:rPr lang="en-US" sz="1200" i="1" dirty="0">
                <a:latin typeface="Arial-ItalicMT"/>
              </a:rPr>
              <a:t>care includes:</a:t>
            </a:r>
          </a:p>
          <a:p>
            <a:r>
              <a:rPr lang="en-US" sz="1200" b="1" i="1" dirty="0">
                <a:latin typeface="Arial-ItalicMT"/>
              </a:rPr>
              <a:t>Immunization</a:t>
            </a:r>
            <a:r>
              <a:rPr lang="en-US" sz="1200" i="1" dirty="0">
                <a:latin typeface="Arial-ItalicMT"/>
              </a:rPr>
              <a:t> (0.87%)</a:t>
            </a:r>
          </a:p>
        </p:txBody>
      </p:sp>
      <p:sp>
        <p:nvSpPr>
          <p:cNvPr id="11" name="Rectangle 10"/>
          <p:cNvSpPr/>
          <p:nvPr/>
        </p:nvSpPr>
        <p:spPr>
          <a:xfrm>
            <a:off x="0" y="5493216"/>
            <a:ext cx="4876800" cy="1123384"/>
          </a:xfrm>
          <a:prstGeom prst="rect">
            <a:avLst/>
          </a:prstGeom>
        </p:spPr>
        <p:txBody>
          <a:bodyPr wrap="square">
            <a:spAutoFit/>
          </a:bodyPr>
          <a:lstStyle/>
          <a:p>
            <a:pPr>
              <a:buFont typeface="Wingdings" panose="05000000000000000000" pitchFamily="2" charset="2"/>
              <a:buChar char="v"/>
            </a:pPr>
            <a:r>
              <a:rPr lang="en-US" sz="1200" b="1" i="1" dirty="0">
                <a:latin typeface="Arial-ItalicMT"/>
              </a:rPr>
              <a:t>Immunization</a:t>
            </a:r>
            <a:r>
              <a:rPr lang="en-US" sz="1200" i="1" dirty="0">
                <a:latin typeface="Arial-ItalicMT"/>
              </a:rPr>
              <a:t> programs health finance (HF) scheme:</a:t>
            </a:r>
          </a:p>
          <a:p>
            <a:r>
              <a:rPr lang="en-US" sz="1100" b="1" i="1" dirty="0">
                <a:solidFill>
                  <a:srgbClr val="FF6699"/>
                </a:solidFill>
                <a:latin typeface="Arial-ItalicMT"/>
              </a:rPr>
              <a:t>HF.1: </a:t>
            </a:r>
            <a:r>
              <a:rPr lang="en-US" sz="1100" i="1" dirty="0">
                <a:solidFill>
                  <a:srgbClr val="FF6699"/>
                </a:solidFill>
                <a:latin typeface="Arial-ItalicMT"/>
              </a:rPr>
              <a:t>Gov’t  scheme &amp; contributory healthcare financing scheme</a:t>
            </a:r>
          </a:p>
          <a:p>
            <a:r>
              <a:rPr lang="en-US" sz="1100" b="1" i="1" dirty="0">
                <a:solidFill>
                  <a:schemeClr val="accent6"/>
                </a:solidFill>
                <a:latin typeface="Arial-ItalicMT"/>
              </a:rPr>
              <a:t>HF.2: </a:t>
            </a:r>
            <a:r>
              <a:rPr lang="en-US" sz="1100" i="1" dirty="0">
                <a:solidFill>
                  <a:schemeClr val="accent6"/>
                </a:solidFill>
                <a:latin typeface="Arial-ItalicMT"/>
              </a:rPr>
              <a:t>Voluntary healthcare payment scheme, specifically:</a:t>
            </a:r>
          </a:p>
          <a:p>
            <a:pPr marL="171450" indent="-171450">
              <a:buFont typeface="Arial" panose="020B0604020202020204" pitchFamily="34" charset="0"/>
              <a:buChar char="•"/>
            </a:pPr>
            <a:r>
              <a:rPr lang="en-US" sz="1100" i="1" dirty="0">
                <a:solidFill>
                  <a:schemeClr val="accent6"/>
                </a:solidFill>
                <a:latin typeface="Arial-ItalicMT"/>
              </a:rPr>
              <a:t>All Household out-of-pocket payment</a:t>
            </a:r>
          </a:p>
          <a:p>
            <a:pPr marL="171450" indent="-171450">
              <a:buFont typeface="Arial" panose="020B0604020202020204" pitchFamily="34" charset="0"/>
              <a:buChar char="•"/>
            </a:pPr>
            <a:r>
              <a:rPr lang="en-US" sz="1100" i="1" dirty="0">
                <a:solidFill>
                  <a:schemeClr val="accent6"/>
                </a:solidFill>
                <a:latin typeface="Arial-ItalicMT"/>
              </a:rPr>
              <a:t>Non-Government Institutions Serving Households (NPISH)</a:t>
            </a:r>
          </a:p>
          <a:p>
            <a:endParaRPr lang="en-US" sz="1100" i="1" dirty="0">
              <a:solidFill>
                <a:schemeClr val="accent6"/>
              </a:solidFill>
              <a:latin typeface="Arial-ItalicMT"/>
            </a:endParaRPr>
          </a:p>
        </p:txBody>
      </p:sp>
      <p:sp>
        <p:nvSpPr>
          <p:cNvPr id="12" name="Rectangle 11"/>
          <p:cNvSpPr/>
          <p:nvPr/>
        </p:nvSpPr>
        <p:spPr>
          <a:xfrm>
            <a:off x="3685862" y="1353916"/>
            <a:ext cx="487307" cy="253916"/>
          </a:xfrm>
          <a:prstGeom prst="rect">
            <a:avLst/>
          </a:prstGeom>
        </p:spPr>
        <p:txBody>
          <a:bodyPr wrap="square">
            <a:spAutoFit/>
          </a:bodyPr>
          <a:lstStyle/>
          <a:p>
            <a:r>
              <a:rPr lang="en-US" sz="1050" b="1" i="1" dirty="0">
                <a:solidFill>
                  <a:srgbClr val="FF6699"/>
                </a:solidFill>
                <a:latin typeface="Arial-ItalicMT"/>
              </a:rPr>
              <a:t>HF.1</a:t>
            </a:r>
            <a:endParaRPr lang="en-US" sz="1050" i="1" dirty="0">
              <a:solidFill>
                <a:srgbClr val="FF6699"/>
              </a:solidFill>
              <a:latin typeface="Arial-ItalicMT"/>
            </a:endParaRPr>
          </a:p>
        </p:txBody>
      </p:sp>
      <p:sp>
        <p:nvSpPr>
          <p:cNvPr id="13" name="Rectangle 12"/>
          <p:cNvSpPr/>
          <p:nvPr/>
        </p:nvSpPr>
        <p:spPr>
          <a:xfrm>
            <a:off x="3681865" y="1148930"/>
            <a:ext cx="495300" cy="253916"/>
          </a:xfrm>
          <a:prstGeom prst="rect">
            <a:avLst/>
          </a:prstGeom>
        </p:spPr>
        <p:txBody>
          <a:bodyPr wrap="square">
            <a:spAutoFit/>
          </a:bodyPr>
          <a:lstStyle/>
          <a:p>
            <a:r>
              <a:rPr lang="en-US" sz="1050" b="1" i="1" dirty="0">
                <a:solidFill>
                  <a:schemeClr val="accent6"/>
                </a:solidFill>
                <a:latin typeface="Arial-ItalicMT"/>
              </a:rPr>
              <a:t>HF.2</a:t>
            </a:r>
            <a:endParaRPr lang="en-US" sz="1050" i="1" dirty="0">
              <a:solidFill>
                <a:schemeClr val="accent6"/>
              </a:solidFill>
              <a:latin typeface="Arial-ItalicMT"/>
            </a:endParaRPr>
          </a:p>
        </p:txBody>
      </p:sp>
      <p:sp>
        <p:nvSpPr>
          <p:cNvPr id="14" name="Rectangle 13"/>
          <p:cNvSpPr/>
          <p:nvPr/>
        </p:nvSpPr>
        <p:spPr>
          <a:xfrm>
            <a:off x="3667947" y="1970154"/>
            <a:ext cx="487307" cy="253916"/>
          </a:xfrm>
          <a:prstGeom prst="rect">
            <a:avLst/>
          </a:prstGeom>
        </p:spPr>
        <p:txBody>
          <a:bodyPr wrap="square">
            <a:spAutoFit/>
          </a:bodyPr>
          <a:lstStyle/>
          <a:p>
            <a:r>
              <a:rPr lang="en-US" sz="1050" b="1" i="1" dirty="0">
                <a:solidFill>
                  <a:srgbClr val="FF6699"/>
                </a:solidFill>
                <a:latin typeface="Arial-ItalicMT"/>
              </a:rPr>
              <a:t>HF.1</a:t>
            </a:r>
            <a:endParaRPr lang="en-US" sz="1050" i="1" dirty="0">
              <a:solidFill>
                <a:srgbClr val="FF6699"/>
              </a:solidFill>
              <a:latin typeface="Arial-ItalicMT"/>
            </a:endParaRPr>
          </a:p>
        </p:txBody>
      </p:sp>
      <p:sp>
        <p:nvSpPr>
          <p:cNvPr id="15" name="Rectangle 14"/>
          <p:cNvSpPr/>
          <p:nvPr/>
        </p:nvSpPr>
        <p:spPr>
          <a:xfrm>
            <a:off x="3703693" y="957903"/>
            <a:ext cx="487307" cy="253916"/>
          </a:xfrm>
          <a:prstGeom prst="rect">
            <a:avLst/>
          </a:prstGeom>
        </p:spPr>
        <p:txBody>
          <a:bodyPr wrap="square">
            <a:spAutoFit/>
          </a:bodyPr>
          <a:lstStyle/>
          <a:p>
            <a:r>
              <a:rPr lang="en-US" sz="1050" b="1" i="1" dirty="0">
                <a:solidFill>
                  <a:srgbClr val="FF6699"/>
                </a:solidFill>
                <a:latin typeface="Arial-ItalicMT"/>
              </a:rPr>
              <a:t>HF.1</a:t>
            </a:r>
            <a:endParaRPr lang="en-US" sz="1050" i="1" dirty="0">
              <a:solidFill>
                <a:srgbClr val="FF6699"/>
              </a:solidFill>
              <a:latin typeface="Arial-ItalicMT"/>
            </a:endParaRPr>
          </a:p>
        </p:txBody>
      </p:sp>
      <p:sp>
        <p:nvSpPr>
          <p:cNvPr id="16" name="Rectangle 15"/>
          <p:cNvSpPr/>
          <p:nvPr/>
        </p:nvSpPr>
        <p:spPr>
          <a:xfrm>
            <a:off x="4572000" y="5522892"/>
            <a:ext cx="2514600" cy="1015663"/>
          </a:xfrm>
          <a:prstGeom prst="rect">
            <a:avLst/>
          </a:prstGeom>
        </p:spPr>
        <p:txBody>
          <a:bodyPr wrap="square">
            <a:spAutoFit/>
          </a:bodyPr>
          <a:lstStyle/>
          <a:p>
            <a:pPr marL="171450" indent="-171450">
              <a:buFont typeface="Wingdings" panose="05000000000000000000" pitchFamily="2" charset="2"/>
              <a:buChar char="v"/>
            </a:pPr>
            <a:r>
              <a:rPr lang="en-US" sz="1200" b="1" i="1" dirty="0">
                <a:latin typeface="Arial-ItalicMT"/>
              </a:rPr>
              <a:t>Immunization </a:t>
            </a:r>
            <a:r>
              <a:rPr lang="en-US" sz="1200" i="1" dirty="0">
                <a:latin typeface="Arial-ItalicMT"/>
              </a:rPr>
              <a:t>Health providers (HP): </a:t>
            </a:r>
          </a:p>
          <a:p>
            <a:r>
              <a:rPr lang="en-US" sz="1200" b="1" i="1" dirty="0">
                <a:latin typeface="Arial-ItalicMT"/>
              </a:rPr>
              <a:t>HP.6 </a:t>
            </a:r>
            <a:r>
              <a:rPr lang="en-US" sz="1200" i="1" dirty="0">
                <a:latin typeface="Arial-ItalicMT"/>
              </a:rPr>
              <a:t>Providers of preventive care</a:t>
            </a:r>
          </a:p>
          <a:p>
            <a:r>
              <a:rPr lang="en-US" sz="1200" b="1" i="1" dirty="0">
                <a:latin typeface="Arial-ItalicMT"/>
              </a:rPr>
              <a:t>HP.3 </a:t>
            </a:r>
            <a:r>
              <a:rPr lang="en-US" sz="1200" i="1" dirty="0">
                <a:latin typeface="Arial-ItalicMT"/>
              </a:rPr>
              <a:t>(small %) Providers of ambulatory care</a:t>
            </a:r>
          </a:p>
        </p:txBody>
      </p:sp>
      <p:sp>
        <p:nvSpPr>
          <p:cNvPr id="17" name="Rectangle 16"/>
          <p:cNvSpPr/>
          <p:nvPr/>
        </p:nvSpPr>
        <p:spPr>
          <a:xfrm>
            <a:off x="6196194" y="4671876"/>
            <a:ext cx="487307" cy="253916"/>
          </a:xfrm>
          <a:prstGeom prst="rect">
            <a:avLst/>
          </a:prstGeom>
        </p:spPr>
        <p:txBody>
          <a:bodyPr wrap="square">
            <a:spAutoFit/>
          </a:bodyPr>
          <a:lstStyle/>
          <a:p>
            <a:r>
              <a:rPr lang="en-US" sz="1050" b="1" i="1" dirty="0">
                <a:latin typeface="Arial-ItalicMT"/>
              </a:rPr>
              <a:t>HP.6</a:t>
            </a:r>
            <a:endParaRPr lang="en-US" sz="1050" i="1" dirty="0">
              <a:latin typeface="Arial-ItalicMT"/>
            </a:endParaRPr>
          </a:p>
        </p:txBody>
      </p:sp>
      <p:sp>
        <p:nvSpPr>
          <p:cNvPr id="18" name="Rectangle 17"/>
          <p:cNvSpPr/>
          <p:nvPr/>
        </p:nvSpPr>
        <p:spPr>
          <a:xfrm>
            <a:off x="6174097" y="4925792"/>
            <a:ext cx="487307" cy="253916"/>
          </a:xfrm>
          <a:prstGeom prst="rect">
            <a:avLst/>
          </a:prstGeom>
        </p:spPr>
        <p:txBody>
          <a:bodyPr wrap="square">
            <a:spAutoFit/>
          </a:bodyPr>
          <a:lstStyle/>
          <a:p>
            <a:r>
              <a:rPr lang="en-US" sz="1050" b="1" i="1" dirty="0">
                <a:latin typeface="Arial-ItalicMT"/>
              </a:rPr>
              <a:t>HP.3</a:t>
            </a:r>
            <a:endParaRPr lang="en-US" sz="1050" i="1" dirty="0">
              <a:latin typeface="Arial-ItalicMT"/>
            </a:endParaRPr>
          </a:p>
        </p:txBody>
      </p:sp>
      <p:pic>
        <p:nvPicPr>
          <p:cNvPr id="19" name="Picture 18">
            <a:extLst>
              <a:ext uri="{FF2B5EF4-FFF2-40B4-BE49-F238E27FC236}">
                <a16:creationId xmlns:a16="http://schemas.microsoft.com/office/drawing/2014/main" id="{2BEDF1A3-6EA2-4843-A837-5FD08F284F4A}"/>
              </a:ext>
            </a:extLst>
          </p:cNvPr>
          <p:cNvPicPr>
            <a:picLocks noChangeAspect="1"/>
          </p:cNvPicPr>
          <p:nvPr/>
        </p:nvPicPr>
        <p:blipFill rotWithShape="1">
          <a:blip r:embed="rId3"/>
          <a:srcRect l="25850" r="50288"/>
          <a:stretch/>
        </p:blipFill>
        <p:spPr>
          <a:xfrm>
            <a:off x="2057400" y="688848"/>
            <a:ext cx="1828800" cy="4777200"/>
          </a:xfrm>
          <a:prstGeom prst="rect">
            <a:avLst/>
          </a:prstGeom>
        </p:spPr>
      </p:pic>
      <p:sp>
        <p:nvSpPr>
          <p:cNvPr id="4" name="Oval 3">
            <a:extLst>
              <a:ext uri="{FF2B5EF4-FFF2-40B4-BE49-F238E27FC236}">
                <a16:creationId xmlns:a16="http://schemas.microsoft.com/office/drawing/2014/main" id="{2BA0FC8B-8DE5-464E-ADEC-CC49301AF5E7}"/>
              </a:ext>
            </a:extLst>
          </p:cNvPr>
          <p:cNvSpPr/>
          <p:nvPr/>
        </p:nvSpPr>
        <p:spPr>
          <a:xfrm>
            <a:off x="7036054" y="2590800"/>
            <a:ext cx="1498346" cy="4572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00A660-F18A-4CBA-BDF3-63E0673BBC06}"/>
              </a:ext>
            </a:extLst>
          </p:cNvPr>
          <p:cNvSpPr/>
          <p:nvPr/>
        </p:nvSpPr>
        <p:spPr>
          <a:xfrm>
            <a:off x="5690674" y="4697192"/>
            <a:ext cx="1498346" cy="4572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7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17" grpId="0"/>
      <p:bldP spid="1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167545"/>
            <a:ext cx="6307646" cy="6385655"/>
          </a:xfrm>
          <a:prstGeom prst="rect">
            <a:avLst/>
          </a:prstGeom>
        </p:spPr>
      </p:pic>
      <p:sp>
        <p:nvSpPr>
          <p:cNvPr id="5" name="Title 1"/>
          <p:cNvSpPr>
            <a:spLocks noGrp="1"/>
          </p:cNvSpPr>
          <p:nvPr>
            <p:ph type="title"/>
          </p:nvPr>
        </p:nvSpPr>
        <p:spPr>
          <a:xfrm>
            <a:off x="101600" y="-76200"/>
            <a:ext cx="2717800" cy="1562100"/>
          </a:xfrm>
        </p:spPr>
        <p:txBody>
          <a:bodyPr>
            <a:normAutofit/>
          </a:bodyPr>
          <a:lstStyle/>
          <a:p>
            <a:pPr algn="l"/>
            <a:r>
              <a:rPr lang="en-US" sz="2000" dirty="0"/>
              <a:t>India – Different Health Insurance Schemes &amp; Health Expenditure</a:t>
            </a:r>
            <a:br>
              <a:rPr lang="en-US" sz="2000" dirty="0"/>
            </a:br>
            <a:r>
              <a:rPr lang="en-US" sz="2000" dirty="0"/>
              <a:t>(2015-16)</a:t>
            </a:r>
          </a:p>
        </p:txBody>
      </p:sp>
      <p:sp>
        <p:nvSpPr>
          <p:cNvPr id="6" name="Rectangle 5"/>
          <p:cNvSpPr/>
          <p:nvPr/>
        </p:nvSpPr>
        <p:spPr>
          <a:xfrm>
            <a:off x="66644" y="6581001"/>
            <a:ext cx="7157729" cy="261610"/>
          </a:xfrm>
          <a:prstGeom prst="rect">
            <a:avLst/>
          </a:prstGeom>
        </p:spPr>
        <p:txBody>
          <a:bodyPr wrap="none">
            <a:spAutoFit/>
          </a:bodyPr>
          <a:lstStyle/>
          <a:p>
            <a:r>
              <a:rPr lang="en-US" sz="1100" dirty="0"/>
              <a:t>Source: National Health Systems Resource Centre (2018). National Health Accounts Estimates for India (2015-16), Table 8</a:t>
            </a:r>
          </a:p>
        </p:txBody>
      </p:sp>
      <p:sp>
        <p:nvSpPr>
          <p:cNvPr id="7" name="Rectangle 6"/>
          <p:cNvSpPr/>
          <p:nvPr/>
        </p:nvSpPr>
        <p:spPr>
          <a:xfrm>
            <a:off x="381000" y="2209800"/>
            <a:ext cx="1981199" cy="1231106"/>
          </a:xfrm>
          <a:prstGeom prst="rect">
            <a:avLst/>
          </a:prstGeom>
        </p:spPr>
        <p:txBody>
          <a:bodyPr wrap="square">
            <a:spAutoFit/>
          </a:bodyPr>
          <a:lstStyle/>
          <a:p>
            <a:pPr>
              <a:spcBef>
                <a:spcPts val="1200"/>
              </a:spcBef>
            </a:pPr>
            <a:r>
              <a:rPr lang="en-US" dirty="0"/>
              <a:t>Mandatory </a:t>
            </a:r>
          </a:p>
          <a:p>
            <a:pPr>
              <a:spcBef>
                <a:spcPts val="1200"/>
              </a:spcBef>
            </a:pPr>
            <a:r>
              <a:rPr lang="en-US" dirty="0"/>
              <a:t>vs. </a:t>
            </a:r>
          </a:p>
          <a:p>
            <a:pPr>
              <a:spcBef>
                <a:spcPts val="1200"/>
              </a:spcBef>
            </a:pPr>
            <a:r>
              <a:rPr lang="en-US" dirty="0"/>
              <a:t>Voluntary?</a:t>
            </a:r>
          </a:p>
        </p:txBody>
      </p:sp>
    </p:spTree>
    <p:extLst>
      <p:ext uri="{BB962C8B-B14F-4D97-AF65-F5344CB8AC3E}">
        <p14:creationId xmlns:p14="http://schemas.microsoft.com/office/powerpoint/2010/main" val="28373370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on Earmarking </a:t>
            </a:r>
            <a:br>
              <a:rPr lang="en-US" dirty="0"/>
            </a:br>
            <a:r>
              <a:rPr lang="en-US" dirty="0"/>
              <a:t>to Finance Immunization</a:t>
            </a:r>
          </a:p>
        </p:txBody>
      </p:sp>
      <p:sp>
        <p:nvSpPr>
          <p:cNvPr id="3" name="Content Placeholder 2"/>
          <p:cNvSpPr>
            <a:spLocks noGrp="1"/>
          </p:cNvSpPr>
          <p:nvPr>
            <p:ph idx="1"/>
          </p:nvPr>
        </p:nvSpPr>
        <p:spPr>
          <a:xfrm>
            <a:off x="457200" y="1825624"/>
            <a:ext cx="8534400" cy="4651375"/>
          </a:xfrm>
        </p:spPr>
        <p:txBody>
          <a:bodyPr>
            <a:noAutofit/>
          </a:bodyPr>
          <a:lstStyle/>
          <a:p>
            <a:pPr marL="0" indent="0">
              <a:spcBef>
                <a:spcPts val="600"/>
              </a:spcBef>
              <a:buNone/>
            </a:pPr>
            <a:r>
              <a:rPr lang="en-US" sz="2200" b="1" dirty="0"/>
              <a:t>Earmarking</a:t>
            </a:r>
            <a:r>
              <a:rPr lang="en-US" sz="2200" dirty="0"/>
              <a:t> - Setting aside some or all revenue from a tax or group of taxes for a designated purpose—is a domestic financing option considered by some countries for health, particularly as they transition away from donor support </a:t>
            </a:r>
          </a:p>
          <a:p>
            <a:pPr lvl="1">
              <a:spcBef>
                <a:spcPts val="600"/>
              </a:spcBef>
            </a:pPr>
            <a:r>
              <a:rPr lang="en-US" sz="2000" dirty="0"/>
              <a:t>Authorities typically oppose it because earmarking can undermine their ability to allocate the budget most effectively  </a:t>
            </a:r>
          </a:p>
          <a:p>
            <a:pPr lvl="1">
              <a:spcBef>
                <a:spcPts val="600"/>
              </a:spcBef>
            </a:pPr>
            <a:r>
              <a:rPr lang="en-US" sz="2000" dirty="0"/>
              <a:t>Can </a:t>
            </a:r>
            <a:r>
              <a:rPr lang="en-US" sz="2000" dirty="0">
                <a:solidFill>
                  <a:schemeClr val="accent5"/>
                </a:solidFill>
              </a:rPr>
              <a:t>“safeguard” </a:t>
            </a:r>
            <a:r>
              <a:rPr lang="en-US" sz="2000" dirty="0"/>
              <a:t>funding streams for immunization (specially in times of gov’t cutback)</a:t>
            </a:r>
          </a:p>
          <a:p>
            <a:pPr lvl="2">
              <a:spcBef>
                <a:spcPts val="600"/>
              </a:spcBef>
              <a:buFont typeface="Wingdings" panose="05000000000000000000" pitchFamily="2" charset="2"/>
              <a:buChar char="Ø"/>
            </a:pPr>
            <a:r>
              <a:rPr lang="en-US" sz="1600" dirty="0">
                <a:sym typeface="Wingdings" panose="05000000000000000000" pitchFamily="2" charset="2"/>
              </a:rPr>
              <a:t>But earmarked revenue </a:t>
            </a:r>
            <a:r>
              <a:rPr lang="en-US" sz="1600" u="sng" dirty="0">
                <a:sym typeface="Wingdings" panose="05000000000000000000" pitchFamily="2" charset="2"/>
              </a:rPr>
              <a:t>can also shrink </a:t>
            </a:r>
            <a:r>
              <a:rPr lang="en-US" sz="1600" dirty="0">
                <a:sym typeface="Wingdings" panose="05000000000000000000" pitchFamily="2" charset="2"/>
              </a:rPr>
              <a:t>during economic downturn – limits adaptation</a:t>
            </a:r>
          </a:p>
          <a:p>
            <a:pPr lvl="2">
              <a:spcBef>
                <a:spcPts val="600"/>
              </a:spcBef>
              <a:buFont typeface="Wingdings" panose="05000000000000000000" pitchFamily="2" charset="2"/>
              <a:buChar char="Ø"/>
            </a:pPr>
            <a:r>
              <a:rPr lang="en-US" sz="1600" dirty="0">
                <a:sym typeface="Wingdings" panose="05000000000000000000" pitchFamily="2" charset="2"/>
              </a:rPr>
              <a:t>Also, </a:t>
            </a:r>
            <a:r>
              <a:rPr lang="en-US" sz="1600" dirty="0"/>
              <a:t>can </a:t>
            </a:r>
            <a:r>
              <a:rPr lang="en-US" sz="1600" u="sng" dirty="0"/>
              <a:t>reduce funds in other parts </a:t>
            </a:r>
            <a:r>
              <a:rPr lang="en-US" sz="1600" dirty="0"/>
              <a:t>of the health budget – jeopardizing services </a:t>
            </a:r>
            <a:r>
              <a:rPr lang="en-US" sz="1600" u="sng" dirty="0"/>
              <a:t>essential</a:t>
            </a:r>
            <a:r>
              <a:rPr lang="en-US" sz="1600" dirty="0"/>
              <a:t> for </a:t>
            </a:r>
            <a:r>
              <a:rPr lang="en-US" sz="1600" u="sng" dirty="0"/>
              <a:t>vaccine delivery </a:t>
            </a:r>
            <a:r>
              <a:rPr lang="en-US" sz="1600" dirty="0"/>
              <a:t>(creates perception that immunization is “taken care of”)</a:t>
            </a:r>
          </a:p>
          <a:p>
            <a:pPr lvl="1">
              <a:spcBef>
                <a:spcPts val="600"/>
              </a:spcBef>
            </a:pPr>
            <a:r>
              <a:rPr lang="en-US" sz="2000" dirty="0"/>
              <a:t>Funding sources should be structured to support, and not limit, changing funding requirements</a:t>
            </a:r>
          </a:p>
          <a:p>
            <a:pPr>
              <a:spcBef>
                <a:spcPts val="600"/>
              </a:spcBef>
              <a:buFont typeface="Wingdings" panose="05000000000000000000" pitchFamily="2" charset="2"/>
              <a:buChar char="v"/>
            </a:pPr>
            <a:r>
              <a:rPr lang="en-US" sz="2400" dirty="0">
                <a:solidFill>
                  <a:schemeClr val="accent5"/>
                </a:solidFill>
              </a:rPr>
              <a:t>A more holistic approach to general funding is likely to yield better results than advocating for earmarks</a:t>
            </a:r>
          </a:p>
        </p:txBody>
      </p:sp>
      <p:sp>
        <p:nvSpPr>
          <p:cNvPr id="4" name="TextBox 3"/>
          <p:cNvSpPr txBox="1"/>
          <p:nvPr/>
        </p:nvSpPr>
        <p:spPr>
          <a:xfrm>
            <a:off x="152400" y="6593701"/>
            <a:ext cx="2413546" cy="276999"/>
          </a:xfrm>
          <a:prstGeom prst="rect">
            <a:avLst/>
          </a:prstGeom>
          <a:noFill/>
        </p:spPr>
        <p:txBody>
          <a:bodyPr wrap="none" rtlCol="0">
            <a:spAutoFit/>
          </a:bodyPr>
          <a:lstStyle/>
          <a:p>
            <a:r>
              <a:rPr lang="en-US" sz="1200" dirty="0"/>
              <a:t>UHC: Universal healthcare coverage</a:t>
            </a:r>
          </a:p>
        </p:txBody>
      </p:sp>
    </p:spTree>
    <p:extLst>
      <p:ext uri="{BB962C8B-B14F-4D97-AF65-F5344CB8AC3E}">
        <p14:creationId xmlns:p14="http://schemas.microsoft.com/office/powerpoint/2010/main" val="39890278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Earmarking for Immunization</a:t>
            </a:r>
          </a:p>
        </p:txBody>
      </p:sp>
      <p:sp>
        <p:nvSpPr>
          <p:cNvPr id="3" name="Content Placeholder 2"/>
          <p:cNvSpPr>
            <a:spLocks noGrp="1"/>
          </p:cNvSpPr>
          <p:nvPr>
            <p:ph idx="1"/>
          </p:nvPr>
        </p:nvSpPr>
        <p:spPr>
          <a:xfrm>
            <a:off x="628650" y="1825625"/>
            <a:ext cx="7905750" cy="4755376"/>
          </a:xfrm>
        </p:spPr>
        <p:txBody>
          <a:bodyPr>
            <a:normAutofit/>
          </a:bodyPr>
          <a:lstStyle/>
          <a:p>
            <a:pPr marL="0" indent="0">
              <a:buNone/>
            </a:pPr>
            <a:r>
              <a:rPr lang="en-US" sz="2400" dirty="0"/>
              <a:t>At least in 9 countries have legislation in place for earmarking. For immunization only 3: Bhutan, Bolivia, &amp; Costa Rica</a:t>
            </a:r>
          </a:p>
          <a:p>
            <a:pPr marL="0" indent="0">
              <a:buNone/>
            </a:pPr>
            <a:endParaRPr lang="en-US" sz="2000" dirty="0"/>
          </a:p>
          <a:p>
            <a:r>
              <a:rPr lang="en-US" sz="2400" dirty="0"/>
              <a:t>General Budget Earmarks for Immunization</a:t>
            </a:r>
          </a:p>
          <a:p>
            <a:pPr marL="914400" lvl="1" indent="-279400">
              <a:buFont typeface="Wingdings" panose="05000000000000000000" pitchFamily="2" charset="2"/>
              <a:buChar char="Ø"/>
            </a:pPr>
            <a:r>
              <a:rPr lang="en-US" sz="2000" dirty="0"/>
              <a:t>Legal government mandate to finance immunization</a:t>
            </a:r>
          </a:p>
          <a:p>
            <a:pPr marL="1485900" lvl="2" indent="-114300">
              <a:buFont typeface="Wingdings" panose="05000000000000000000" pitchFamily="2" charset="2"/>
              <a:buChar char="§"/>
            </a:pPr>
            <a:r>
              <a:rPr lang="en-US" sz="1600" b="1" dirty="0"/>
              <a:t>Bolivia: </a:t>
            </a:r>
            <a:r>
              <a:rPr lang="en-US" sz="1600" dirty="0"/>
              <a:t>Sets a certain % of funding by law to immunization programs</a:t>
            </a:r>
          </a:p>
          <a:p>
            <a:r>
              <a:rPr lang="en-US" sz="2400" dirty="0"/>
              <a:t>Taxes on Goods and Services</a:t>
            </a:r>
          </a:p>
          <a:p>
            <a:pPr marL="914400" lvl="1" indent="-279400">
              <a:buFont typeface="Wingdings" panose="05000000000000000000" pitchFamily="2" charset="2"/>
              <a:buChar char="Ø"/>
            </a:pPr>
            <a:r>
              <a:rPr lang="en-US" sz="2000" dirty="0"/>
              <a:t>No countries currently earmark tax revenue on specific goods and services for immunization - but some use funds from broader earmarks for health </a:t>
            </a:r>
          </a:p>
          <a:p>
            <a:pPr marL="1485900" lvl="2" indent="-114300">
              <a:buFont typeface="Wingdings" panose="05000000000000000000" pitchFamily="2" charset="2"/>
              <a:buChar char="§"/>
            </a:pPr>
            <a:r>
              <a:rPr lang="en-US" sz="1600" b="1" dirty="0"/>
              <a:t>Philippines: taxes on alcohol/tobacco - 85% earmarked to health for the poor</a:t>
            </a:r>
          </a:p>
          <a:p>
            <a:pPr marL="1485900" lvl="2" indent="-114300">
              <a:buFont typeface="Wingdings" panose="05000000000000000000" pitchFamily="2" charset="2"/>
              <a:buChar char="§"/>
            </a:pPr>
            <a:r>
              <a:rPr lang="en-US" sz="1600" b="1" dirty="0"/>
              <a:t>Ghana: MOH uses earmarked revenue from the National Health Insurance Scheme to fund vaccines purchases</a:t>
            </a:r>
          </a:p>
        </p:txBody>
      </p:sp>
      <p:sp>
        <p:nvSpPr>
          <p:cNvPr id="4" name="TextBox 3"/>
          <p:cNvSpPr txBox="1"/>
          <p:nvPr/>
        </p:nvSpPr>
        <p:spPr>
          <a:xfrm>
            <a:off x="69850" y="6581001"/>
            <a:ext cx="1719381" cy="276999"/>
          </a:xfrm>
          <a:prstGeom prst="rect">
            <a:avLst/>
          </a:prstGeom>
          <a:noFill/>
        </p:spPr>
        <p:txBody>
          <a:bodyPr wrap="none" rtlCol="0">
            <a:spAutoFit/>
          </a:bodyPr>
          <a:lstStyle/>
          <a:p>
            <a:r>
              <a:rPr lang="en-US" sz="1200" dirty="0"/>
              <a:t>MOH: Ministry of Health</a:t>
            </a:r>
          </a:p>
        </p:txBody>
      </p:sp>
    </p:spTree>
    <p:extLst>
      <p:ext uri="{BB962C8B-B14F-4D97-AF65-F5344CB8AC3E}">
        <p14:creationId xmlns:p14="http://schemas.microsoft.com/office/powerpoint/2010/main" val="35631233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Earmarking for Immunization</a:t>
            </a:r>
          </a:p>
        </p:txBody>
      </p:sp>
      <p:sp>
        <p:nvSpPr>
          <p:cNvPr id="3" name="Content Placeholder 2"/>
          <p:cNvSpPr>
            <a:spLocks noGrp="1"/>
          </p:cNvSpPr>
          <p:nvPr>
            <p:ph idx="1"/>
          </p:nvPr>
        </p:nvSpPr>
        <p:spPr>
          <a:xfrm>
            <a:off x="628650" y="1825625"/>
            <a:ext cx="7905750" cy="4755376"/>
          </a:xfrm>
        </p:spPr>
        <p:txBody>
          <a:bodyPr>
            <a:normAutofit/>
          </a:bodyPr>
          <a:lstStyle/>
          <a:p>
            <a:r>
              <a:rPr lang="en-US" sz="2400" dirty="0"/>
              <a:t>Lottery Revenues</a:t>
            </a:r>
          </a:p>
          <a:p>
            <a:pPr marL="914400" lvl="2" indent="-223838">
              <a:buFont typeface="Wingdings" panose="05000000000000000000" pitchFamily="2" charset="2"/>
              <a:buChar char="§"/>
            </a:pPr>
            <a:r>
              <a:rPr lang="en-US" sz="1600" b="1" dirty="0"/>
              <a:t>Costa Rica</a:t>
            </a:r>
            <a:r>
              <a:rPr lang="en-US" sz="1600" dirty="0"/>
              <a:t>: national lottery every November, one draw dedicated to vaccines (1% of vaccine purchasing funding)</a:t>
            </a:r>
          </a:p>
          <a:p>
            <a:r>
              <a:rPr lang="en-US" sz="2400" dirty="0"/>
              <a:t>Domestic Trust Funds</a:t>
            </a:r>
          </a:p>
          <a:p>
            <a:pPr marL="625475" lvl="1" indent="-288925">
              <a:buFont typeface="Wingdings" panose="05000000000000000000" pitchFamily="2" charset="2"/>
              <a:buChar char="Ø"/>
            </a:pPr>
            <a:r>
              <a:rPr lang="en-US" sz="2000" dirty="0"/>
              <a:t>May receive funds from multiple revenue sources </a:t>
            </a:r>
          </a:p>
          <a:p>
            <a:pPr marL="625475" lvl="1" indent="-288925">
              <a:buFont typeface="Wingdings" panose="05000000000000000000" pitchFamily="2" charset="2"/>
              <a:buChar char="Ø"/>
            </a:pPr>
            <a:r>
              <a:rPr lang="en-US" sz="2000" dirty="0"/>
              <a:t>In theory - can help protect or manage sources of immunization funding, generate additional revenue through interest earned on investments, and promote donor confidence</a:t>
            </a:r>
          </a:p>
          <a:p>
            <a:pPr marL="914400" lvl="2" indent="-223838">
              <a:buFont typeface="Wingdings" panose="05000000000000000000" pitchFamily="2" charset="2"/>
              <a:buChar char="§"/>
            </a:pPr>
            <a:r>
              <a:rPr lang="en-US" sz="1600" dirty="0"/>
              <a:t>Can support accumulation of reserves by drawing down only a portion of gains from interest rather than drawing down capital</a:t>
            </a:r>
          </a:p>
          <a:p>
            <a:pPr marL="914400" lvl="2" indent="-223838">
              <a:buFont typeface="Wingdings" panose="05000000000000000000" pitchFamily="2" charset="2"/>
              <a:buChar char="§"/>
            </a:pPr>
            <a:r>
              <a:rPr lang="en-US" sz="1800" b="1" dirty="0"/>
              <a:t>Bhutan: </a:t>
            </a:r>
            <a:r>
              <a:rPr lang="en-US" sz="1800" dirty="0"/>
              <a:t>One of the longest running dedicated to essential medicines like vaccines</a:t>
            </a:r>
            <a:endParaRPr lang="en-US" sz="1600" dirty="0"/>
          </a:p>
          <a:p>
            <a:pPr marL="625475" lvl="1" indent="-288925">
              <a:buFont typeface="Wingdings" panose="05000000000000000000" pitchFamily="2" charset="2"/>
              <a:buChar char="Ø"/>
            </a:pPr>
            <a:r>
              <a:rPr lang="en-US" sz="2000" dirty="0"/>
              <a:t>Limited experience – shows that trust funds for immunization and for other health priorities can be </a:t>
            </a:r>
            <a:r>
              <a:rPr lang="en-US" sz="2000" u="sng" dirty="0"/>
              <a:t>costly and complicated</a:t>
            </a:r>
            <a:r>
              <a:rPr lang="en-US" sz="2000" dirty="0"/>
              <a:t> to establish, fund, and manage</a:t>
            </a:r>
          </a:p>
          <a:p>
            <a:pPr marL="1485900" lvl="2" indent="-228600">
              <a:buFont typeface="Wingdings" panose="05000000000000000000" pitchFamily="2" charset="2"/>
              <a:buChar char="Ø"/>
            </a:pPr>
            <a:endParaRPr lang="en-US" sz="1600" dirty="0"/>
          </a:p>
        </p:txBody>
      </p:sp>
      <p:sp>
        <p:nvSpPr>
          <p:cNvPr id="4" name="TextBox 3"/>
          <p:cNvSpPr txBox="1"/>
          <p:nvPr/>
        </p:nvSpPr>
        <p:spPr>
          <a:xfrm>
            <a:off x="69850" y="6581001"/>
            <a:ext cx="1719381" cy="276999"/>
          </a:xfrm>
          <a:prstGeom prst="rect">
            <a:avLst/>
          </a:prstGeom>
          <a:noFill/>
        </p:spPr>
        <p:txBody>
          <a:bodyPr wrap="none" rtlCol="0">
            <a:spAutoFit/>
          </a:bodyPr>
          <a:lstStyle/>
          <a:p>
            <a:r>
              <a:rPr lang="en-US" sz="1200" dirty="0"/>
              <a:t>MOH: Ministry of Health</a:t>
            </a:r>
          </a:p>
        </p:txBody>
      </p:sp>
    </p:spTree>
    <p:extLst>
      <p:ext uri="{BB962C8B-B14F-4D97-AF65-F5344CB8AC3E}">
        <p14:creationId xmlns:p14="http://schemas.microsoft.com/office/powerpoint/2010/main" val="24668771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 Out-of-Pocket Payments Funding Sources</a:t>
            </a:r>
          </a:p>
        </p:txBody>
      </p:sp>
      <p:sp>
        <p:nvSpPr>
          <p:cNvPr id="3" name="Content Placeholder 2"/>
          <p:cNvSpPr>
            <a:spLocks noGrp="1"/>
          </p:cNvSpPr>
          <p:nvPr>
            <p:ph idx="1"/>
          </p:nvPr>
        </p:nvSpPr>
        <p:spPr>
          <a:xfrm>
            <a:off x="628650" y="1825625"/>
            <a:ext cx="8362950" cy="4351338"/>
          </a:xfrm>
        </p:spPr>
        <p:txBody>
          <a:bodyPr>
            <a:noAutofit/>
          </a:bodyPr>
          <a:lstStyle/>
          <a:p>
            <a:pPr marL="0" indent="0">
              <a:spcBef>
                <a:spcPts val="600"/>
              </a:spcBef>
              <a:buNone/>
            </a:pPr>
            <a:r>
              <a:rPr lang="en-US" sz="2400" b="1" dirty="0"/>
              <a:t>User fees / copayments / cost-sharing: </a:t>
            </a:r>
          </a:p>
          <a:p>
            <a:pPr>
              <a:spcBef>
                <a:spcPts val="600"/>
              </a:spcBef>
            </a:pPr>
            <a:r>
              <a:rPr lang="en-US" sz="2000" dirty="0"/>
              <a:t>Out-of-pocket (OOP) payments made by households (HHs) for immunization services</a:t>
            </a:r>
          </a:p>
          <a:p>
            <a:pPr>
              <a:lnSpc>
                <a:spcPct val="100000"/>
              </a:lnSpc>
              <a:spcBef>
                <a:spcPts val="600"/>
              </a:spcBef>
            </a:pPr>
            <a:r>
              <a:rPr lang="en-US" sz="2000" dirty="0"/>
              <a:t>Governments include user fees in attempt to achieve high immunization coverage </a:t>
            </a:r>
            <a:endParaRPr lang="en-US" sz="2000" dirty="0">
              <a:sym typeface="Wingdings" panose="05000000000000000000" pitchFamily="2" charset="2"/>
            </a:endParaRPr>
          </a:p>
          <a:p>
            <a:pPr lvl="1">
              <a:lnSpc>
                <a:spcPct val="100000"/>
              </a:lnSpc>
              <a:spcBef>
                <a:spcPts val="600"/>
              </a:spcBef>
              <a:buFont typeface="Wingdings" panose="05000000000000000000" pitchFamily="2" charset="2"/>
              <a:buChar char="Ø"/>
            </a:pPr>
            <a:r>
              <a:rPr lang="en-US" sz="2000" dirty="0"/>
              <a:t>Obstacle to immunization – for the poorest HHs</a:t>
            </a:r>
          </a:p>
          <a:p>
            <a:pPr lvl="1">
              <a:lnSpc>
                <a:spcPct val="100000"/>
              </a:lnSpc>
              <a:spcBef>
                <a:spcPts val="600"/>
              </a:spcBef>
              <a:buFont typeface="Wingdings" panose="05000000000000000000" pitchFamily="2" charset="2"/>
              <a:buChar char="Ø"/>
            </a:pPr>
            <a:r>
              <a:rPr lang="en-US" sz="2000" b="1" dirty="0"/>
              <a:t>In India, </a:t>
            </a:r>
            <a:r>
              <a:rPr lang="en-US" sz="2000" dirty="0"/>
              <a:t>HH OOP expenditure on health is </a:t>
            </a:r>
            <a:r>
              <a:rPr lang="en-US" sz="2000" b="1" dirty="0"/>
              <a:t>60.6% of THE</a:t>
            </a:r>
            <a:r>
              <a:rPr lang="en-US" sz="2000" dirty="0"/>
              <a:t>. Private Health Insurance expenditure is 4.1% of THE</a:t>
            </a:r>
          </a:p>
          <a:p>
            <a:pPr marL="342900" lvl="1" indent="0">
              <a:lnSpc>
                <a:spcPct val="100000"/>
              </a:lnSpc>
              <a:spcBef>
                <a:spcPts val="600"/>
              </a:spcBef>
              <a:buNone/>
            </a:pPr>
            <a:endParaRPr lang="en-US" sz="2000" dirty="0"/>
          </a:p>
          <a:p>
            <a:pPr marL="228600" lvl="1" indent="-228600">
              <a:lnSpc>
                <a:spcPct val="100000"/>
              </a:lnSpc>
              <a:buFont typeface="Wingdings" panose="05000000000000000000" pitchFamily="2" charset="2"/>
              <a:buChar char="v"/>
            </a:pPr>
            <a:r>
              <a:rPr lang="en-US" sz="2000" dirty="0">
                <a:solidFill>
                  <a:schemeClr val="accent5"/>
                </a:solidFill>
              </a:rPr>
              <a:t>Evidence </a:t>
            </a:r>
            <a:r>
              <a:rPr lang="en-US" sz="2000" dirty="0">
                <a:solidFill>
                  <a:schemeClr val="accent5"/>
                </a:solidFill>
                <a:sym typeface="Wingdings" panose="05000000000000000000" pitchFamily="2" charset="2"/>
              </a:rPr>
              <a:t>suggests </a:t>
            </a:r>
            <a:r>
              <a:rPr lang="en-US" sz="2000" u="sng" dirty="0">
                <a:solidFill>
                  <a:schemeClr val="accent5"/>
                </a:solidFill>
              </a:rPr>
              <a:t>benefits of revenue are outweighed by negative impact </a:t>
            </a:r>
            <a:r>
              <a:rPr lang="en-US" sz="2000" dirty="0">
                <a:solidFill>
                  <a:schemeClr val="accent5"/>
                </a:solidFill>
              </a:rPr>
              <a:t>on immunization coverage </a:t>
            </a:r>
            <a:r>
              <a:rPr lang="en-US" sz="2000" dirty="0">
                <a:solidFill>
                  <a:schemeClr val="accent5"/>
                </a:solidFill>
                <a:sym typeface="Wingdings" panose="05000000000000000000" pitchFamily="2" charset="2"/>
              </a:rPr>
              <a:t></a:t>
            </a:r>
            <a:r>
              <a:rPr lang="en-US" sz="2000" dirty="0">
                <a:solidFill>
                  <a:schemeClr val="accent5"/>
                </a:solidFill>
              </a:rPr>
              <a:t>  parents are discouraged from vaccinating children</a:t>
            </a:r>
          </a:p>
          <a:p>
            <a:pPr marL="628650" lvl="2" indent="-285750">
              <a:lnSpc>
                <a:spcPct val="100000"/>
              </a:lnSpc>
              <a:buFont typeface="Wingdings" panose="05000000000000000000" pitchFamily="2" charset="2"/>
              <a:buChar char="Ø"/>
            </a:pPr>
            <a:r>
              <a:rPr lang="en-US" sz="1800" dirty="0">
                <a:solidFill>
                  <a:schemeClr val="accent5"/>
                </a:solidFill>
              </a:rPr>
              <a:t>Some LMICs discourage it – Instead institute conditional cash transfers to low income families</a:t>
            </a:r>
          </a:p>
          <a:p>
            <a:pPr marL="0" indent="0">
              <a:buNone/>
            </a:pPr>
            <a:endParaRPr lang="en-US" sz="2400" b="1" dirty="0"/>
          </a:p>
          <a:p>
            <a:pPr marL="0" indent="0">
              <a:buNone/>
            </a:pPr>
            <a:endParaRPr lang="en-US" sz="2400" b="1" dirty="0"/>
          </a:p>
          <a:p>
            <a:endParaRPr lang="en-US" sz="2400" b="1" dirty="0"/>
          </a:p>
        </p:txBody>
      </p:sp>
      <p:sp>
        <p:nvSpPr>
          <p:cNvPr id="5" name="TextBox 4"/>
          <p:cNvSpPr txBox="1"/>
          <p:nvPr/>
        </p:nvSpPr>
        <p:spPr>
          <a:xfrm>
            <a:off x="69850" y="6581001"/>
            <a:ext cx="9149941" cy="276999"/>
          </a:xfrm>
          <a:prstGeom prst="rect">
            <a:avLst/>
          </a:prstGeom>
          <a:noFill/>
        </p:spPr>
        <p:txBody>
          <a:bodyPr wrap="none" rtlCol="0">
            <a:spAutoFit/>
          </a:bodyPr>
          <a:lstStyle/>
          <a:p>
            <a:r>
              <a:rPr lang="en-US" sz="1200" dirty="0"/>
              <a:t>THE: Total Health Expenditure. Source: National Health Systems Resource Centre (2018). National Health Accounts Estimates for India (2015-16)</a:t>
            </a:r>
          </a:p>
        </p:txBody>
      </p:sp>
    </p:spTree>
    <p:extLst>
      <p:ext uri="{BB962C8B-B14F-4D97-AF65-F5344CB8AC3E}">
        <p14:creationId xmlns:p14="http://schemas.microsoft.com/office/powerpoint/2010/main" val="405847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 Out-of-Pocket Payments Funding Sources</a:t>
            </a:r>
          </a:p>
        </p:txBody>
      </p:sp>
      <p:sp>
        <p:nvSpPr>
          <p:cNvPr id="3" name="Content Placeholder 2"/>
          <p:cNvSpPr>
            <a:spLocks noGrp="1"/>
          </p:cNvSpPr>
          <p:nvPr>
            <p:ph idx="1"/>
          </p:nvPr>
        </p:nvSpPr>
        <p:spPr>
          <a:xfrm>
            <a:off x="628650" y="1825624"/>
            <a:ext cx="8515350" cy="4575175"/>
          </a:xfrm>
        </p:spPr>
        <p:txBody>
          <a:bodyPr>
            <a:noAutofit/>
          </a:bodyPr>
          <a:lstStyle/>
          <a:p>
            <a:pPr marL="0" indent="0">
              <a:lnSpc>
                <a:spcPct val="110000"/>
              </a:lnSpc>
              <a:spcBef>
                <a:spcPts val="600"/>
              </a:spcBef>
              <a:buNone/>
            </a:pPr>
            <a:r>
              <a:rPr lang="en-US" sz="2400" b="1" dirty="0"/>
              <a:t>Formal</a:t>
            </a:r>
          </a:p>
          <a:p>
            <a:pPr>
              <a:lnSpc>
                <a:spcPct val="100000"/>
              </a:lnSpc>
              <a:spcBef>
                <a:spcPts val="0"/>
              </a:spcBef>
            </a:pPr>
            <a:r>
              <a:rPr lang="en-US" sz="2200" dirty="0"/>
              <a:t>Most gov’ts phasing out of formal user fees</a:t>
            </a:r>
          </a:p>
          <a:p>
            <a:pPr>
              <a:lnSpc>
                <a:spcPct val="100000"/>
              </a:lnSpc>
              <a:spcBef>
                <a:spcPts val="0"/>
              </a:spcBef>
            </a:pPr>
            <a:r>
              <a:rPr lang="en-US" sz="2200" dirty="0"/>
              <a:t>Cost recovery was fairly low—less than 5% of total immunization costs</a:t>
            </a:r>
          </a:p>
          <a:p>
            <a:pPr>
              <a:lnSpc>
                <a:spcPct val="100000"/>
              </a:lnSpc>
              <a:spcBef>
                <a:spcPts val="0"/>
              </a:spcBef>
            </a:pPr>
            <a:r>
              <a:rPr lang="en-US" sz="2200" dirty="0"/>
              <a:t>Phased out yield positive results </a:t>
            </a:r>
          </a:p>
          <a:p>
            <a:pPr lvl="1">
              <a:lnSpc>
                <a:spcPct val="110000"/>
              </a:lnSpc>
              <a:spcBef>
                <a:spcPts val="600"/>
              </a:spcBef>
              <a:buFont typeface="Wingdings" panose="05000000000000000000" pitchFamily="2" charset="2"/>
              <a:buChar char="Ø"/>
            </a:pPr>
            <a:r>
              <a:rPr lang="en-US" b="1" dirty="0"/>
              <a:t>Hepatitis B i</a:t>
            </a:r>
            <a:r>
              <a:rPr lang="en-US" dirty="0"/>
              <a:t>n China, with free vaccination coverage of the 3-dose HB vaccine increased from 60%-99% by 2015</a:t>
            </a:r>
            <a:endParaRPr lang="en-US" sz="2400" dirty="0"/>
          </a:p>
          <a:p>
            <a:pPr marL="0" indent="0">
              <a:lnSpc>
                <a:spcPct val="110000"/>
              </a:lnSpc>
              <a:spcBef>
                <a:spcPts val="600"/>
              </a:spcBef>
              <a:buNone/>
            </a:pPr>
            <a:r>
              <a:rPr lang="en-US" sz="2400" b="1" dirty="0"/>
              <a:t>Informal “off the books”</a:t>
            </a:r>
          </a:p>
          <a:p>
            <a:pPr marL="171450" lvl="1">
              <a:lnSpc>
                <a:spcPct val="100000"/>
              </a:lnSpc>
              <a:spcBef>
                <a:spcPts val="0"/>
              </a:spcBef>
            </a:pPr>
            <a:r>
              <a:rPr lang="en-US" sz="2200" dirty="0"/>
              <a:t>When a public facility runs out of injection supplies </a:t>
            </a:r>
            <a:r>
              <a:rPr lang="en-US" sz="2200" dirty="0">
                <a:sym typeface="Wingdings" panose="05000000000000000000" pitchFamily="2" charset="2"/>
              </a:rPr>
              <a:t> </a:t>
            </a:r>
            <a:r>
              <a:rPr lang="en-US" sz="2200" dirty="0"/>
              <a:t>parents are forced to purchase syringes elsewhere</a:t>
            </a:r>
          </a:p>
          <a:p>
            <a:pPr lvl="1">
              <a:lnSpc>
                <a:spcPct val="100000"/>
              </a:lnSpc>
              <a:spcBef>
                <a:spcPts val="0"/>
              </a:spcBef>
              <a:buFont typeface="Wingdings" panose="05000000000000000000" pitchFamily="2" charset="2"/>
              <a:buChar char="Ø"/>
            </a:pPr>
            <a:r>
              <a:rPr lang="en-US" dirty="0"/>
              <a:t>Usually in countries that </a:t>
            </a:r>
            <a:r>
              <a:rPr lang="en-US" u="sng" dirty="0"/>
              <a:t>decentralized responsibility</a:t>
            </a:r>
            <a:r>
              <a:rPr lang="en-US" dirty="0"/>
              <a:t> for procuring injection supplies</a:t>
            </a:r>
          </a:p>
          <a:p>
            <a:pPr lvl="1">
              <a:lnSpc>
                <a:spcPct val="100000"/>
              </a:lnSpc>
              <a:spcBef>
                <a:spcPts val="0"/>
              </a:spcBef>
              <a:buFont typeface="Wingdings" panose="05000000000000000000" pitchFamily="2" charset="2"/>
              <a:buChar char="Ø"/>
            </a:pPr>
            <a:r>
              <a:rPr lang="en-US" dirty="0"/>
              <a:t>Persist in some countries -- harder to track</a:t>
            </a:r>
            <a:endParaRPr lang="en-US" sz="1600" dirty="0"/>
          </a:p>
          <a:p>
            <a:pPr>
              <a:buFont typeface="Wingdings" panose="05000000000000000000" pitchFamily="2" charset="2"/>
              <a:buChar char="v"/>
            </a:pPr>
            <a:r>
              <a:rPr lang="en-US" sz="2000" dirty="0">
                <a:solidFill>
                  <a:schemeClr val="accent5"/>
                </a:solidFill>
              </a:rPr>
              <a:t>When advocates probe for user fees for immunization in publicly financed facilities -- they should look into both formal and informal fees</a:t>
            </a:r>
          </a:p>
        </p:txBody>
      </p:sp>
    </p:spTree>
    <p:extLst>
      <p:ext uri="{BB962C8B-B14F-4D97-AF65-F5344CB8AC3E}">
        <p14:creationId xmlns:p14="http://schemas.microsoft.com/office/powerpoint/2010/main" val="23985651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dirty="0"/>
              <a:t>Donor Immunization Funding Sources </a:t>
            </a:r>
            <a:endParaRPr lang="en-US" sz="3000" dirty="0"/>
          </a:p>
        </p:txBody>
      </p:sp>
      <p:sp>
        <p:nvSpPr>
          <p:cNvPr id="3" name="Content Placeholder 2"/>
          <p:cNvSpPr>
            <a:spLocks noGrp="1"/>
          </p:cNvSpPr>
          <p:nvPr>
            <p:ph idx="1"/>
          </p:nvPr>
        </p:nvSpPr>
        <p:spPr/>
        <p:txBody>
          <a:bodyPr/>
          <a:lstStyle/>
          <a:p>
            <a:pPr marL="0" indent="0">
              <a:buNone/>
            </a:pPr>
            <a:r>
              <a:rPr lang="en-US" b="1" dirty="0"/>
              <a:t>Development Assistance for Health and Immunization </a:t>
            </a:r>
            <a:r>
              <a:rPr lang="en-US" dirty="0"/>
              <a:t>(2000 to 2015)</a:t>
            </a:r>
            <a:endParaRPr lang="en-US" b="1" dirty="0"/>
          </a:p>
          <a:p>
            <a:r>
              <a:rPr lang="en-US" dirty="0"/>
              <a:t>For immunization, the 5 largest channels of assistance </a:t>
            </a:r>
          </a:p>
          <a:p>
            <a:pPr lvl="1"/>
            <a:r>
              <a:rPr lang="en-US" dirty="0" err="1"/>
              <a:t>Gavi</a:t>
            </a:r>
            <a:r>
              <a:rPr lang="en-US" dirty="0"/>
              <a:t> (37.9%) </a:t>
            </a:r>
            <a:r>
              <a:rPr lang="en-US" dirty="0">
                <a:sym typeface="Wingdings" panose="05000000000000000000" pitchFamily="2" charset="2"/>
              </a:rPr>
              <a:t> </a:t>
            </a:r>
            <a:r>
              <a:rPr lang="en-US" dirty="0"/>
              <a:t>By 2015, 50%</a:t>
            </a:r>
          </a:p>
          <a:p>
            <a:pPr lvl="1"/>
            <a:r>
              <a:rPr lang="en-US" dirty="0"/>
              <a:t>The Bill &amp; Melinda Gates Foundation (14.9%)</a:t>
            </a:r>
          </a:p>
          <a:p>
            <a:pPr lvl="1"/>
            <a:r>
              <a:rPr lang="en-US" dirty="0"/>
              <a:t>WHO (13.3%), U.S.-based nongovernmental organizations (9.4%)</a:t>
            </a:r>
          </a:p>
          <a:p>
            <a:pPr lvl="1"/>
            <a:r>
              <a:rPr lang="en-US" dirty="0"/>
              <a:t>The U.K.’s Department for International Development (5.7%)</a:t>
            </a:r>
          </a:p>
        </p:txBody>
      </p:sp>
      <p:pic>
        <p:nvPicPr>
          <p:cNvPr id="4" name="Picture 3"/>
          <p:cNvPicPr>
            <a:picLocks noChangeAspect="1"/>
          </p:cNvPicPr>
          <p:nvPr/>
        </p:nvPicPr>
        <p:blipFill>
          <a:blip r:embed="rId3"/>
          <a:stretch>
            <a:fillRect/>
          </a:stretch>
        </p:blipFill>
        <p:spPr>
          <a:xfrm>
            <a:off x="388620" y="3810000"/>
            <a:ext cx="7612380" cy="2685479"/>
          </a:xfrm>
          <a:prstGeom prst="rect">
            <a:avLst/>
          </a:prstGeom>
        </p:spPr>
      </p:pic>
    </p:spTree>
    <p:extLst>
      <p:ext uri="{BB962C8B-B14F-4D97-AF65-F5344CB8AC3E}">
        <p14:creationId xmlns:p14="http://schemas.microsoft.com/office/powerpoint/2010/main" val="208053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0190-AD61-43F1-B65A-0BB3CBBB57FE}"/>
              </a:ext>
            </a:extLst>
          </p:cNvPr>
          <p:cNvSpPr>
            <a:spLocks noGrp="1"/>
          </p:cNvSpPr>
          <p:nvPr>
            <p:ph type="title"/>
          </p:nvPr>
        </p:nvSpPr>
        <p:spPr/>
        <p:txBody>
          <a:bodyPr/>
          <a:lstStyle/>
          <a:p>
            <a:r>
              <a:rPr lang="en-US" dirty="0"/>
              <a:t>Immunization’s Success Story</a:t>
            </a:r>
          </a:p>
        </p:txBody>
      </p:sp>
      <p:sp>
        <p:nvSpPr>
          <p:cNvPr id="3" name="Content Placeholder 2">
            <a:extLst>
              <a:ext uri="{FF2B5EF4-FFF2-40B4-BE49-F238E27FC236}">
                <a16:creationId xmlns:a16="http://schemas.microsoft.com/office/drawing/2014/main" id="{22C0A806-3031-447D-9971-4E0CDB8168EA}"/>
              </a:ext>
            </a:extLst>
          </p:cNvPr>
          <p:cNvSpPr>
            <a:spLocks noGrp="1"/>
          </p:cNvSpPr>
          <p:nvPr>
            <p:ph idx="1"/>
          </p:nvPr>
        </p:nvSpPr>
        <p:spPr/>
        <p:txBody>
          <a:bodyPr/>
          <a:lstStyle/>
          <a:p>
            <a:r>
              <a:rPr lang="en-US" sz="2800" dirty="0"/>
              <a:t>Track record of declining vaccine preventable disease and death</a:t>
            </a:r>
          </a:p>
          <a:p>
            <a:r>
              <a:rPr lang="en-US" sz="2800" dirty="0"/>
              <a:t>Success paradox</a:t>
            </a:r>
          </a:p>
          <a:p>
            <a:pPr lvl="1">
              <a:buFont typeface="Wingdings" panose="05000000000000000000" pitchFamily="2" charset="2"/>
              <a:buChar char="Ø"/>
            </a:pPr>
            <a:r>
              <a:rPr lang="en-US" sz="2500" dirty="0"/>
              <a:t>When bad things don’t happen urgency recedes</a:t>
            </a:r>
          </a:p>
          <a:p>
            <a:pPr lvl="1">
              <a:buFont typeface="Wingdings" panose="05000000000000000000" pitchFamily="2" charset="2"/>
              <a:buChar char="Ø"/>
            </a:pPr>
            <a:r>
              <a:rPr lang="en-US" sz="2500" dirty="0"/>
              <a:t>When financing falters bad things happen again</a:t>
            </a:r>
          </a:p>
          <a:p>
            <a:endParaRPr lang="en-US" dirty="0"/>
          </a:p>
        </p:txBody>
      </p:sp>
    </p:spTree>
    <p:extLst>
      <p:ext uri="{BB962C8B-B14F-4D97-AF65-F5344CB8AC3E}">
        <p14:creationId xmlns:p14="http://schemas.microsoft.com/office/powerpoint/2010/main" val="8794592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800" dirty="0"/>
              <a:t>Donor Immunization Funding Sources </a:t>
            </a:r>
            <a:br>
              <a:rPr lang="en-US" sz="2800" dirty="0"/>
            </a:br>
            <a:r>
              <a:rPr lang="en-US" sz="3000" dirty="0"/>
              <a:t>Examples of Bilateral Agencies</a:t>
            </a:r>
          </a:p>
        </p:txBody>
      </p:sp>
      <p:sp>
        <p:nvSpPr>
          <p:cNvPr id="3" name="Content Placeholder 2"/>
          <p:cNvSpPr>
            <a:spLocks noGrp="1"/>
          </p:cNvSpPr>
          <p:nvPr>
            <p:ph idx="1"/>
          </p:nvPr>
        </p:nvSpPr>
        <p:spPr/>
        <p:txBody>
          <a:bodyPr>
            <a:normAutofit fontScale="92500" lnSpcReduction="10000"/>
          </a:bodyPr>
          <a:lstStyle/>
          <a:p>
            <a:pPr lvl="0"/>
            <a:r>
              <a:rPr lang="en-US" b="1" dirty="0"/>
              <a:t>Australia</a:t>
            </a:r>
            <a:r>
              <a:rPr lang="en-US" dirty="0"/>
              <a:t> - Department of Foreign Affairs and Trade (</a:t>
            </a:r>
            <a:r>
              <a:rPr lang="en-US" b="1" dirty="0"/>
              <a:t>DFAT</a:t>
            </a:r>
            <a:r>
              <a:rPr lang="en-US" dirty="0"/>
              <a:t>, formerly </a:t>
            </a:r>
            <a:r>
              <a:rPr lang="en-US" dirty="0" err="1"/>
              <a:t>AusAID</a:t>
            </a:r>
            <a:r>
              <a:rPr lang="en-US" dirty="0"/>
              <a:t>)</a:t>
            </a:r>
          </a:p>
          <a:p>
            <a:pPr lvl="0"/>
            <a:r>
              <a:rPr lang="en-US" b="1" dirty="0"/>
              <a:t>Canada</a:t>
            </a:r>
            <a:r>
              <a:rPr lang="en-US" dirty="0"/>
              <a:t> - Department of Foreign Affairs, Trade and Development (DFAIT, formerly </a:t>
            </a:r>
            <a:r>
              <a:rPr lang="en-US" b="1" dirty="0"/>
              <a:t>CIDA</a:t>
            </a:r>
            <a:r>
              <a:rPr lang="en-US" dirty="0"/>
              <a:t>)</a:t>
            </a:r>
          </a:p>
          <a:p>
            <a:pPr lvl="0"/>
            <a:r>
              <a:rPr lang="fr-FR" b="1" dirty="0"/>
              <a:t>France</a:t>
            </a:r>
            <a:r>
              <a:rPr lang="fr-FR" dirty="0"/>
              <a:t> - Agence française de développement (</a:t>
            </a:r>
            <a:r>
              <a:rPr lang="fr-FR" b="1" dirty="0"/>
              <a:t>AFD</a:t>
            </a:r>
            <a:r>
              <a:rPr lang="fr-FR" dirty="0"/>
              <a:t>)</a:t>
            </a:r>
            <a:endParaRPr lang="en-US" dirty="0"/>
          </a:p>
          <a:p>
            <a:pPr lvl="0"/>
            <a:r>
              <a:rPr lang="en-US" b="1" dirty="0"/>
              <a:t>Germany</a:t>
            </a:r>
            <a:r>
              <a:rPr lang="en-US" dirty="0"/>
              <a:t> - Federal Ministry for Economic Cooperation and Development </a:t>
            </a:r>
            <a:r>
              <a:rPr lang="en-US" i="1" dirty="0"/>
              <a:t>(</a:t>
            </a:r>
            <a:r>
              <a:rPr lang="de-DE" i="1" dirty="0"/>
              <a:t>Bundesministerium für wirtschaftliche Zusammenarbeit und Entwicklung, usually referred to as </a:t>
            </a:r>
            <a:r>
              <a:rPr lang="en-US" b="1" i="1" dirty="0"/>
              <a:t>BMZ/GIZ</a:t>
            </a:r>
            <a:r>
              <a:rPr lang="en-US" i="1" dirty="0"/>
              <a:t>)</a:t>
            </a:r>
            <a:r>
              <a:rPr lang="en-US" dirty="0"/>
              <a:t> </a:t>
            </a:r>
          </a:p>
          <a:p>
            <a:pPr lvl="0"/>
            <a:r>
              <a:rPr lang="en-US" b="1" dirty="0"/>
              <a:t>Italy</a:t>
            </a:r>
            <a:r>
              <a:rPr lang="en-US" dirty="0"/>
              <a:t> – Italian Development Cooperation (</a:t>
            </a:r>
            <a:r>
              <a:rPr lang="en-US" b="1" dirty="0"/>
              <a:t>IDC</a:t>
            </a:r>
            <a:r>
              <a:rPr lang="en-US" dirty="0"/>
              <a:t>)</a:t>
            </a:r>
          </a:p>
          <a:p>
            <a:pPr lvl="0"/>
            <a:r>
              <a:rPr lang="en-US" b="1" dirty="0"/>
              <a:t>Japan</a:t>
            </a:r>
            <a:r>
              <a:rPr lang="en-US" dirty="0"/>
              <a:t> – Japan International Co-operation Agency (</a:t>
            </a:r>
            <a:r>
              <a:rPr lang="en-US" b="1" dirty="0"/>
              <a:t>JICA</a:t>
            </a:r>
            <a:r>
              <a:rPr lang="en-US" dirty="0"/>
              <a:t>)</a:t>
            </a:r>
          </a:p>
          <a:p>
            <a:pPr lvl="0"/>
            <a:r>
              <a:rPr lang="en-US" b="1" dirty="0"/>
              <a:t>Norway</a:t>
            </a:r>
            <a:r>
              <a:rPr lang="en-US" dirty="0"/>
              <a:t> - Norwegian Agency for Development Cooperation (</a:t>
            </a:r>
            <a:r>
              <a:rPr lang="en-US" b="1" dirty="0"/>
              <a:t>NORAD</a:t>
            </a:r>
            <a:r>
              <a:rPr lang="en-US" dirty="0"/>
              <a:t>)</a:t>
            </a:r>
          </a:p>
          <a:p>
            <a:pPr lvl="0"/>
            <a:r>
              <a:rPr lang="en-US" b="1" dirty="0"/>
              <a:t>Sweden</a:t>
            </a:r>
            <a:r>
              <a:rPr lang="en-US" dirty="0"/>
              <a:t> – Swedish International Development Cooperation Agency (</a:t>
            </a:r>
            <a:r>
              <a:rPr lang="en-US" b="1" dirty="0" err="1"/>
              <a:t>Sida</a:t>
            </a:r>
            <a:r>
              <a:rPr lang="en-US" dirty="0"/>
              <a:t>)</a:t>
            </a:r>
          </a:p>
          <a:p>
            <a:pPr lvl="0"/>
            <a:r>
              <a:rPr lang="en-US" b="1" dirty="0"/>
              <a:t>United Kingdom </a:t>
            </a:r>
            <a:r>
              <a:rPr lang="en-US" dirty="0"/>
              <a:t>– Department for International Development (</a:t>
            </a:r>
            <a:r>
              <a:rPr lang="en-US" b="1" dirty="0"/>
              <a:t>DFID/</a:t>
            </a:r>
            <a:r>
              <a:rPr lang="en-US" b="1" dirty="0" err="1"/>
              <a:t>UKAid</a:t>
            </a:r>
            <a:r>
              <a:rPr lang="en-US" dirty="0"/>
              <a:t>)</a:t>
            </a:r>
          </a:p>
          <a:p>
            <a:pPr lvl="0"/>
            <a:r>
              <a:rPr lang="en-US" b="1" dirty="0"/>
              <a:t>United States </a:t>
            </a:r>
            <a:r>
              <a:rPr lang="en-US" dirty="0"/>
              <a:t>– United States Agency for International Development (</a:t>
            </a:r>
            <a:r>
              <a:rPr lang="en-US" b="1" dirty="0"/>
              <a:t>USAID</a:t>
            </a:r>
            <a:r>
              <a:rPr lang="en-US" dirty="0"/>
              <a:t>)</a:t>
            </a:r>
          </a:p>
        </p:txBody>
      </p:sp>
    </p:spTree>
    <p:extLst>
      <p:ext uri="{BB962C8B-B14F-4D97-AF65-F5344CB8AC3E}">
        <p14:creationId xmlns:p14="http://schemas.microsoft.com/office/powerpoint/2010/main" val="21658880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800" dirty="0"/>
              <a:t>Donor Immunization Funding Sources </a:t>
            </a:r>
            <a:br>
              <a:rPr lang="en-US" sz="2800" dirty="0"/>
            </a:br>
            <a:r>
              <a:rPr lang="en-US" sz="2800" dirty="0"/>
              <a:t>Example of Multilateral Agencies</a:t>
            </a:r>
          </a:p>
        </p:txBody>
      </p:sp>
      <p:sp>
        <p:nvSpPr>
          <p:cNvPr id="3" name="Content Placeholder 2"/>
          <p:cNvSpPr>
            <a:spLocks noGrp="1"/>
          </p:cNvSpPr>
          <p:nvPr>
            <p:ph idx="1"/>
          </p:nvPr>
        </p:nvSpPr>
        <p:spPr/>
        <p:txBody>
          <a:bodyPr>
            <a:normAutofit/>
          </a:bodyPr>
          <a:lstStyle/>
          <a:p>
            <a:r>
              <a:rPr lang="en-US" sz="2400" dirty="0"/>
              <a:t>European Commission</a:t>
            </a:r>
          </a:p>
          <a:p>
            <a:r>
              <a:rPr lang="en-US" sz="2400" dirty="0"/>
              <a:t>The United Nations Children’s Fund</a:t>
            </a:r>
          </a:p>
          <a:p>
            <a:r>
              <a:rPr lang="en-US" sz="2400" dirty="0"/>
              <a:t>World Health Organization</a:t>
            </a:r>
          </a:p>
          <a:p>
            <a:r>
              <a:rPr lang="en-US" sz="2400" dirty="0"/>
              <a:t>The World Bank</a:t>
            </a:r>
          </a:p>
          <a:p>
            <a:r>
              <a:rPr lang="en-US" sz="2400" dirty="0"/>
              <a:t>Other UN agencies</a:t>
            </a:r>
          </a:p>
          <a:p>
            <a:pPr lvl="1"/>
            <a:r>
              <a:rPr lang="en-US" sz="2000" dirty="0"/>
              <a:t>UNHCR</a:t>
            </a:r>
          </a:p>
        </p:txBody>
      </p:sp>
    </p:spTree>
    <p:extLst>
      <p:ext uri="{BB962C8B-B14F-4D97-AF65-F5344CB8AC3E}">
        <p14:creationId xmlns:p14="http://schemas.microsoft.com/office/powerpoint/2010/main" val="13883235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Donor Funding Sources </a:t>
            </a:r>
          </a:p>
        </p:txBody>
      </p:sp>
      <p:sp>
        <p:nvSpPr>
          <p:cNvPr id="3" name="Content Placeholder 2"/>
          <p:cNvSpPr>
            <a:spLocks noGrp="1"/>
          </p:cNvSpPr>
          <p:nvPr>
            <p:ph idx="1"/>
          </p:nvPr>
        </p:nvSpPr>
        <p:spPr>
          <a:xfrm>
            <a:off x="628650" y="1825625"/>
            <a:ext cx="8210550" cy="4351338"/>
          </a:xfrm>
        </p:spPr>
        <p:txBody>
          <a:bodyPr>
            <a:noAutofit/>
          </a:bodyPr>
          <a:lstStyle/>
          <a:p>
            <a:pPr marL="0" indent="0">
              <a:spcBef>
                <a:spcPts val="1200"/>
              </a:spcBef>
              <a:buNone/>
            </a:pPr>
            <a:r>
              <a:rPr lang="en-US" sz="2400" b="1" dirty="0"/>
              <a:t>Forms of Assistance for Immunization</a:t>
            </a:r>
          </a:p>
          <a:p>
            <a:pPr>
              <a:spcBef>
                <a:spcPts val="1200"/>
              </a:spcBef>
            </a:pPr>
            <a:r>
              <a:rPr lang="en-US" sz="2400" b="1" dirty="0"/>
              <a:t>Grants</a:t>
            </a:r>
            <a:r>
              <a:rPr lang="en-US" sz="2400" dirty="0"/>
              <a:t> (most immunization support is in the form of grants)</a:t>
            </a:r>
          </a:p>
          <a:p>
            <a:pPr lvl="1">
              <a:spcBef>
                <a:spcPts val="1200"/>
              </a:spcBef>
              <a:buFont typeface="Wingdings" panose="05000000000000000000" pitchFamily="2" charset="2"/>
              <a:buChar char="Ø"/>
            </a:pPr>
            <a:r>
              <a:rPr lang="en-US" sz="2000" dirty="0"/>
              <a:t>Grants are transfers of resources: money, tech. assistance, commodities or equipment</a:t>
            </a:r>
          </a:p>
          <a:p>
            <a:pPr lvl="2">
              <a:spcBef>
                <a:spcPts val="1200"/>
              </a:spcBef>
              <a:buFont typeface="Wingdings" panose="05000000000000000000" pitchFamily="2" charset="2"/>
              <a:buChar char="§"/>
            </a:pPr>
            <a:r>
              <a:rPr lang="en-US" sz="1600" b="1" dirty="0" err="1"/>
              <a:t>Gavi</a:t>
            </a:r>
            <a:r>
              <a:rPr lang="en-US" sz="1600" dirty="0"/>
              <a:t>: vaccines, injection safety device, cold chain equipment, and health system grants</a:t>
            </a:r>
          </a:p>
          <a:p>
            <a:pPr lvl="2">
              <a:spcBef>
                <a:spcPts val="1200"/>
              </a:spcBef>
              <a:buFont typeface="Wingdings" panose="05000000000000000000" pitchFamily="2" charset="2"/>
              <a:buChar char="§"/>
            </a:pPr>
            <a:r>
              <a:rPr lang="en-US" sz="1600" b="1" dirty="0"/>
              <a:t>USAID: </a:t>
            </a:r>
            <a:r>
              <a:rPr lang="en-US" sz="1600" dirty="0"/>
              <a:t>multiple purposes -- cold chain equipment, </a:t>
            </a:r>
            <a:r>
              <a:rPr lang="en-US" sz="1600" dirty="0" err="1"/>
              <a:t>Gavi</a:t>
            </a:r>
            <a:r>
              <a:rPr lang="en-US" sz="1600" dirty="0"/>
              <a:t> proposal development, Expanded Program on Immunization (EPI) reviews, vaccine post-introduction evaluations, capacity building and learning materials </a:t>
            </a:r>
          </a:p>
          <a:p>
            <a:pPr lvl="2">
              <a:spcBef>
                <a:spcPts val="1200"/>
              </a:spcBef>
              <a:buFont typeface="Wingdings" panose="05000000000000000000" pitchFamily="2" charset="2"/>
              <a:buChar char="§"/>
            </a:pPr>
            <a:r>
              <a:rPr lang="en-US" sz="1600" b="1" dirty="0"/>
              <a:t>JICA</a:t>
            </a:r>
            <a:r>
              <a:rPr lang="en-US" sz="1600" dirty="0"/>
              <a:t>: tech. cooperation projects (also loans)</a:t>
            </a:r>
          </a:p>
          <a:p>
            <a:pPr lvl="1">
              <a:spcBef>
                <a:spcPts val="1200"/>
              </a:spcBef>
              <a:buFont typeface="Wingdings" panose="05000000000000000000" pitchFamily="2" charset="2"/>
              <a:buChar char="Ø"/>
            </a:pPr>
            <a:r>
              <a:rPr lang="en-US" sz="2000" dirty="0"/>
              <a:t>Adverse effects (unsustainable, incur costs not budgeted for, have quality --such as expiry-- issues)</a:t>
            </a:r>
          </a:p>
          <a:p>
            <a:pPr lvl="2">
              <a:spcBef>
                <a:spcPts val="1200"/>
              </a:spcBef>
              <a:buFont typeface="Wingdings" panose="05000000000000000000" pitchFamily="2" charset="2"/>
              <a:buChar char="§"/>
            </a:pPr>
            <a:r>
              <a:rPr lang="en-US" sz="1600" dirty="0"/>
              <a:t>See UNICEF and WHO’s joint statement on 5 key requirements to avoid adverse effects</a:t>
            </a:r>
          </a:p>
        </p:txBody>
      </p:sp>
    </p:spTree>
    <p:extLst>
      <p:ext uri="{BB962C8B-B14F-4D97-AF65-F5344CB8AC3E}">
        <p14:creationId xmlns:p14="http://schemas.microsoft.com/office/powerpoint/2010/main" val="29385187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Donor Funding Sources </a:t>
            </a:r>
          </a:p>
        </p:txBody>
      </p:sp>
      <p:sp>
        <p:nvSpPr>
          <p:cNvPr id="3" name="Content Placeholder 2"/>
          <p:cNvSpPr>
            <a:spLocks noGrp="1"/>
          </p:cNvSpPr>
          <p:nvPr>
            <p:ph idx="1"/>
          </p:nvPr>
        </p:nvSpPr>
        <p:spPr/>
        <p:txBody>
          <a:bodyPr>
            <a:noAutofit/>
          </a:bodyPr>
          <a:lstStyle/>
          <a:p>
            <a:r>
              <a:rPr lang="en-US" sz="2400" b="1" dirty="0"/>
              <a:t>Loans and credits </a:t>
            </a:r>
          </a:p>
          <a:p>
            <a:pPr lvl="1">
              <a:buFont typeface="Wingdings" panose="05000000000000000000" pitchFamily="2" charset="2"/>
              <a:buChar char="Ø"/>
            </a:pPr>
            <a:r>
              <a:rPr lang="en-US" sz="2000" dirty="0"/>
              <a:t>Funds borrowed by country governments that must be repaid </a:t>
            </a:r>
            <a:r>
              <a:rPr lang="en-US" sz="2000" dirty="0">
                <a:sym typeface="Wingdings" panose="05000000000000000000" pitchFamily="2" charset="2"/>
              </a:rPr>
              <a:t> negotiated with the country’s ministry of finance</a:t>
            </a:r>
          </a:p>
          <a:p>
            <a:pPr lvl="1">
              <a:buFont typeface="Wingdings" panose="05000000000000000000" pitchFamily="2" charset="2"/>
              <a:buChar char="Ø"/>
            </a:pPr>
            <a:r>
              <a:rPr lang="en-US" sz="2000" dirty="0"/>
              <a:t>Provided by the World Bank and regional development banks </a:t>
            </a:r>
          </a:p>
          <a:p>
            <a:pPr lvl="2"/>
            <a:r>
              <a:rPr lang="en-US" sz="1600" dirty="0"/>
              <a:t>Maintains a list of country eligibility requirements - depends on a country’s GNI per capita (threshold of US$1,215 in 2016)</a:t>
            </a:r>
          </a:p>
          <a:p>
            <a:pPr lvl="1"/>
            <a:r>
              <a:rPr lang="en-US" sz="2000" dirty="0"/>
              <a:t>Important source of financing for middle-income countries without access to grants</a:t>
            </a:r>
          </a:p>
          <a:p>
            <a:pPr lvl="1"/>
            <a:r>
              <a:rPr lang="en-US" sz="2000" dirty="0"/>
              <a:t>Economic growth leads to countries’ transition from grants to loans – </a:t>
            </a:r>
            <a:r>
              <a:rPr lang="en-US" sz="2000" b="1" dirty="0"/>
              <a:t>some gov’ts are reluctant to borrow</a:t>
            </a:r>
          </a:p>
          <a:p>
            <a:pPr>
              <a:buFont typeface="Wingdings" panose="05000000000000000000" pitchFamily="2" charset="2"/>
              <a:buChar char="v"/>
            </a:pPr>
            <a:r>
              <a:rPr lang="en-US" sz="2400" dirty="0">
                <a:solidFill>
                  <a:schemeClr val="accent5"/>
                </a:solidFill>
              </a:rPr>
              <a:t>Borrowing can be a sound investment if the benefits outweigh the costs &amp; country has capacity to repay</a:t>
            </a:r>
          </a:p>
          <a:p>
            <a:pPr lvl="1">
              <a:buFont typeface="Wingdings" panose="05000000000000000000" pitchFamily="2" charset="2"/>
              <a:buChar char="Ø"/>
            </a:pPr>
            <a:endParaRPr lang="en-US" sz="2000" dirty="0"/>
          </a:p>
        </p:txBody>
      </p:sp>
    </p:spTree>
    <p:extLst>
      <p:ext uri="{BB962C8B-B14F-4D97-AF65-F5344CB8AC3E}">
        <p14:creationId xmlns:p14="http://schemas.microsoft.com/office/powerpoint/2010/main" val="2913171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373F-94AD-4FCE-866B-7A39C522F216}"/>
              </a:ext>
            </a:extLst>
          </p:cNvPr>
          <p:cNvSpPr>
            <a:spLocks noGrp="1"/>
          </p:cNvSpPr>
          <p:nvPr>
            <p:ph type="title"/>
          </p:nvPr>
        </p:nvSpPr>
        <p:spPr/>
        <p:txBody>
          <a:bodyPr/>
          <a:lstStyle/>
          <a:p>
            <a:r>
              <a:rPr lang="en-US" dirty="0"/>
              <a:t>Other Donor Funding Tools</a:t>
            </a:r>
          </a:p>
        </p:txBody>
      </p:sp>
      <p:sp>
        <p:nvSpPr>
          <p:cNvPr id="3" name="Content Placeholder 2">
            <a:extLst>
              <a:ext uri="{FF2B5EF4-FFF2-40B4-BE49-F238E27FC236}">
                <a16:creationId xmlns:a16="http://schemas.microsoft.com/office/drawing/2014/main" id="{BAF601E6-5FC3-4E2B-AC5A-36CD44134770}"/>
              </a:ext>
            </a:extLst>
          </p:cNvPr>
          <p:cNvSpPr>
            <a:spLocks noGrp="1"/>
          </p:cNvSpPr>
          <p:nvPr>
            <p:ph idx="1"/>
          </p:nvPr>
        </p:nvSpPr>
        <p:spPr/>
        <p:txBody>
          <a:bodyPr>
            <a:normAutofit/>
          </a:bodyPr>
          <a:lstStyle/>
          <a:p>
            <a:r>
              <a:rPr lang="en-US" sz="2400" b="1" dirty="0"/>
              <a:t>Buy-downs of loans and credits</a:t>
            </a:r>
          </a:p>
          <a:p>
            <a:pPr lvl="1">
              <a:buFont typeface="Wingdings" panose="05000000000000000000" pitchFamily="2" charset="2"/>
              <a:buChar char="Ø"/>
            </a:pPr>
            <a:r>
              <a:rPr lang="en-US" sz="2000" dirty="0"/>
              <a:t>Terms of loans and credits softened </a:t>
            </a:r>
            <a:r>
              <a:rPr lang="en-US" sz="2000" u="sng" dirty="0"/>
              <a:t>upon achievement of certain goals</a:t>
            </a:r>
          </a:p>
          <a:p>
            <a:pPr lvl="1">
              <a:buFont typeface="Wingdings" panose="05000000000000000000" pitchFamily="2" charset="2"/>
              <a:buChar char="Ø"/>
            </a:pPr>
            <a:r>
              <a:rPr lang="en-US" sz="2000" dirty="0"/>
              <a:t>Most commonly when the eradication of the disease is a global “public good” (e.g., eradication of polio)</a:t>
            </a:r>
          </a:p>
          <a:p>
            <a:pPr lvl="2">
              <a:buFont typeface="Wingdings" panose="05000000000000000000" pitchFamily="2" charset="2"/>
              <a:buChar char="§"/>
            </a:pPr>
            <a:r>
              <a:rPr lang="en-US" sz="1600" dirty="0"/>
              <a:t>It makes sense that the burden should not fall on individual countries involved in the final push for global polio eradication</a:t>
            </a:r>
          </a:p>
          <a:p>
            <a:endParaRPr lang="en-US" sz="2400" dirty="0"/>
          </a:p>
        </p:txBody>
      </p:sp>
    </p:spTree>
    <p:extLst>
      <p:ext uri="{BB962C8B-B14F-4D97-AF65-F5344CB8AC3E}">
        <p14:creationId xmlns:p14="http://schemas.microsoft.com/office/powerpoint/2010/main" val="41343650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dirty="0"/>
              <a:t>Donor Funding Sources  </a:t>
            </a:r>
            <a:br>
              <a:rPr lang="en-US" sz="3200" dirty="0"/>
            </a:br>
            <a:r>
              <a:rPr lang="en-US" sz="3000" u="sng" dirty="0"/>
              <a:t>Public-Private Partnerships (PPP)</a:t>
            </a:r>
          </a:p>
        </p:txBody>
      </p:sp>
      <p:sp>
        <p:nvSpPr>
          <p:cNvPr id="3" name="Content Placeholder 2"/>
          <p:cNvSpPr>
            <a:spLocks noGrp="1"/>
          </p:cNvSpPr>
          <p:nvPr>
            <p:ph idx="1"/>
          </p:nvPr>
        </p:nvSpPr>
        <p:spPr>
          <a:xfrm>
            <a:off x="628650" y="1825625"/>
            <a:ext cx="8286750" cy="4351338"/>
          </a:xfrm>
        </p:spPr>
        <p:txBody>
          <a:bodyPr>
            <a:normAutofit/>
          </a:bodyPr>
          <a:lstStyle/>
          <a:p>
            <a:pPr marL="0" indent="0">
              <a:buNone/>
            </a:pPr>
            <a:r>
              <a:rPr lang="en-US" sz="2400" dirty="0"/>
              <a:t>An entity created through the joint effort of the public and private sector to address problems or issues of mutual interest that neither sector could tackle adequately on its own</a:t>
            </a:r>
          </a:p>
          <a:p>
            <a:r>
              <a:rPr lang="en-US" sz="2400" dirty="0"/>
              <a:t>Aim</a:t>
            </a:r>
          </a:p>
          <a:p>
            <a:pPr lvl="1">
              <a:buFont typeface="Wingdings" panose="05000000000000000000" pitchFamily="2" charset="2"/>
              <a:buChar char="Ø"/>
            </a:pPr>
            <a:r>
              <a:rPr lang="en-US" sz="2000" dirty="0"/>
              <a:t>Capitalize on relative strengths of the public &amp; private sectors to address an issue</a:t>
            </a:r>
          </a:p>
          <a:p>
            <a:pPr lvl="2"/>
            <a:r>
              <a:rPr lang="en-US" sz="1600" dirty="0"/>
              <a:t>E.g., public sector contributes funding for basic science research with potential benefits for health such as discovery of a new vaccine; private sector raises capital, builds a factory and produces the vaccine</a:t>
            </a:r>
          </a:p>
          <a:p>
            <a:r>
              <a:rPr lang="en-US" sz="2400" dirty="0"/>
              <a:t>Examples of PPPs in global health</a:t>
            </a:r>
          </a:p>
          <a:p>
            <a:pPr lvl="1">
              <a:lnSpc>
                <a:spcPct val="100000"/>
              </a:lnSpc>
              <a:buFont typeface="Wingdings" panose="05000000000000000000" pitchFamily="2" charset="2"/>
              <a:buChar char="Ø"/>
            </a:pPr>
            <a:r>
              <a:rPr lang="en-US" sz="2000" dirty="0" err="1"/>
              <a:t>Gavi</a:t>
            </a:r>
            <a:r>
              <a:rPr lang="en-US" sz="2000" dirty="0"/>
              <a:t>, The Vaccine Alliance </a:t>
            </a:r>
          </a:p>
          <a:p>
            <a:pPr lvl="1">
              <a:buFont typeface="Wingdings" panose="05000000000000000000" pitchFamily="2" charset="2"/>
              <a:buChar char="Ø"/>
            </a:pPr>
            <a:r>
              <a:rPr lang="en-US" sz="2000" dirty="0"/>
              <a:t>The Global Fund to Fight AIDS, Tuberculosis and Malaria </a:t>
            </a:r>
          </a:p>
          <a:p>
            <a:pPr lvl="1">
              <a:buFont typeface="Wingdings" panose="05000000000000000000" pitchFamily="2" charset="2"/>
              <a:buChar char="Ø"/>
            </a:pPr>
            <a:r>
              <a:rPr lang="en-US" sz="2000" dirty="0"/>
              <a:t>Stop TB – Global Drug Facility</a:t>
            </a:r>
          </a:p>
        </p:txBody>
      </p:sp>
    </p:spTree>
    <p:extLst>
      <p:ext uri="{BB962C8B-B14F-4D97-AF65-F5344CB8AC3E}">
        <p14:creationId xmlns:p14="http://schemas.microsoft.com/office/powerpoint/2010/main" val="36825233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Donor Funding Sources</a:t>
            </a:r>
            <a:br>
              <a:rPr lang="en-US" sz="3200" dirty="0"/>
            </a:br>
            <a:r>
              <a:rPr lang="en-US" sz="3200" u="sng" dirty="0" err="1"/>
              <a:t>Gavi</a:t>
            </a:r>
            <a:r>
              <a:rPr lang="en-US" sz="3200" u="sng" dirty="0"/>
              <a:t> Financing for Immunization</a:t>
            </a:r>
          </a:p>
        </p:txBody>
      </p:sp>
      <p:sp>
        <p:nvSpPr>
          <p:cNvPr id="3" name="Content Placeholder 2"/>
          <p:cNvSpPr>
            <a:spLocks noGrp="1"/>
          </p:cNvSpPr>
          <p:nvPr>
            <p:ph idx="1"/>
          </p:nvPr>
        </p:nvSpPr>
        <p:spPr>
          <a:xfrm>
            <a:off x="457200" y="1676400"/>
            <a:ext cx="8610600" cy="4651375"/>
          </a:xfrm>
        </p:spPr>
        <p:txBody>
          <a:bodyPr>
            <a:noAutofit/>
          </a:bodyPr>
          <a:lstStyle/>
          <a:p>
            <a:pPr marL="0" indent="0">
              <a:lnSpc>
                <a:spcPct val="100000"/>
              </a:lnSpc>
              <a:spcBef>
                <a:spcPts val="0"/>
              </a:spcBef>
              <a:buNone/>
            </a:pPr>
            <a:r>
              <a:rPr lang="en-US" sz="2000" b="1" dirty="0"/>
              <a:t>Direct Funding</a:t>
            </a:r>
          </a:p>
          <a:p>
            <a:pPr>
              <a:lnSpc>
                <a:spcPct val="100000"/>
              </a:lnSpc>
              <a:spcBef>
                <a:spcPts val="0"/>
              </a:spcBef>
            </a:pPr>
            <a:r>
              <a:rPr lang="en-US" sz="1800" dirty="0"/>
              <a:t>Governments </a:t>
            </a:r>
          </a:p>
          <a:p>
            <a:pPr lvl="1">
              <a:lnSpc>
                <a:spcPct val="100000"/>
              </a:lnSpc>
              <a:spcBef>
                <a:spcPts val="0"/>
              </a:spcBef>
              <a:buFont typeface="Wingdings" panose="05000000000000000000" pitchFamily="2" charset="2"/>
              <a:buChar char="Ø"/>
            </a:pPr>
            <a:r>
              <a:rPr lang="en-US" sz="1600" dirty="0"/>
              <a:t>Examples: Australia (DFAT), Canada (DFAIT), France (AFD), Germany (BMZ/GIZ), Italy (IDC), Norway (NORAD), United Kingdom (</a:t>
            </a:r>
            <a:r>
              <a:rPr lang="en-US" sz="1600" dirty="0" err="1"/>
              <a:t>UKAid</a:t>
            </a:r>
            <a:r>
              <a:rPr lang="en-US" sz="1600" dirty="0"/>
              <a:t>/</a:t>
            </a:r>
            <a:r>
              <a:rPr lang="en-US" sz="1600" dirty="0" err="1"/>
              <a:t>DfID</a:t>
            </a:r>
            <a:r>
              <a:rPr lang="en-US" sz="1600" dirty="0"/>
              <a:t>), United States (USAID)</a:t>
            </a:r>
          </a:p>
          <a:p>
            <a:pPr marL="342900" lvl="1" indent="0">
              <a:lnSpc>
                <a:spcPct val="100000"/>
              </a:lnSpc>
              <a:spcBef>
                <a:spcPts val="0"/>
              </a:spcBef>
              <a:buNone/>
            </a:pPr>
            <a:endParaRPr lang="en-US" sz="1100" dirty="0"/>
          </a:p>
          <a:p>
            <a:pPr>
              <a:lnSpc>
                <a:spcPct val="100000"/>
              </a:lnSpc>
              <a:spcBef>
                <a:spcPts val="0"/>
              </a:spcBef>
            </a:pPr>
            <a:r>
              <a:rPr lang="en-US" sz="1800" dirty="0"/>
              <a:t>Private Foundations</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lvl="1">
              <a:lnSpc>
                <a:spcPct val="100000"/>
              </a:lnSpc>
              <a:spcBef>
                <a:spcPts val="0"/>
              </a:spcBef>
              <a:buFont typeface="Wingdings" panose="05000000000000000000" pitchFamily="2" charset="2"/>
              <a:buChar char="Ø"/>
            </a:pPr>
            <a:endParaRPr lang="en-US" sz="1050" dirty="0"/>
          </a:p>
          <a:p>
            <a:pPr marL="0" indent="0">
              <a:lnSpc>
                <a:spcPct val="100000"/>
              </a:lnSpc>
              <a:spcBef>
                <a:spcPts val="0"/>
              </a:spcBef>
              <a:buNone/>
            </a:pPr>
            <a:r>
              <a:rPr lang="en-US" sz="2000" b="1" dirty="0"/>
              <a:t>Advance Market Commitment (AMC)</a:t>
            </a:r>
          </a:p>
          <a:p>
            <a:pPr>
              <a:lnSpc>
                <a:spcPct val="100000"/>
              </a:lnSpc>
              <a:spcBef>
                <a:spcPts val="0"/>
              </a:spcBef>
            </a:pPr>
            <a:r>
              <a:rPr lang="en-US" sz="1800" dirty="0"/>
              <a:t>Donor commitment incentivizes vaccine production and access at lower cost</a:t>
            </a:r>
          </a:p>
          <a:p>
            <a:pPr marL="0" indent="0">
              <a:lnSpc>
                <a:spcPct val="100000"/>
              </a:lnSpc>
              <a:spcBef>
                <a:spcPts val="0"/>
              </a:spcBef>
              <a:buNone/>
            </a:pPr>
            <a:endParaRPr lang="en-US" sz="1100" dirty="0"/>
          </a:p>
          <a:p>
            <a:pPr marL="0" indent="0">
              <a:lnSpc>
                <a:spcPct val="100000"/>
              </a:lnSpc>
              <a:spcBef>
                <a:spcPts val="0"/>
              </a:spcBef>
              <a:buNone/>
            </a:pPr>
            <a:r>
              <a:rPr lang="en-US" sz="2000" b="1" dirty="0" err="1"/>
              <a:t>Gavi</a:t>
            </a:r>
            <a:r>
              <a:rPr lang="en-US" sz="2000" b="1" dirty="0"/>
              <a:t> Matching Fund</a:t>
            </a:r>
          </a:p>
          <a:p>
            <a:pPr>
              <a:lnSpc>
                <a:spcPct val="100000"/>
              </a:lnSpc>
              <a:spcBef>
                <a:spcPts val="0"/>
              </a:spcBef>
            </a:pPr>
            <a:r>
              <a:rPr lang="en-US" sz="1800" dirty="0"/>
              <a:t>Contributions from any entity matched by UK and BMGF</a:t>
            </a:r>
          </a:p>
          <a:p>
            <a:pPr marL="0" indent="0">
              <a:lnSpc>
                <a:spcPct val="100000"/>
              </a:lnSpc>
              <a:spcBef>
                <a:spcPts val="0"/>
              </a:spcBef>
              <a:buNone/>
            </a:pPr>
            <a:endParaRPr lang="en-US" sz="1100" dirty="0"/>
          </a:p>
          <a:p>
            <a:pPr marL="0" indent="0">
              <a:lnSpc>
                <a:spcPct val="100000"/>
              </a:lnSpc>
              <a:spcBef>
                <a:spcPts val="0"/>
              </a:spcBef>
              <a:buNone/>
            </a:pPr>
            <a:r>
              <a:rPr lang="en-US" sz="2000" b="1" dirty="0"/>
              <a:t>International Financing Facility for Immunization (</a:t>
            </a:r>
            <a:r>
              <a:rPr lang="en-US" sz="2000" b="1" dirty="0" err="1"/>
              <a:t>IFFIm</a:t>
            </a:r>
            <a:r>
              <a:rPr lang="en-US" sz="2000" b="1" dirty="0"/>
              <a:t>)</a:t>
            </a:r>
          </a:p>
          <a:p>
            <a:pPr marL="0" indent="0">
              <a:lnSpc>
                <a:spcPct val="100000"/>
              </a:lnSpc>
              <a:spcBef>
                <a:spcPts val="0"/>
              </a:spcBef>
              <a:buNone/>
            </a:pPr>
            <a:r>
              <a:rPr lang="en-US" sz="1800" dirty="0"/>
              <a:t>(See details here: </a:t>
            </a:r>
            <a:r>
              <a:rPr lang="en-US" sz="1800" dirty="0">
                <a:hlinkClick r:id="rId3"/>
              </a:rPr>
              <a:t>http://www.gavi.org/funding/donor-profiles/</a:t>
            </a:r>
            <a:r>
              <a:rPr lang="en-US" sz="1800" dirty="0"/>
              <a:t> )</a:t>
            </a:r>
          </a:p>
          <a:p>
            <a:pPr marL="0" indent="0">
              <a:lnSpc>
                <a:spcPct val="100000"/>
              </a:lnSpc>
              <a:spcBef>
                <a:spcPts val="0"/>
              </a:spcBef>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391674176"/>
              </p:ext>
            </p:extLst>
          </p:nvPr>
        </p:nvGraphicFramePr>
        <p:xfrm>
          <a:off x="838200" y="3188988"/>
          <a:ext cx="7772400" cy="91440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565261573"/>
                    </a:ext>
                  </a:extLst>
                </a:gridCol>
                <a:gridCol w="4267200">
                  <a:extLst>
                    <a:ext uri="{9D8B030D-6E8A-4147-A177-3AD203B41FA5}">
                      <a16:colId xmlns:a16="http://schemas.microsoft.com/office/drawing/2014/main" val="2341761320"/>
                    </a:ext>
                  </a:extLst>
                </a:gridCol>
              </a:tblGrid>
              <a:tr h="228600">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t>Bill and Melinda Gates Foundation</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t>The Children’s Investment Fund Foundation</a:t>
                      </a:r>
                    </a:p>
                  </a:txBody>
                  <a:tcPr/>
                </a:tc>
                <a:extLst>
                  <a:ext uri="{0D108BD9-81ED-4DB2-BD59-A6C34878D82A}">
                    <a16:rowId xmlns:a16="http://schemas.microsoft.com/office/drawing/2014/main" val="2375118169"/>
                  </a:ext>
                </a:extLst>
              </a:tr>
              <a:tr h="121920">
                <a:tc>
                  <a:txBody>
                    <a:bodyPr/>
                    <a:lstStyle/>
                    <a:p>
                      <a:pPr marL="285750" indent="-285750">
                        <a:buFont typeface="Wingdings" panose="05000000000000000000" pitchFamily="2" charset="2"/>
                        <a:buChar char="Ø"/>
                      </a:pPr>
                      <a:r>
                        <a:rPr lang="en-US" sz="1400" dirty="0"/>
                        <a:t>“La </a:t>
                      </a:r>
                      <a:r>
                        <a:rPr lang="en-US" sz="1400" dirty="0" err="1"/>
                        <a:t>Caixa</a:t>
                      </a:r>
                      <a:r>
                        <a:rPr lang="en-US" sz="1400" dirty="0"/>
                        <a:t>” Banking Foundation</a:t>
                      </a:r>
                      <a:endParaRPr lang="en-US" sz="1200" dirty="0"/>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t>Comic Relief</a:t>
                      </a:r>
                    </a:p>
                  </a:txBody>
                  <a:tcPr/>
                </a:tc>
                <a:extLst>
                  <a:ext uri="{0D108BD9-81ED-4DB2-BD59-A6C34878D82A}">
                    <a16:rowId xmlns:a16="http://schemas.microsoft.com/office/drawing/2014/main" val="734466657"/>
                  </a:ext>
                </a:extLst>
              </a:tr>
              <a:tr h="0">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kern="1200" dirty="0" err="1">
                          <a:solidFill>
                            <a:schemeClr val="tx1"/>
                          </a:solidFill>
                          <a:latin typeface="+mn-lt"/>
                          <a:ea typeface="+mn-ea"/>
                          <a:cs typeface="+mn-cs"/>
                        </a:rPr>
                        <a:t>Alwaleed</a:t>
                      </a:r>
                      <a:r>
                        <a:rPr lang="en-US" sz="1400" kern="1200" dirty="0">
                          <a:solidFill>
                            <a:schemeClr val="tx1"/>
                          </a:solidFill>
                          <a:latin typeface="+mn-lt"/>
                          <a:ea typeface="+mn-ea"/>
                          <a:cs typeface="+mn-cs"/>
                        </a:rPr>
                        <a:t> Philanthropies</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kern="1200" dirty="0">
                          <a:solidFill>
                            <a:schemeClr val="tx1"/>
                          </a:solidFill>
                          <a:latin typeface="+mn-lt"/>
                          <a:ea typeface="+mn-ea"/>
                          <a:cs typeface="+mn-cs"/>
                        </a:rPr>
                        <a:t>ELMA Vaccines and Immunization Foundation</a:t>
                      </a:r>
                    </a:p>
                  </a:txBody>
                  <a:tcPr/>
                </a:tc>
                <a:extLst>
                  <a:ext uri="{0D108BD9-81ED-4DB2-BD59-A6C34878D82A}">
                    <a16:rowId xmlns:a16="http://schemas.microsoft.com/office/drawing/2014/main" val="162276125"/>
                  </a:ext>
                </a:extLst>
              </a:tr>
            </a:tbl>
          </a:graphicData>
        </a:graphic>
      </p:graphicFrame>
    </p:spTree>
    <p:extLst>
      <p:ext uri="{BB962C8B-B14F-4D97-AF65-F5344CB8AC3E}">
        <p14:creationId xmlns:p14="http://schemas.microsoft.com/office/powerpoint/2010/main" val="1870142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Gavi</a:t>
            </a:r>
            <a:r>
              <a:rPr lang="en-US" dirty="0"/>
              <a:t> Financing for Immunization</a:t>
            </a:r>
          </a:p>
        </p:txBody>
      </p:sp>
      <p:sp>
        <p:nvSpPr>
          <p:cNvPr id="3" name="Content Placeholder 2"/>
          <p:cNvSpPr>
            <a:spLocks noGrp="1"/>
          </p:cNvSpPr>
          <p:nvPr>
            <p:ph idx="1"/>
          </p:nvPr>
        </p:nvSpPr>
        <p:spPr>
          <a:xfrm>
            <a:off x="628650" y="1825625"/>
            <a:ext cx="8515350" cy="4351338"/>
          </a:xfrm>
        </p:spPr>
        <p:txBody>
          <a:bodyPr>
            <a:noAutofit/>
          </a:bodyPr>
          <a:lstStyle/>
          <a:p>
            <a:pPr marL="0" indent="0">
              <a:buNone/>
            </a:pPr>
            <a:r>
              <a:rPr lang="en-US" sz="2000" dirty="0"/>
              <a:t>The </a:t>
            </a:r>
            <a:r>
              <a:rPr lang="en-US" sz="2000" u="sng" dirty="0"/>
              <a:t>largest</a:t>
            </a:r>
            <a:r>
              <a:rPr lang="en-US" sz="2000" dirty="0"/>
              <a:t> channel of external financing for immunization, 2015 US$8.7 billion </a:t>
            </a:r>
          </a:p>
          <a:p>
            <a:pPr marL="0" indent="0">
              <a:buNone/>
            </a:pPr>
            <a:r>
              <a:rPr lang="en-US" sz="2000" b="1" dirty="0"/>
              <a:t>Provides both</a:t>
            </a:r>
            <a:r>
              <a:rPr lang="en-US" sz="1400" b="1" dirty="0"/>
              <a:t>* </a:t>
            </a:r>
          </a:p>
          <a:p>
            <a:pPr marL="685800" lvl="1" indent="-342900">
              <a:buFont typeface="+mj-lt"/>
              <a:buAutoNum type="arabicPeriod"/>
            </a:pPr>
            <a:r>
              <a:rPr lang="en-US" dirty="0"/>
              <a:t>Commodities (vaccines, injection supplies, and equipment)</a:t>
            </a:r>
          </a:p>
          <a:p>
            <a:pPr lvl="2"/>
            <a:r>
              <a:rPr lang="en-US" sz="1600" dirty="0"/>
              <a:t>Human papillomavirus (HPV), inactivated polio vaccine (IPV), Japanese encephalitis,  measles, measles-rubella, meningitis A, pentavalent, pneumococcal, rotavirus, and yellow fever.</a:t>
            </a:r>
          </a:p>
          <a:p>
            <a:pPr marL="685800" lvl="1" indent="-342900">
              <a:buFont typeface="+mj-lt"/>
              <a:buAutoNum type="arabicPeriod"/>
            </a:pPr>
            <a:r>
              <a:rPr lang="en-US" dirty="0"/>
              <a:t>Grants to support the introduction of vaccines, the operational costs of campaigns, and health system strengthening</a:t>
            </a:r>
          </a:p>
          <a:p>
            <a:pPr lvl="2"/>
            <a:r>
              <a:rPr lang="en-US" sz="1600" dirty="0"/>
              <a:t>Health Systems and Immunization Strengthening (HSIS) support framework</a:t>
            </a:r>
            <a:endParaRPr lang="en-US" dirty="0"/>
          </a:p>
          <a:p>
            <a:pPr marL="0" indent="0">
              <a:buNone/>
            </a:pPr>
            <a:r>
              <a:rPr lang="en-US" sz="2000" b="1" dirty="0"/>
              <a:t>Eligibility to receive assistance</a:t>
            </a:r>
          </a:p>
          <a:p>
            <a:r>
              <a:rPr lang="en-US" sz="2000" dirty="0"/>
              <a:t>Based on GNI per capita</a:t>
            </a:r>
          </a:p>
          <a:p>
            <a:pPr lvl="1">
              <a:lnSpc>
                <a:spcPct val="100000"/>
              </a:lnSpc>
              <a:buFont typeface="Wingdings" panose="05000000000000000000" pitchFamily="2" charset="2"/>
              <a:buChar char="Ø"/>
            </a:pPr>
            <a:r>
              <a:rPr lang="en-US" dirty="0"/>
              <a:t> As of 2017, the eligibility threshold stood at US$1,580 average GNI per capita </a:t>
            </a:r>
          </a:p>
          <a:p>
            <a:pPr lvl="1">
              <a:lnSpc>
                <a:spcPct val="100000"/>
              </a:lnSpc>
              <a:buFont typeface="Wingdings" panose="05000000000000000000" pitchFamily="2" charset="2"/>
              <a:buChar char="Ø"/>
            </a:pPr>
            <a:r>
              <a:rPr lang="en-US" dirty="0"/>
              <a:t>Once countries cross the threshold, they enter a 5-year “accelerated transition” </a:t>
            </a:r>
          </a:p>
          <a:p>
            <a:pPr lvl="1">
              <a:lnSpc>
                <a:spcPct val="100000"/>
              </a:lnSpc>
              <a:buFont typeface="Wingdings" panose="05000000000000000000" pitchFamily="2" charset="2"/>
              <a:buChar char="Ø"/>
            </a:pPr>
            <a:r>
              <a:rPr lang="en-US" dirty="0"/>
              <a:t>After the 1</a:t>
            </a:r>
            <a:r>
              <a:rPr lang="en-US" baseline="30000" dirty="0"/>
              <a:t>st</a:t>
            </a:r>
            <a:r>
              <a:rPr lang="en-US" dirty="0"/>
              <a:t> year of this transition, “grace year,” the country cannot apply for new vaccine support</a:t>
            </a:r>
          </a:p>
        </p:txBody>
      </p:sp>
      <p:sp>
        <p:nvSpPr>
          <p:cNvPr id="4" name="Rectangle 3"/>
          <p:cNvSpPr/>
          <p:nvPr/>
        </p:nvSpPr>
        <p:spPr>
          <a:xfrm>
            <a:off x="304800" y="6553200"/>
            <a:ext cx="4632487" cy="338554"/>
          </a:xfrm>
          <a:prstGeom prst="rect">
            <a:avLst/>
          </a:prstGeom>
        </p:spPr>
        <p:txBody>
          <a:bodyPr wrap="none">
            <a:spAutoFit/>
          </a:bodyPr>
          <a:lstStyle/>
          <a:p>
            <a:r>
              <a:rPr lang="en-US" sz="1600" b="1" dirty="0">
                <a:solidFill>
                  <a:srgbClr val="414142"/>
                </a:solidFill>
                <a:latin typeface="MaratSans-Regular"/>
              </a:rPr>
              <a:t>WB: World Bank, GNI: Gross National Income</a:t>
            </a:r>
            <a:endParaRPr lang="en-US" sz="1600" b="1" dirty="0"/>
          </a:p>
        </p:txBody>
      </p:sp>
    </p:spTree>
    <p:extLst>
      <p:ext uri="{BB962C8B-B14F-4D97-AF65-F5344CB8AC3E}">
        <p14:creationId xmlns:p14="http://schemas.microsoft.com/office/powerpoint/2010/main" val="24716907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sz="3000" dirty="0" err="1"/>
              <a:t>Gavi</a:t>
            </a:r>
            <a:r>
              <a:rPr lang="en-US" sz="3000" dirty="0"/>
              <a:t> Transition Model, Co-Financing Policy</a:t>
            </a:r>
          </a:p>
        </p:txBody>
      </p:sp>
      <p:pic>
        <p:nvPicPr>
          <p:cNvPr id="1026" name="Picture 2" descr="Gavi Eligibility and Transition policy"/>
          <p:cNvPicPr>
            <a:picLocks noChangeAspect="1" noChangeArrowheads="1"/>
          </p:cNvPicPr>
          <p:nvPr/>
        </p:nvPicPr>
        <p:blipFill rotWithShape="1">
          <a:blip r:embed="rId3">
            <a:extLst>
              <a:ext uri="{28A0092B-C50C-407E-A947-70E740481C1C}">
                <a14:useLocalDpi xmlns:a14="http://schemas.microsoft.com/office/drawing/2010/main" val="0"/>
              </a:ext>
            </a:extLst>
          </a:blip>
          <a:srcRect l="2485" t="2878" b="2505"/>
          <a:stretch/>
        </p:blipFill>
        <p:spPr bwMode="auto">
          <a:xfrm>
            <a:off x="76200" y="1676400"/>
            <a:ext cx="8972550" cy="4800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6486" y="6596390"/>
            <a:ext cx="5612434" cy="261610"/>
          </a:xfrm>
          <a:prstGeom prst="rect">
            <a:avLst/>
          </a:prstGeom>
          <a:noFill/>
        </p:spPr>
        <p:txBody>
          <a:bodyPr wrap="none" rtlCol="0">
            <a:spAutoFit/>
          </a:bodyPr>
          <a:lstStyle/>
          <a:p>
            <a:r>
              <a:rPr lang="en-US" sz="1100" dirty="0"/>
              <a:t>Source: http://www.gavi.org/about/governance/programme-policies/eligibility-and-transition/</a:t>
            </a:r>
          </a:p>
        </p:txBody>
      </p:sp>
      <p:sp>
        <p:nvSpPr>
          <p:cNvPr id="2" name="Left Brace 1"/>
          <p:cNvSpPr/>
          <p:nvPr/>
        </p:nvSpPr>
        <p:spPr>
          <a:xfrm rot="5400000">
            <a:off x="1359081" y="3111681"/>
            <a:ext cx="253637" cy="2362200"/>
          </a:xfrm>
          <a:prstGeom prst="lef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0642" y="3815740"/>
            <a:ext cx="2490514" cy="230832"/>
          </a:xfrm>
          <a:prstGeom prst="rect">
            <a:avLst/>
          </a:prstGeom>
          <a:noFill/>
        </p:spPr>
        <p:txBody>
          <a:bodyPr wrap="square" rtlCol="0">
            <a:spAutoFit/>
          </a:bodyPr>
          <a:lstStyle/>
          <a:p>
            <a:r>
              <a:rPr lang="en-US" sz="900" dirty="0"/>
              <a:t>Countries in the World Bank’s Low-</a:t>
            </a:r>
            <a:r>
              <a:rPr lang="en-US" sz="900" dirty="0" err="1"/>
              <a:t>inc.</a:t>
            </a:r>
            <a:r>
              <a:rPr lang="en-US" sz="900" dirty="0"/>
              <a:t> category</a:t>
            </a:r>
          </a:p>
        </p:txBody>
      </p:sp>
    </p:spTree>
    <p:extLst>
      <p:ext uri="{BB962C8B-B14F-4D97-AF65-F5344CB8AC3E}">
        <p14:creationId xmlns:p14="http://schemas.microsoft.com/office/powerpoint/2010/main" val="17363346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000" dirty="0"/>
              <a:t>GAVI Transition</a:t>
            </a:r>
          </a:p>
        </p:txBody>
      </p:sp>
      <p:sp>
        <p:nvSpPr>
          <p:cNvPr id="3" name="Content Placeholder 2"/>
          <p:cNvSpPr>
            <a:spLocks noGrp="1"/>
          </p:cNvSpPr>
          <p:nvPr>
            <p:ph idx="1"/>
          </p:nvPr>
        </p:nvSpPr>
        <p:spPr>
          <a:xfrm>
            <a:off x="628650" y="1516062"/>
            <a:ext cx="8362950" cy="5080328"/>
          </a:xfrm>
        </p:spPr>
        <p:txBody>
          <a:bodyPr>
            <a:noAutofit/>
          </a:bodyPr>
          <a:lstStyle/>
          <a:p>
            <a:pPr marL="0" indent="0">
              <a:buNone/>
            </a:pPr>
            <a:r>
              <a:rPr lang="en-US" sz="2000" b="1" dirty="0"/>
              <a:t>Transition phases from </a:t>
            </a:r>
            <a:r>
              <a:rPr lang="en-US" sz="2000" b="1" dirty="0" err="1"/>
              <a:t>Gavi</a:t>
            </a:r>
            <a:r>
              <a:rPr lang="en-US" sz="2000" b="1" dirty="0"/>
              <a:t> support</a:t>
            </a:r>
          </a:p>
          <a:p>
            <a:pPr lvl="1"/>
            <a:r>
              <a:rPr lang="en-US" dirty="0"/>
              <a:t>Initial self-financing phase – flat rate US $ 0.20 per dose</a:t>
            </a:r>
          </a:p>
          <a:p>
            <a:pPr lvl="1"/>
            <a:r>
              <a:rPr lang="en-US" dirty="0"/>
              <a:t>Preparatory transition phase – government contribution increases by 15% p.a.</a:t>
            </a:r>
          </a:p>
          <a:p>
            <a:pPr lvl="1"/>
            <a:r>
              <a:rPr lang="en-US" dirty="0"/>
              <a:t>Accelerated transition - government’s share of vaccine costs increases to 100% over 5 years</a:t>
            </a:r>
          </a:p>
          <a:p>
            <a:pPr lvl="1"/>
            <a:r>
              <a:rPr lang="en-US" dirty="0"/>
              <a:t>Fully self-financing – no more </a:t>
            </a:r>
            <a:r>
              <a:rPr lang="en-US" dirty="0" err="1"/>
              <a:t>Gavi</a:t>
            </a:r>
            <a:r>
              <a:rPr lang="en-US" dirty="0"/>
              <a:t> support but may benefit from </a:t>
            </a:r>
            <a:r>
              <a:rPr lang="en-US" dirty="0" err="1"/>
              <a:t>Gavi</a:t>
            </a:r>
            <a:r>
              <a:rPr lang="en-US" dirty="0"/>
              <a:t>/AMC arrangements for 5 years</a:t>
            </a:r>
          </a:p>
          <a:p>
            <a:pPr marL="0" indent="0">
              <a:buNone/>
            </a:pPr>
            <a:r>
              <a:rPr lang="en-US" sz="2000" b="1" dirty="0"/>
              <a:t>Preparations for transition from </a:t>
            </a:r>
            <a:r>
              <a:rPr lang="en-US" sz="2000" b="1" dirty="0" err="1"/>
              <a:t>Gavi</a:t>
            </a:r>
            <a:r>
              <a:rPr lang="en-US" sz="2000" b="1" dirty="0"/>
              <a:t> support</a:t>
            </a:r>
          </a:p>
          <a:p>
            <a:pPr lvl="1"/>
            <a:r>
              <a:rPr lang="en-US" dirty="0"/>
              <a:t>Post-transition arrangements to ensure sustainable financing</a:t>
            </a:r>
          </a:p>
          <a:p>
            <a:pPr lvl="1"/>
            <a:r>
              <a:rPr lang="en-US" dirty="0"/>
              <a:t>Capacity building</a:t>
            </a:r>
          </a:p>
          <a:p>
            <a:pPr lvl="1"/>
            <a:r>
              <a:rPr lang="en-US" dirty="0"/>
              <a:t>On-going technical support</a:t>
            </a:r>
          </a:p>
          <a:p>
            <a:pPr marL="0" indent="0">
              <a:buNone/>
            </a:pPr>
            <a:r>
              <a:rPr lang="en-US" sz="2000" b="1" dirty="0"/>
              <a:t>Post-transition issues</a:t>
            </a:r>
          </a:p>
          <a:p>
            <a:pPr lvl="1"/>
            <a:r>
              <a:rPr lang="en-US" dirty="0"/>
              <a:t>May phase higher prices </a:t>
            </a:r>
          </a:p>
          <a:p>
            <a:pPr lvl="2">
              <a:buFont typeface="Wingdings" panose="05000000000000000000" pitchFamily="2" charset="2"/>
              <a:buChar char="Ø"/>
            </a:pPr>
            <a:r>
              <a:rPr lang="en-US" sz="1600" dirty="0"/>
              <a:t>Several manufacturers have made commitments to keep the same price that </a:t>
            </a:r>
            <a:r>
              <a:rPr lang="en-US" sz="1600" dirty="0" err="1"/>
              <a:t>Gavi</a:t>
            </a:r>
            <a:r>
              <a:rPr lang="en-US" sz="1600" dirty="0"/>
              <a:t> pays or countries were paying for certain vaccines for set periods of time</a:t>
            </a:r>
          </a:p>
          <a:p>
            <a:pPr lvl="1"/>
            <a:r>
              <a:rPr lang="en-US" dirty="0"/>
              <a:t>Governments must consider the long-term cost implications of new vaccines when making introduction decisions</a:t>
            </a:r>
          </a:p>
        </p:txBody>
      </p:sp>
      <p:sp>
        <p:nvSpPr>
          <p:cNvPr id="4" name="Rectangle 3"/>
          <p:cNvSpPr/>
          <p:nvPr/>
        </p:nvSpPr>
        <p:spPr>
          <a:xfrm>
            <a:off x="76200" y="6596390"/>
            <a:ext cx="8101694" cy="246221"/>
          </a:xfrm>
          <a:prstGeom prst="rect">
            <a:avLst/>
          </a:prstGeom>
        </p:spPr>
        <p:txBody>
          <a:bodyPr wrap="square">
            <a:spAutoFit/>
          </a:bodyPr>
          <a:lstStyle/>
          <a:p>
            <a:r>
              <a:rPr lang="en-US" sz="1000" dirty="0">
                <a:latin typeface="MaratSans-Regular"/>
              </a:rPr>
              <a:t>More information at: www.gavi.org/library/gavi-documents/supply-procurement/</a:t>
            </a:r>
            <a:endParaRPr lang="en-US" sz="1000" dirty="0"/>
          </a:p>
        </p:txBody>
      </p:sp>
    </p:spTree>
    <p:extLst>
      <p:ext uri="{BB962C8B-B14F-4D97-AF65-F5344CB8AC3E}">
        <p14:creationId xmlns:p14="http://schemas.microsoft.com/office/powerpoint/2010/main" val="89496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199" b="917"/>
          <a:stretch/>
        </p:blipFill>
        <p:spPr>
          <a:xfrm>
            <a:off x="371475" y="76200"/>
            <a:ext cx="8543925" cy="6341439"/>
          </a:xfrm>
          <a:prstGeom prst="rect">
            <a:avLst/>
          </a:prstGeom>
        </p:spPr>
      </p:pic>
      <p:sp>
        <p:nvSpPr>
          <p:cNvPr id="5" name="Rectangle 4"/>
          <p:cNvSpPr/>
          <p:nvPr/>
        </p:nvSpPr>
        <p:spPr>
          <a:xfrm>
            <a:off x="152400" y="6550223"/>
            <a:ext cx="8229600" cy="307777"/>
          </a:xfrm>
          <a:prstGeom prst="rect">
            <a:avLst/>
          </a:prstGeom>
        </p:spPr>
        <p:txBody>
          <a:bodyPr wrap="square">
            <a:spAutoFit/>
          </a:bodyPr>
          <a:lstStyle/>
          <a:p>
            <a:r>
              <a:rPr lang="en-US" sz="1400" dirty="0"/>
              <a:t>Source and link to view interactive graph: https://ourworldindata.org/vaccine-preventable-diseases</a:t>
            </a:r>
          </a:p>
        </p:txBody>
      </p:sp>
    </p:spTree>
    <p:extLst>
      <p:ext uri="{BB962C8B-B14F-4D97-AF65-F5344CB8AC3E}">
        <p14:creationId xmlns:p14="http://schemas.microsoft.com/office/powerpoint/2010/main" val="12255580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000" dirty="0"/>
              <a:t>GAVI Transition</a:t>
            </a:r>
          </a:p>
        </p:txBody>
      </p:sp>
      <p:sp>
        <p:nvSpPr>
          <p:cNvPr id="3" name="Content Placeholder 2"/>
          <p:cNvSpPr>
            <a:spLocks noGrp="1"/>
          </p:cNvSpPr>
          <p:nvPr>
            <p:ph idx="1"/>
          </p:nvPr>
        </p:nvSpPr>
        <p:spPr>
          <a:xfrm>
            <a:off x="628650" y="1516062"/>
            <a:ext cx="8362950" cy="5080328"/>
          </a:xfrm>
        </p:spPr>
        <p:txBody>
          <a:bodyPr>
            <a:noAutofit/>
          </a:bodyPr>
          <a:lstStyle/>
          <a:p>
            <a:pPr marL="0" indent="0">
              <a:buNone/>
            </a:pPr>
            <a:r>
              <a:rPr lang="en-US" sz="2000" b="1" dirty="0"/>
              <a:t>Post-transition issues</a:t>
            </a:r>
          </a:p>
          <a:p>
            <a:pPr marL="0" indent="0">
              <a:buNone/>
            </a:pPr>
            <a:r>
              <a:rPr lang="en-US" dirty="0"/>
              <a:t>Governments must consider the long-term cost implications of new vaccines when making introduction decisions</a:t>
            </a:r>
          </a:p>
          <a:p>
            <a:r>
              <a:rPr lang="en-US" dirty="0"/>
              <a:t>Help governments weigh financial considerations</a:t>
            </a:r>
          </a:p>
          <a:p>
            <a:r>
              <a:rPr lang="en-US" dirty="0"/>
              <a:t>Make the case for immunization with decision-makers,</a:t>
            </a:r>
          </a:p>
          <a:p>
            <a:r>
              <a:rPr lang="en-US" dirty="0"/>
              <a:t>Calculate budget requirements,</a:t>
            </a:r>
          </a:p>
          <a:p>
            <a:r>
              <a:rPr lang="en-US" dirty="0"/>
              <a:t>Minimize costs through strategic purchasing, </a:t>
            </a:r>
          </a:p>
          <a:p>
            <a:r>
              <a:rPr lang="en-US" dirty="0"/>
              <a:t>Identify appropriate sources of financing, </a:t>
            </a:r>
          </a:p>
          <a:p>
            <a:r>
              <a:rPr lang="en-US" dirty="0"/>
              <a:t>Ensure sustainable and adequate immunization financing as they reform health sector financing more broadly</a:t>
            </a:r>
          </a:p>
          <a:p>
            <a:pPr marL="0" indent="0">
              <a:buNone/>
            </a:pPr>
            <a:endParaRPr lang="en-US" dirty="0"/>
          </a:p>
          <a:p>
            <a:pPr lvl="1"/>
            <a:endParaRPr lang="en-US" dirty="0"/>
          </a:p>
        </p:txBody>
      </p:sp>
      <p:sp>
        <p:nvSpPr>
          <p:cNvPr id="4" name="Rectangle 3"/>
          <p:cNvSpPr/>
          <p:nvPr/>
        </p:nvSpPr>
        <p:spPr>
          <a:xfrm>
            <a:off x="76200" y="6596390"/>
            <a:ext cx="8101694" cy="246221"/>
          </a:xfrm>
          <a:prstGeom prst="rect">
            <a:avLst/>
          </a:prstGeom>
        </p:spPr>
        <p:txBody>
          <a:bodyPr wrap="square">
            <a:spAutoFit/>
          </a:bodyPr>
          <a:lstStyle/>
          <a:p>
            <a:r>
              <a:rPr lang="en-US" sz="1000" dirty="0">
                <a:latin typeface="MaratSans-Regular"/>
              </a:rPr>
              <a:t>More information at: www.gavi.org/library/gavi-documents/supply-procurement/</a:t>
            </a:r>
            <a:endParaRPr lang="en-US" sz="1000" dirty="0"/>
          </a:p>
        </p:txBody>
      </p:sp>
    </p:spTree>
    <p:extLst>
      <p:ext uri="{BB962C8B-B14F-4D97-AF65-F5344CB8AC3E}">
        <p14:creationId xmlns:p14="http://schemas.microsoft.com/office/powerpoint/2010/main" val="40803300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Donor Funding Sources </a:t>
            </a:r>
            <a:br>
              <a:rPr lang="en-US" sz="3200" dirty="0"/>
            </a:br>
            <a:r>
              <a:rPr lang="en-US" sz="3200" u="sng" dirty="0"/>
              <a:t>World Bank Assistance</a:t>
            </a:r>
          </a:p>
        </p:txBody>
      </p:sp>
      <p:sp>
        <p:nvSpPr>
          <p:cNvPr id="3" name="Content Placeholder 2"/>
          <p:cNvSpPr>
            <a:spLocks noGrp="1"/>
          </p:cNvSpPr>
          <p:nvPr>
            <p:ph idx="1"/>
          </p:nvPr>
        </p:nvSpPr>
        <p:spPr>
          <a:xfrm>
            <a:off x="457200" y="1825625"/>
            <a:ext cx="8610600" cy="4351338"/>
          </a:xfrm>
        </p:spPr>
        <p:txBody>
          <a:bodyPr>
            <a:normAutofit/>
          </a:bodyPr>
          <a:lstStyle/>
          <a:p>
            <a:pPr marL="0" indent="0">
              <a:spcBef>
                <a:spcPts val="1200"/>
              </a:spcBef>
              <a:buNone/>
            </a:pPr>
            <a:r>
              <a:rPr lang="en-US" sz="2400" b="1" dirty="0"/>
              <a:t>Has 4 main types of instruments relevant to health and immunization</a:t>
            </a:r>
          </a:p>
          <a:p>
            <a:pPr lvl="1">
              <a:spcBef>
                <a:spcPts val="1200"/>
              </a:spcBef>
              <a:buFont typeface="Wingdings" panose="05000000000000000000" pitchFamily="2" charset="2"/>
              <a:buChar char="Ø"/>
            </a:pPr>
            <a:r>
              <a:rPr lang="en-US" sz="2000" b="1" dirty="0"/>
              <a:t>Investment project financing - </a:t>
            </a:r>
            <a:r>
              <a:rPr lang="en-US" sz="2000" dirty="0"/>
              <a:t>support specific physical and social infrastructure</a:t>
            </a:r>
          </a:p>
          <a:p>
            <a:pPr lvl="1">
              <a:spcBef>
                <a:spcPts val="1200"/>
              </a:spcBef>
              <a:buFont typeface="Wingdings" panose="05000000000000000000" pitchFamily="2" charset="2"/>
              <a:buChar char="Ø"/>
            </a:pPr>
            <a:r>
              <a:rPr lang="en-US" sz="2000" b="1" dirty="0"/>
              <a:t>Development policy financing - </a:t>
            </a:r>
            <a:r>
              <a:rPr lang="en-US" sz="2000" dirty="0"/>
              <a:t>support a program of policy and institutional actions</a:t>
            </a:r>
          </a:p>
          <a:p>
            <a:pPr lvl="2">
              <a:spcBef>
                <a:spcPts val="1200"/>
              </a:spcBef>
              <a:buFont typeface="Wingdings" panose="05000000000000000000" pitchFamily="2" charset="2"/>
              <a:buChar char="§"/>
            </a:pPr>
            <a:r>
              <a:rPr lang="en-US" sz="1600" dirty="0"/>
              <a:t>To address bottlenecks in service delivery (non-earmarked general budget financing)</a:t>
            </a:r>
          </a:p>
          <a:p>
            <a:pPr lvl="1">
              <a:spcBef>
                <a:spcPts val="1200"/>
              </a:spcBef>
              <a:buFont typeface="Wingdings" panose="05000000000000000000" pitchFamily="2" charset="2"/>
              <a:buChar char="Ø"/>
            </a:pPr>
            <a:r>
              <a:rPr lang="en-US" sz="2000" b="1" dirty="0"/>
              <a:t>Program-for-results financing (RBF)</a:t>
            </a:r>
            <a:r>
              <a:rPr lang="en-US" sz="2000" dirty="0"/>
              <a:t> - links disbursements to defined program results</a:t>
            </a:r>
          </a:p>
          <a:p>
            <a:pPr lvl="1">
              <a:spcBef>
                <a:spcPts val="1200"/>
              </a:spcBef>
              <a:buFont typeface="Wingdings" panose="05000000000000000000" pitchFamily="2" charset="2"/>
              <a:buChar char="Ø"/>
            </a:pPr>
            <a:r>
              <a:rPr lang="en-US" sz="2000" b="1" dirty="0"/>
              <a:t>Trust funds and grants - </a:t>
            </a:r>
            <a:r>
              <a:rPr lang="en-US" sz="2000" dirty="0"/>
              <a:t>help scale up activities or support activities in fragile and conflict situations</a:t>
            </a:r>
          </a:p>
        </p:txBody>
      </p:sp>
    </p:spTree>
    <p:extLst>
      <p:ext uri="{BB962C8B-B14F-4D97-AF65-F5344CB8AC3E}">
        <p14:creationId xmlns:p14="http://schemas.microsoft.com/office/powerpoint/2010/main" val="3084479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8001000" cy="2057400"/>
          </a:xfrm>
        </p:spPr>
        <p:txBody>
          <a:bodyPr vert="horz" lIns="91440" tIns="45720" rIns="91440" bIns="45720" rtlCol="0" anchor="ctr">
            <a:normAutofit/>
          </a:bodyPr>
          <a:lstStyle/>
          <a:p>
            <a:pPr algn="ctr">
              <a:spcBef>
                <a:spcPct val="0"/>
              </a:spcBef>
              <a:buNone/>
            </a:pPr>
            <a:r>
              <a:rPr lang="en-US" sz="3600" b="1" dirty="0">
                <a:latin typeface="+mj-lt"/>
                <a:ea typeface="+mj-ea"/>
                <a:cs typeface="+mj-cs"/>
              </a:rPr>
              <a:t>Example  – Pakistan</a:t>
            </a:r>
          </a:p>
          <a:p>
            <a:pPr algn="ctr">
              <a:spcBef>
                <a:spcPct val="0"/>
              </a:spcBef>
              <a:buNone/>
            </a:pPr>
            <a:r>
              <a:rPr lang="en-US" sz="3600" b="1" dirty="0">
                <a:latin typeface="+mj-lt"/>
                <a:ea typeface="+mj-ea"/>
                <a:cs typeface="+mj-cs"/>
              </a:rPr>
              <a:t> </a:t>
            </a:r>
          </a:p>
          <a:p>
            <a:pPr algn="ctr">
              <a:spcBef>
                <a:spcPct val="0"/>
              </a:spcBef>
              <a:buNone/>
            </a:pPr>
            <a:r>
              <a:rPr lang="en-US" sz="3000" dirty="0">
                <a:latin typeface="+mj-lt"/>
                <a:ea typeface="+mj-ea"/>
                <a:cs typeface="+mj-cs"/>
              </a:rPr>
              <a:t>A brief description of pooling and procurement mechanisms</a:t>
            </a:r>
          </a:p>
        </p:txBody>
      </p:sp>
    </p:spTree>
    <p:extLst>
      <p:ext uri="{BB962C8B-B14F-4D97-AF65-F5344CB8AC3E}">
        <p14:creationId xmlns:p14="http://schemas.microsoft.com/office/powerpoint/2010/main" val="15311538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7" t="9756" b="2440"/>
          <a:stretch/>
        </p:blipFill>
        <p:spPr bwMode="auto">
          <a:xfrm>
            <a:off x="20770" y="2971800"/>
            <a:ext cx="4551230" cy="29079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2088" y="6581001"/>
            <a:ext cx="4789196" cy="276999"/>
          </a:xfrm>
          <a:prstGeom prst="rect">
            <a:avLst/>
          </a:prstGeom>
          <a:noFill/>
        </p:spPr>
        <p:txBody>
          <a:bodyPr wrap="none" rtlCol="0">
            <a:spAutoFit/>
          </a:bodyPr>
          <a:lstStyle/>
          <a:p>
            <a:r>
              <a:rPr lang="en-US" sz="1200" i="1" dirty="0"/>
              <a:t>https://knoema.com/WHONHA2016/national-health-accounts-1995-2014</a:t>
            </a:r>
          </a:p>
        </p:txBody>
      </p:sp>
      <p:sp>
        <p:nvSpPr>
          <p:cNvPr id="7" name="Title 1"/>
          <p:cNvSpPr txBox="1">
            <a:spLocks/>
          </p:cNvSpPr>
          <p:nvPr/>
        </p:nvSpPr>
        <p:spPr>
          <a:xfrm>
            <a:off x="748652" y="304800"/>
            <a:ext cx="7886700" cy="132556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National Health Accounts in</a:t>
            </a:r>
            <a:r>
              <a:rPr lang="en-US" dirty="0"/>
              <a:t> Pakistan 1995-2014</a:t>
            </a:r>
          </a:p>
        </p:txBody>
      </p:sp>
      <p:sp>
        <p:nvSpPr>
          <p:cNvPr id="8" name="Rectangle 7"/>
          <p:cNvSpPr/>
          <p:nvPr/>
        </p:nvSpPr>
        <p:spPr>
          <a:xfrm>
            <a:off x="105912" y="1859406"/>
            <a:ext cx="3736151" cy="400110"/>
          </a:xfrm>
          <a:prstGeom prst="rect">
            <a:avLst/>
          </a:prstGeom>
        </p:spPr>
        <p:txBody>
          <a:bodyPr wrap="none">
            <a:spAutoFit/>
          </a:bodyPr>
          <a:lstStyle/>
          <a:p>
            <a:r>
              <a:rPr lang="en-US" sz="2000" b="1" dirty="0"/>
              <a:t>Trends in Financing Contributions</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0" t="7253"/>
          <a:stretch/>
        </p:blipFill>
        <p:spPr bwMode="auto">
          <a:xfrm>
            <a:off x="4651562" y="2935941"/>
            <a:ext cx="4343400" cy="32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381000" y="2466862"/>
            <a:ext cx="3868340" cy="276338"/>
          </a:xfrm>
        </p:spPr>
        <p:txBody>
          <a:bodyPr>
            <a:noAutofit/>
          </a:bodyPr>
          <a:lstStyle/>
          <a:p>
            <a:r>
              <a:rPr lang="en-US" sz="2000" b="0" dirty="0"/>
              <a:t>Total Health Expenditure</a:t>
            </a:r>
          </a:p>
        </p:txBody>
      </p:sp>
      <p:sp>
        <p:nvSpPr>
          <p:cNvPr id="5" name="Text Placeholder 4"/>
          <p:cNvSpPr>
            <a:spLocks noGrp="1"/>
          </p:cNvSpPr>
          <p:nvPr>
            <p:ph type="body" sz="quarter" idx="3"/>
          </p:nvPr>
        </p:nvSpPr>
        <p:spPr>
          <a:xfrm>
            <a:off x="5104209" y="2424750"/>
            <a:ext cx="3887391" cy="318449"/>
          </a:xfrm>
        </p:spPr>
        <p:txBody>
          <a:bodyPr>
            <a:noAutofit/>
          </a:bodyPr>
          <a:lstStyle/>
          <a:p>
            <a:r>
              <a:rPr lang="en-US" sz="2000" b="0" dirty="0"/>
              <a:t>Total Health Expenditure per Capita</a:t>
            </a:r>
          </a:p>
        </p:txBody>
      </p:sp>
    </p:spTree>
    <p:extLst>
      <p:ext uri="{BB962C8B-B14F-4D97-AF65-F5344CB8AC3E}">
        <p14:creationId xmlns:p14="http://schemas.microsoft.com/office/powerpoint/2010/main" val="20419541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44" y="365126"/>
            <a:ext cx="8058150" cy="1325563"/>
          </a:xfrm>
        </p:spPr>
        <p:txBody>
          <a:bodyPr>
            <a:normAutofit/>
          </a:bodyPr>
          <a:lstStyle/>
          <a:p>
            <a:r>
              <a:rPr lang="en-GB" dirty="0"/>
              <a:t>National Health Accounts in</a:t>
            </a:r>
            <a:r>
              <a:rPr lang="en-US" dirty="0"/>
              <a:t> Pakistan </a:t>
            </a:r>
            <a:r>
              <a:rPr lang="en-US" sz="3600" b="1" dirty="0"/>
              <a:t>2013-14</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 t="23675" r="15545" b="2749"/>
          <a:stretch/>
        </p:blipFill>
        <p:spPr bwMode="auto">
          <a:xfrm>
            <a:off x="228600" y="2246747"/>
            <a:ext cx="7960149" cy="42166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29400" y="4355068"/>
            <a:ext cx="762000"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602878" y="1967284"/>
            <a:ext cx="6115649" cy="369332"/>
          </a:xfrm>
          <a:prstGeom prst="rect">
            <a:avLst/>
          </a:prstGeom>
          <a:noFill/>
        </p:spPr>
        <p:txBody>
          <a:bodyPr wrap="none" rtlCol="0">
            <a:spAutoFit/>
          </a:bodyPr>
          <a:lstStyle/>
          <a:p>
            <a:r>
              <a:rPr lang="en-US" b="1" dirty="0"/>
              <a:t>Total Health Expenditure (THE) by Financing Agents 2013-14 %</a:t>
            </a:r>
          </a:p>
        </p:txBody>
      </p:sp>
    </p:spTree>
    <p:extLst>
      <p:ext uri="{BB962C8B-B14F-4D97-AF65-F5344CB8AC3E}">
        <p14:creationId xmlns:p14="http://schemas.microsoft.com/office/powerpoint/2010/main" val="4074793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523" t="8434" b="2180"/>
          <a:stretch/>
        </p:blipFill>
        <p:spPr bwMode="auto">
          <a:xfrm>
            <a:off x="4648199" y="3048000"/>
            <a:ext cx="4446216" cy="3327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97404" y="6477000"/>
            <a:ext cx="4789196" cy="276999"/>
          </a:xfrm>
          <a:prstGeom prst="rect">
            <a:avLst/>
          </a:prstGeom>
          <a:noFill/>
        </p:spPr>
        <p:txBody>
          <a:bodyPr wrap="none" rtlCol="0">
            <a:spAutoFit/>
          </a:bodyPr>
          <a:lstStyle/>
          <a:p>
            <a:r>
              <a:rPr lang="en-US" sz="1200" i="1" dirty="0"/>
              <a:t>https://knoema.com/WHONHA2016/national-health-accounts-1995-2014</a:t>
            </a:r>
          </a:p>
        </p:txBody>
      </p:sp>
      <p:sp>
        <p:nvSpPr>
          <p:cNvPr id="9" name="Title 1"/>
          <p:cNvSpPr txBox="1">
            <a:spLocks/>
          </p:cNvSpPr>
          <p:nvPr/>
        </p:nvSpPr>
        <p:spPr>
          <a:xfrm>
            <a:off x="748652" y="304800"/>
            <a:ext cx="7886700" cy="132556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National Health Accounts in</a:t>
            </a:r>
            <a:r>
              <a:rPr lang="en-US" dirty="0"/>
              <a:t> Pakistan 1995-2014</a:t>
            </a:r>
          </a:p>
        </p:txBody>
      </p:sp>
      <p:sp>
        <p:nvSpPr>
          <p:cNvPr id="10" name="Rectangle 9"/>
          <p:cNvSpPr/>
          <p:nvPr/>
        </p:nvSpPr>
        <p:spPr>
          <a:xfrm>
            <a:off x="105912" y="1859406"/>
            <a:ext cx="3736151" cy="400110"/>
          </a:xfrm>
          <a:prstGeom prst="rect">
            <a:avLst/>
          </a:prstGeom>
        </p:spPr>
        <p:txBody>
          <a:bodyPr wrap="none">
            <a:spAutoFit/>
          </a:bodyPr>
          <a:lstStyle/>
          <a:p>
            <a:r>
              <a:rPr lang="en-US" sz="2000" b="1" dirty="0"/>
              <a:t>Trends in Financing Contributions</a:t>
            </a: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75" t="9612" b="3209"/>
          <a:stretch/>
        </p:blipFill>
        <p:spPr bwMode="auto">
          <a:xfrm>
            <a:off x="0" y="3048000"/>
            <a:ext cx="4579878" cy="278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 Placeholder 2"/>
          <p:cNvSpPr txBox="1">
            <a:spLocks/>
          </p:cNvSpPr>
          <p:nvPr/>
        </p:nvSpPr>
        <p:spPr>
          <a:xfrm>
            <a:off x="380999" y="2404312"/>
            <a:ext cx="4723209" cy="276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Private and Public Health Expenditure</a:t>
            </a:r>
          </a:p>
        </p:txBody>
      </p:sp>
      <p:sp>
        <p:nvSpPr>
          <p:cNvPr id="13" name="Text Placeholder 4"/>
          <p:cNvSpPr txBox="1">
            <a:spLocks/>
          </p:cNvSpPr>
          <p:nvPr/>
        </p:nvSpPr>
        <p:spPr>
          <a:xfrm>
            <a:off x="5104209" y="2362200"/>
            <a:ext cx="3531143" cy="31844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Out of Pocket Health Expenditure per Capita</a:t>
            </a:r>
          </a:p>
        </p:txBody>
      </p:sp>
    </p:spTree>
    <p:extLst>
      <p:ext uri="{BB962C8B-B14F-4D97-AF65-F5344CB8AC3E}">
        <p14:creationId xmlns:p14="http://schemas.microsoft.com/office/powerpoint/2010/main" val="14508363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Grp="1" noChangeArrowheads="1"/>
          </p:cNvSpPr>
          <p:nvPr>
            <p:ph type="title"/>
          </p:nvPr>
        </p:nvSpPr>
        <p:spPr/>
        <p:txBody>
          <a:bodyPr>
            <a:noAutofit/>
          </a:bodyPr>
          <a:lstStyle/>
          <a:p>
            <a:r>
              <a:rPr lang="en-GB" dirty="0"/>
              <a:t>Pakistan - General </a:t>
            </a:r>
            <a:r>
              <a:rPr lang="en-GB" sz="3600" b="1" dirty="0"/>
              <a:t>Public Revenue</a:t>
            </a:r>
          </a:p>
        </p:txBody>
      </p:sp>
      <p:sp>
        <p:nvSpPr>
          <p:cNvPr id="35848" name="Rectangle 8"/>
          <p:cNvSpPr>
            <a:spLocks noGrp="1" noChangeArrowheads="1"/>
          </p:cNvSpPr>
          <p:nvPr>
            <p:ph idx="1"/>
          </p:nvPr>
        </p:nvSpPr>
        <p:spPr/>
        <p:txBody>
          <a:bodyPr>
            <a:noAutofit/>
          </a:bodyPr>
          <a:lstStyle/>
          <a:p>
            <a:pPr>
              <a:lnSpc>
                <a:spcPct val="100000"/>
              </a:lnSpc>
              <a:spcBef>
                <a:spcPts val="1200"/>
              </a:spcBef>
            </a:pPr>
            <a:r>
              <a:rPr lang="en-GB" sz="2700" b="1" dirty="0"/>
              <a:t>Direct taxes:  </a:t>
            </a:r>
            <a:r>
              <a:rPr lang="en-GB" sz="2700" dirty="0"/>
              <a:t>levied “directly” on individuals or firms</a:t>
            </a:r>
          </a:p>
          <a:p>
            <a:pPr>
              <a:lnSpc>
                <a:spcPct val="100000"/>
              </a:lnSpc>
              <a:spcBef>
                <a:spcPts val="1200"/>
              </a:spcBef>
            </a:pPr>
            <a:r>
              <a:rPr lang="en-GB" sz="2700" b="1" dirty="0"/>
              <a:t>Indirect taxes: </a:t>
            </a:r>
            <a:r>
              <a:rPr lang="en-GB" sz="2700" dirty="0"/>
              <a:t>levied on consumption, sale or trade (e.g. VAT, tariffs), including specific “sin” taxes on items that cause ill-health (e.g. tobacco, alcohol)</a:t>
            </a:r>
          </a:p>
          <a:p>
            <a:pPr>
              <a:lnSpc>
                <a:spcPct val="100000"/>
              </a:lnSpc>
              <a:spcBef>
                <a:spcPts val="1200"/>
              </a:spcBef>
            </a:pPr>
            <a:r>
              <a:rPr lang="en-GB" sz="2700" b="1" dirty="0"/>
              <a:t>Zakat</a:t>
            </a:r>
            <a:r>
              <a:rPr lang="en-GB" sz="2700" dirty="0"/>
              <a:t> (religious tax)</a:t>
            </a:r>
          </a:p>
        </p:txBody>
      </p:sp>
      <p:sp>
        <p:nvSpPr>
          <p:cNvPr id="4" name="Rectangle 3"/>
          <p:cNvSpPr/>
          <p:nvPr/>
        </p:nvSpPr>
        <p:spPr>
          <a:xfrm>
            <a:off x="152400" y="6550223"/>
            <a:ext cx="3569952" cy="307777"/>
          </a:xfrm>
          <a:prstGeom prst="rect">
            <a:avLst/>
          </a:prstGeom>
        </p:spPr>
        <p:txBody>
          <a:bodyPr wrap="none">
            <a:spAutoFit/>
          </a:bodyPr>
          <a:lstStyle/>
          <a:p>
            <a:r>
              <a:rPr lang="en-GB" sz="1400" dirty="0"/>
              <a:t>National Health Accounts in</a:t>
            </a:r>
            <a:r>
              <a:rPr lang="en-US" sz="1400" dirty="0"/>
              <a:t> Pakistan 2013-14</a:t>
            </a:r>
          </a:p>
        </p:txBody>
      </p:sp>
    </p:spTree>
    <p:extLst>
      <p:ext uri="{BB962C8B-B14F-4D97-AF65-F5344CB8AC3E}">
        <p14:creationId xmlns:p14="http://schemas.microsoft.com/office/powerpoint/2010/main" val="117615941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Pakistan - </a:t>
            </a:r>
            <a:r>
              <a:rPr lang="en-US" sz="3600" b="1" dirty="0"/>
              <a:t>Private Revenue</a:t>
            </a:r>
          </a:p>
        </p:txBody>
      </p:sp>
      <p:sp>
        <p:nvSpPr>
          <p:cNvPr id="3" name="Content Placeholder 2"/>
          <p:cNvSpPr>
            <a:spLocks noGrp="1"/>
          </p:cNvSpPr>
          <p:nvPr>
            <p:ph idx="1"/>
          </p:nvPr>
        </p:nvSpPr>
        <p:spPr>
          <a:xfrm>
            <a:off x="628650" y="1690689"/>
            <a:ext cx="7886700" cy="4351338"/>
          </a:xfrm>
        </p:spPr>
        <p:txBody>
          <a:bodyPr>
            <a:noAutofit/>
          </a:bodyPr>
          <a:lstStyle/>
          <a:p>
            <a:pPr>
              <a:spcBef>
                <a:spcPts val="1200"/>
              </a:spcBef>
            </a:pPr>
            <a:r>
              <a:rPr lang="en-US" sz="2700" b="1" dirty="0"/>
              <a:t>Out-of-pocket payment: </a:t>
            </a:r>
            <a:r>
              <a:rPr lang="en-US" sz="2700" dirty="0"/>
              <a:t>Including from Individual savings accounts for health </a:t>
            </a:r>
            <a:r>
              <a:rPr lang="en-US" sz="2700" dirty="0">
                <a:solidFill>
                  <a:srgbClr val="C00000"/>
                </a:solidFill>
              </a:rPr>
              <a:t>[not pooled]</a:t>
            </a:r>
          </a:p>
          <a:p>
            <a:pPr>
              <a:spcBef>
                <a:spcPts val="1200"/>
              </a:spcBef>
            </a:pPr>
            <a:r>
              <a:rPr lang="en-US" sz="2700" b="1" dirty="0"/>
              <a:t>Voluntary pre-payment: </a:t>
            </a:r>
            <a:r>
              <a:rPr lang="en-US" sz="2700" dirty="0"/>
              <a:t>Mostly private insurance &amp; community-based health insurance </a:t>
            </a:r>
            <a:r>
              <a:rPr lang="en-US" sz="2700" dirty="0">
                <a:solidFill>
                  <a:srgbClr val="C00000"/>
                </a:solidFill>
              </a:rPr>
              <a:t>[pooled]</a:t>
            </a:r>
          </a:p>
          <a:p>
            <a:pPr>
              <a:spcBef>
                <a:spcPts val="1200"/>
              </a:spcBef>
            </a:pPr>
            <a:r>
              <a:rPr lang="en-US" sz="2700" b="1" dirty="0"/>
              <a:t>Compulsory contributions from industry</a:t>
            </a:r>
            <a:r>
              <a:rPr lang="en-US" sz="2700" dirty="0"/>
              <a:t>: Corporate Social Sector Responsibility</a:t>
            </a:r>
          </a:p>
          <a:p>
            <a:pPr>
              <a:spcBef>
                <a:spcPts val="1200"/>
              </a:spcBef>
            </a:pPr>
            <a:r>
              <a:rPr lang="en-US" sz="2700" b="1" dirty="0"/>
              <a:t>Philanthropic</a:t>
            </a:r>
            <a:r>
              <a:rPr lang="en-US" sz="2700" dirty="0"/>
              <a:t> / citizens contributions</a:t>
            </a:r>
          </a:p>
          <a:p>
            <a:pPr>
              <a:spcBef>
                <a:spcPts val="1200"/>
              </a:spcBef>
            </a:pPr>
            <a:r>
              <a:rPr lang="en-US" sz="2700" b="1" dirty="0"/>
              <a:t>Committee saving schemes</a:t>
            </a:r>
            <a:endParaRPr lang="hu-HU" sz="2700" b="1" dirty="0"/>
          </a:p>
          <a:p>
            <a:endParaRPr lang="en-US" sz="2800" dirty="0"/>
          </a:p>
        </p:txBody>
      </p:sp>
      <p:sp>
        <p:nvSpPr>
          <p:cNvPr id="4" name="Rectangle 3"/>
          <p:cNvSpPr/>
          <p:nvPr/>
        </p:nvSpPr>
        <p:spPr>
          <a:xfrm>
            <a:off x="557436" y="6488668"/>
            <a:ext cx="4444999" cy="369332"/>
          </a:xfrm>
          <a:prstGeom prst="rect">
            <a:avLst/>
          </a:prstGeom>
        </p:spPr>
        <p:txBody>
          <a:bodyPr wrap="none">
            <a:spAutoFit/>
          </a:bodyPr>
          <a:lstStyle/>
          <a:p>
            <a:r>
              <a:rPr lang="en-GB" dirty="0"/>
              <a:t>National Health Accounts in</a:t>
            </a:r>
            <a:r>
              <a:rPr lang="en-US" dirty="0"/>
              <a:t> Pakistan </a:t>
            </a:r>
            <a:r>
              <a:rPr lang="en-US" b="1" dirty="0"/>
              <a:t>2013-14</a:t>
            </a:r>
            <a:endParaRPr lang="en-US" dirty="0"/>
          </a:p>
        </p:txBody>
      </p:sp>
    </p:spTree>
    <p:extLst>
      <p:ext uri="{BB962C8B-B14F-4D97-AF65-F5344CB8AC3E}">
        <p14:creationId xmlns:p14="http://schemas.microsoft.com/office/powerpoint/2010/main" val="21345134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Pakistan – Types of </a:t>
            </a:r>
            <a:r>
              <a:rPr lang="en-US" dirty="0"/>
              <a:t>External Revenue</a:t>
            </a:r>
            <a:endParaRPr lang="en-US" b="1" dirty="0"/>
          </a:p>
        </p:txBody>
      </p:sp>
      <p:sp>
        <p:nvSpPr>
          <p:cNvPr id="3" name="Content Placeholder 2"/>
          <p:cNvSpPr>
            <a:spLocks noGrp="1"/>
          </p:cNvSpPr>
          <p:nvPr>
            <p:ph idx="1"/>
          </p:nvPr>
        </p:nvSpPr>
        <p:spPr/>
        <p:txBody>
          <a:bodyPr vert="horz" lIns="91440" tIns="45720" rIns="91440" bIns="45720" rtlCol="0">
            <a:noAutofit/>
          </a:bodyPr>
          <a:lstStyle/>
          <a:p>
            <a:pPr>
              <a:spcBef>
                <a:spcPts val="1200"/>
              </a:spcBef>
            </a:pPr>
            <a:r>
              <a:rPr lang="en-US" sz="2700" b="1" dirty="0"/>
              <a:t>Loans / Grants</a:t>
            </a:r>
          </a:p>
          <a:p>
            <a:pPr lvl="1">
              <a:buFont typeface="Wingdings" panose="05000000000000000000" pitchFamily="2" charset="2"/>
              <a:buChar char="Ø"/>
            </a:pPr>
            <a:r>
              <a:rPr lang="en-US" dirty="0"/>
              <a:t>Specific for the Expanded </a:t>
            </a:r>
            <a:r>
              <a:rPr lang="en-US" dirty="0" err="1"/>
              <a:t>Programme</a:t>
            </a:r>
            <a:r>
              <a:rPr lang="en-US" dirty="0"/>
              <a:t> on Immunization (EPI)</a:t>
            </a:r>
          </a:p>
          <a:p>
            <a:pPr lvl="1">
              <a:buFont typeface="Wingdings" panose="05000000000000000000" pitchFamily="2" charset="2"/>
              <a:buChar char="Ø"/>
            </a:pPr>
            <a:r>
              <a:rPr lang="en-US" dirty="0"/>
              <a:t>Program support for RMNCAH* </a:t>
            </a:r>
          </a:p>
          <a:p>
            <a:pPr lvl="1">
              <a:buFont typeface="Wingdings" panose="05000000000000000000" pitchFamily="2" charset="2"/>
              <a:buChar char="Ø"/>
            </a:pPr>
            <a:r>
              <a:rPr lang="en-US" dirty="0"/>
              <a:t>Sector support for Health</a:t>
            </a:r>
            <a:endParaRPr lang="en-US" sz="2700" b="1" dirty="0"/>
          </a:p>
          <a:p>
            <a:pPr>
              <a:spcBef>
                <a:spcPts val="1200"/>
              </a:spcBef>
            </a:pPr>
            <a:r>
              <a:rPr lang="en-US" sz="2700" b="1" dirty="0"/>
              <a:t>Project Proposal</a:t>
            </a:r>
          </a:p>
          <a:p>
            <a:pPr>
              <a:spcBef>
                <a:spcPts val="1200"/>
              </a:spcBef>
            </a:pPr>
            <a:r>
              <a:rPr lang="en-US" sz="2700" b="1" dirty="0"/>
              <a:t>Budgetary Support </a:t>
            </a:r>
          </a:p>
          <a:p>
            <a:pPr lvl="1">
              <a:buFont typeface="Wingdings" panose="05000000000000000000" pitchFamily="2" charset="2"/>
              <a:buChar char="Ø"/>
            </a:pPr>
            <a:r>
              <a:rPr lang="en-US" dirty="0"/>
              <a:t>Disbursement </a:t>
            </a:r>
            <a:r>
              <a:rPr lang="en-US" i="1" dirty="0"/>
              <a:t>linked</a:t>
            </a:r>
            <a:r>
              <a:rPr lang="en-US" dirty="0"/>
              <a:t> Indicators mechanism (DLI) </a:t>
            </a:r>
          </a:p>
          <a:p>
            <a:pPr marL="342900" lvl="1" indent="0">
              <a:buNone/>
            </a:pPr>
            <a:r>
              <a:rPr lang="en-US" dirty="0"/>
              <a:t>e.g. under DLI mechanism the funds would be disbursed to the provinces on achievement of desirable results after the verification by Federal EPI through third party</a:t>
            </a:r>
          </a:p>
          <a:p>
            <a:pPr>
              <a:spcBef>
                <a:spcPts val="1200"/>
              </a:spcBef>
            </a:pPr>
            <a:endParaRPr lang="en-US" sz="2700" b="1" dirty="0"/>
          </a:p>
        </p:txBody>
      </p:sp>
      <p:sp>
        <p:nvSpPr>
          <p:cNvPr id="4" name="Rectangle 3"/>
          <p:cNvSpPr/>
          <p:nvPr/>
        </p:nvSpPr>
        <p:spPr>
          <a:xfrm>
            <a:off x="76200" y="6553200"/>
            <a:ext cx="3966150" cy="261610"/>
          </a:xfrm>
          <a:prstGeom prst="rect">
            <a:avLst/>
          </a:prstGeom>
        </p:spPr>
        <p:txBody>
          <a:bodyPr wrap="none">
            <a:spAutoFit/>
          </a:bodyPr>
          <a:lstStyle/>
          <a:p>
            <a:r>
              <a:rPr lang="en-US" sz="1100" b="1" dirty="0"/>
              <a:t>*</a:t>
            </a:r>
            <a:r>
              <a:rPr lang="en-US" sz="1100" dirty="0"/>
              <a:t>Reproductive, Maternal, Newborn, Child and Adolescent Health</a:t>
            </a:r>
          </a:p>
        </p:txBody>
      </p:sp>
    </p:spTree>
    <p:extLst>
      <p:ext uri="{BB962C8B-B14F-4D97-AF65-F5344CB8AC3E}">
        <p14:creationId xmlns:p14="http://schemas.microsoft.com/office/powerpoint/2010/main" val="15989249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36" y="381777"/>
            <a:ext cx="8205563" cy="1325563"/>
          </a:xfrm>
        </p:spPr>
        <p:txBody>
          <a:bodyPr>
            <a:normAutofit/>
          </a:bodyPr>
          <a:lstStyle/>
          <a:p>
            <a:r>
              <a:rPr lang="en-US" dirty="0"/>
              <a:t>Distribution of Out-of-Pocket Expenditure</a:t>
            </a:r>
            <a:endParaRPr lang="en-US"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898" y="1690689"/>
            <a:ext cx="7039429" cy="42496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2999" y="2971800"/>
            <a:ext cx="6963229"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9198" y="5940365"/>
            <a:ext cx="1954638" cy="369332"/>
          </a:xfrm>
          <a:prstGeom prst="rect">
            <a:avLst/>
          </a:prstGeom>
        </p:spPr>
        <p:txBody>
          <a:bodyPr wrap="none">
            <a:spAutoFit/>
          </a:bodyPr>
          <a:lstStyle/>
          <a:p>
            <a:r>
              <a:rPr lang="en-US" dirty="0"/>
              <a:t>Data from Pakistan</a:t>
            </a:r>
          </a:p>
        </p:txBody>
      </p:sp>
      <p:sp>
        <p:nvSpPr>
          <p:cNvPr id="5" name="Rectangle 4"/>
          <p:cNvSpPr/>
          <p:nvPr/>
        </p:nvSpPr>
        <p:spPr>
          <a:xfrm>
            <a:off x="152400" y="6550223"/>
            <a:ext cx="3504486" cy="307777"/>
          </a:xfrm>
          <a:prstGeom prst="rect">
            <a:avLst/>
          </a:prstGeom>
        </p:spPr>
        <p:txBody>
          <a:bodyPr wrap="none">
            <a:spAutoFit/>
          </a:bodyPr>
          <a:lstStyle/>
          <a:p>
            <a:r>
              <a:rPr lang="en-GB" sz="1400" dirty="0"/>
              <a:t>National Health Accounts in</a:t>
            </a:r>
            <a:r>
              <a:rPr lang="en-US" sz="1400" dirty="0"/>
              <a:t> Pakistan 2013-14</a:t>
            </a:r>
          </a:p>
        </p:txBody>
      </p:sp>
    </p:spTree>
    <p:extLst>
      <p:ext uri="{BB962C8B-B14F-4D97-AF65-F5344CB8AC3E}">
        <p14:creationId xmlns:p14="http://schemas.microsoft.com/office/powerpoint/2010/main" val="74528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8210550" cy="1325563"/>
          </a:xfrm>
        </p:spPr>
        <p:txBody>
          <a:bodyPr>
            <a:noAutofit/>
          </a:bodyPr>
          <a:lstStyle/>
          <a:p>
            <a:r>
              <a:rPr lang="en-US" dirty="0"/>
              <a:t>Scope of Immunization Continues to Grow </a:t>
            </a:r>
          </a:p>
        </p:txBody>
      </p:sp>
      <p:sp>
        <p:nvSpPr>
          <p:cNvPr id="4" name="Content Placeholder 3"/>
          <p:cNvSpPr>
            <a:spLocks noGrp="1"/>
          </p:cNvSpPr>
          <p:nvPr>
            <p:ph idx="1"/>
          </p:nvPr>
        </p:nvSpPr>
        <p:spPr>
          <a:xfrm>
            <a:off x="466725" y="1759744"/>
            <a:ext cx="8210550" cy="4721423"/>
          </a:xfrm>
        </p:spPr>
        <p:txBody>
          <a:bodyPr>
            <a:normAutofit/>
          </a:bodyPr>
          <a:lstStyle/>
          <a:p>
            <a:pPr marL="0" indent="0">
              <a:buNone/>
            </a:pPr>
            <a:r>
              <a:rPr lang="en-US" sz="3100" dirty="0"/>
              <a:t>Global immunization coverage target is 90% </a:t>
            </a:r>
          </a:p>
          <a:p>
            <a:pPr lvl="1"/>
            <a:r>
              <a:rPr lang="en-US" sz="2000" dirty="0"/>
              <a:t>1 in 10 infants worldwide did not receive any vaccinations in 2016</a:t>
            </a:r>
          </a:p>
          <a:p>
            <a:pPr lvl="1"/>
            <a:r>
              <a:rPr lang="en-US" sz="2000" dirty="0">
                <a:sym typeface="Wingdings" panose="05000000000000000000" pitchFamily="2" charset="2"/>
              </a:rPr>
              <a:t>F</a:t>
            </a:r>
            <a:r>
              <a:rPr lang="en-US" sz="2000" dirty="0"/>
              <a:t>ull course of routine immunizations stalled at 86% since 2010</a:t>
            </a:r>
          </a:p>
          <a:p>
            <a:pPr marL="0" indent="0">
              <a:buNone/>
            </a:pPr>
            <a:r>
              <a:rPr lang="en-US" sz="3100" dirty="0"/>
              <a:t>Persistent and emerging diseases </a:t>
            </a:r>
          </a:p>
          <a:p>
            <a:pPr lvl="1"/>
            <a:r>
              <a:rPr lang="en-US" sz="2000" dirty="0"/>
              <a:t>1st malaria vaccine approved in 2015, a dengue vaccine licensed in several countries, Ebola vaccine showing promise, </a:t>
            </a:r>
            <a:r>
              <a:rPr lang="en-US" sz="2000" dirty="0" err="1"/>
              <a:t>Zika</a:t>
            </a:r>
            <a:r>
              <a:rPr lang="en-US" sz="2000" dirty="0"/>
              <a:t> vaccine under development, etc.</a:t>
            </a:r>
          </a:p>
          <a:p>
            <a:pPr marL="0" indent="0">
              <a:buNone/>
            </a:pPr>
            <a:r>
              <a:rPr lang="en-US" sz="3100" dirty="0"/>
              <a:t>Uptake of new and underused vaccines is increasing</a:t>
            </a:r>
          </a:p>
          <a:p>
            <a:pPr lvl="1"/>
            <a:r>
              <a:rPr lang="en-US" sz="2000" dirty="0"/>
              <a:t>Global coverage of more recently-recommended vaccines are yet to reach 50% (e.g. rotavirus, pneumonia)</a:t>
            </a:r>
          </a:p>
        </p:txBody>
      </p:sp>
      <p:sp>
        <p:nvSpPr>
          <p:cNvPr id="5" name="Rectangle 4"/>
          <p:cNvSpPr/>
          <p:nvPr/>
        </p:nvSpPr>
        <p:spPr>
          <a:xfrm>
            <a:off x="0" y="6550223"/>
            <a:ext cx="9144000" cy="276999"/>
          </a:xfrm>
          <a:prstGeom prst="rect">
            <a:avLst/>
          </a:prstGeom>
        </p:spPr>
        <p:txBody>
          <a:bodyPr wrap="square">
            <a:spAutoFit/>
          </a:bodyPr>
          <a:lstStyle/>
          <a:p>
            <a:r>
              <a:rPr lang="en-US" sz="1200" dirty="0"/>
              <a:t>Source: WHO 2018 Newsroom, Immunization Coverage, https://www.who.int/news-room/fact-sheets/detail/immunization-coverage</a:t>
            </a:r>
          </a:p>
        </p:txBody>
      </p:sp>
    </p:spTree>
    <p:extLst>
      <p:ext uri="{BB962C8B-B14F-4D97-AF65-F5344CB8AC3E}">
        <p14:creationId xmlns:p14="http://schemas.microsoft.com/office/powerpoint/2010/main" val="29163763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Grp="1" noChangeArrowheads="1"/>
          </p:cNvSpPr>
          <p:nvPr>
            <p:ph type="title"/>
          </p:nvPr>
        </p:nvSpPr>
        <p:spPr/>
        <p:txBody>
          <a:bodyPr/>
          <a:lstStyle/>
          <a:p>
            <a:r>
              <a:rPr lang="en-GB" dirty="0"/>
              <a:t>Pakistan - </a:t>
            </a:r>
            <a:r>
              <a:rPr lang="en-US" b="1" dirty="0"/>
              <a:t>Pooling</a:t>
            </a:r>
          </a:p>
        </p:txBody>
      </p:sp>
      <p:sp>
        <p:nvSpPr>
          <p:cNvPr id="296965" name="Rectangle 5"/>
          <p:cNvSpPr>
            <a:spLocks noGrp="1" noChangeArrowheads="1"/>
          </p:cNvSpPr>
          <p:nvPr>
            <p:ph idx="1"/>
          </p:nvPr>
        </p:nvSpPr>
        <p:spPr/>
        <p:txBody>
          <a:bodyPr>
            <a:normAutofit/>
          </a:bodyPr>
          <a:lstStyle/>
          <a:p>
            <a:r>
              <a:rPr lang="en-US" dirty="0"/>
              <a:t>Accumulation of prepaid health revenues on behalf of a population for eventual transfer to providers </a:t>
            </a:r>
          </a:p>
          <a:p>
            <a:r>
              <a:rPr lang="en-GB" dirty="0"/>
              <a:t>Different </a:t>
            </a:r>
            <a:r>
              <a:rPr lang="en-GB" u="sng" dirty="0"/>
              <a:t>public</a:t>
            </a:r>
            <a:r>
              <a:rPr lang="en-GB" dirty="0"/>
              <a:t> and </a:t>
            </a:r>
            <a:r>
              <a:rPr lang="en-GB" u="sng" dirty="0"/>
              <a:t>private</a:t>
            </a:r>
            <a:r>
              <a:rPr lang="en-GB" dirty="0"/>
              <a:t> risk pooling Mechanisms</a:t>
            </a:r>
            <a:r>
              <a:rPr lang="en-GB" sz="2400" b="1" dirty="0"/>
              <a:t>:</a:t>
            </a:r>
            <a:endParaRPr lang="en-GB" dirty="0"/>
          </a:p>
          <a:p>
            <a:pPr lvl="1">
              <a:buFont typeface="Wingdings" panose="05000000000000000000" pitchFamily="2" charset="2"/>
              <a:buChar char="Ø"/>
            </a:pPr>
            <a:r>
              <a:rPr lang="en-GB" dirty="0"/>
              <a:t>Government revenues</a:t>
            </a:r>
          </a:p>
          <a:p>
            <a:pPr lvl="1">
              <a:buFont typeface="Wingdings" panose="05000000000000000000" pitchFamily="2" charset="2"/>
              <a:buChar char="Ø"/>
            </a:pPr>
            <a:r>
              <a:rPr lang="en-GB" dirty="0"/>
              <a:t>Social health insurance</a:t>
            </a:r>
          </a:p>
          <a:p>
            <a:pPr lvl="1">
              <a:buFont typeface="Wingdings" panose="05000000000000000000" pitchFamily="2" charset="2"/>
              <a:buChar char="Ø"/>
            </a:pPr>
            <a:r>
              <a:rPr lang="en-GB" dirty="0"/>
              <a:t>National health service</a:t>
            </a:r>
          </a:p>
          <a:p>
            <a:pPr lvl="1">
              <a:buFont typeface="Wingdings" panose="05000000000000000000" pitchFamily="2" charset="2"/>
              <a:buChar char="Ø"/>
            </a:pPr>
            <a:r>
              <a:rPr lang="en-GB" dirty="0"/>
              <a:t>Community based insurance </a:t>
            </a:r>
          </a:p>
          <a:p>
            <a:pPr lvl="1">
              <a:buFont typeface="Wingdings" panose="05000000000000000000" pitchFamily="2" charset="2"/>
              <a:buChar char="Ø"/>
            </a:pPr>
            <a:r>
              <a:rPr lang="en-GB" dirty="0"/>
              <a:t>Private insurance</a:t>
            </a:r>
          </a:p>
          <a:p>
            <a:endParaRPr lang="en-GB" sz="2800" dirty="0"/>
          </a:p>
          <a:p>
            <a:pPr>
              <a:buFont typeface="Wingdings" panose="05000000000000000000" pitchFamily="2" charset="2"/>
              <a:buChar char="v"/>
            </a:pPr>
            <a:r>
              <a:rPr lang="en-GB" sz="2400" dirty="0">
                <a:solidFill>
                  <a:schemeClr val="accent5"/>
                </a:solidFill>
              </a:rPr>
              <a:t>…..the fewer the pools the more effective is the pooling!</a:t>
            </a:r>
          </a:p>
          <a:p>
            <a:endParaRPr lang="en-US" dirty="0"/>
          </a:p>
        </p:txBody>
      </p:sp>
    </p:spTree>
    <p:extLst>
      <p:ext uri="{BB962C8B-B14F-4D97-AF65-F5344CB8AC3E}">
        <p14:creationId xmlns:p14="http://schemas.microsoft.com/office/powerpoint/2010/main" val="383236700"/>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Purchasing</a:t>
            </a:r>
          </a:p>
        </p:txBody>
      </p:sp>
      <p:sp>
        <p:nvSpPr>
          <p:cNvPr id="3" name="Content Placeholder 2"/>
          <p:cNvSpPr>
            <a:spLocks noGrp="1"/>
          </p:cNvSpPr>
          <p:nvPr>
            <p:ph idx="1"/>
          </p:nvPr>
        </p:nvSpPr>
        <p:spPr>
          <a:xfrm>
            <a:off x="457200" y="1690689"/>
            <a:ext cx="8229600" cy="4525963"/>
          </a:xfrm>
        </p:spPr>
        <p:txBody>
          <a:bodyPr>
            <a:noAutofit/>
          </a:bodyPr>
          <a:lstStyle/>
          <a:p>
            <a:pPr>
              <a:spcBef>
                <a:spcPts val="1200"/>
              </a:spcBef>
            </a:pPr>
            <a:r>
              <a:rPr lang="en-GB" sz="2400" dirty="0"/>
              <a:t>How funds are channelled to pay for service provision</a:t>
            </a:r>
          </a:p>
          <a:p>
            <a:pPr>
              <a:spcBef>
                <a:spcPts val="1200"/>
              </a:spcBef>
            </a:pPr>
            <a:r>
              <a:rPr lang="en-GB" sz="2400" dirty="0"/>
              <a:t>It determines:</a:t>
            </a:r>
          </a:p>
          <a:p>
            <a:pPr lvl="1">
              <a:spcBef>
                <a:spcPts val="1200"/>
              </a:spcBef>
              <a:buFont typeface="Wingdings" panose="05000000000000000000" pitchFamily="2" charset="2"/>
              <a:buChar char="Ø"/>
            </a:pPr>
            <a:r>
              <a:rPr lang="en-GB" sz="2000" dirty="0"/>
              <a:t>For whom to buy, </a:t>
            </a:r>
          </a:p>
          <a:p>
            <a:pPr lvl="1">
              <a:spcBef>
                <a:spcPts val="1200"/>
              </a:spcBef>
              <a:buFont typeface="Wingdings" panose="05000000000000000000" pitchFamily="2" charset="2"/>
              <a:buChar char="Ø"/>
            </a:pPr>
            <a:r>
              <a:rPr lang="en-GB" sz="2000" dirty="0"/>
              <a:t>What to buy, </a:t>
            </a:r>
          </a:p>
          <a:p>
            <a:pPr lvl="1">
              <a:spcBef>
                <a:spcPts val="1200"/>
              </a:spcBef>
              <a:buFont typeface="Wingdings" panose="05000000000000000000" pitchFamily="2" charset="2"/>
              <a:buChar char="Ø"/>
            </a:pPr>
            <a:r>
              <a:rPr lang="en-GB" sz="2000" dirty="0"/>
              <a:t>From whom, </a:t>
            </a:r>
          </a:p>
          <a:p>
            <a:pPr lvl="1">
              <a:spcBef>
                <a:spcPts val="1200"/>
              </a:spcBef>
              <a:buFont typeface="Wingdings" panose="05000000000000000000" pitchFamily="2" charset="2"/>
              <a:buChar char="Ø"/>
            </a:pPr>
            <a:r>
              <a:rPr lang="en-GB" sz="2000" dirty="0"/>
              <a:t>How to pay, and </a:t>
            </a:r>
          </a:p>
          <a:p>
            <a:pPr lvl="1">
              <a:spcBef>
                <a:spcPts val="1200"/>
              </a:spcBef>
              <a:buFont typeface="Wingdings" panose="05000000000000000000" pitchFamily="2" charset="2"/>
              <a:buChar char="Ø"/>
            </a:pPr>
            <a:r>
              <a:rPr lang="en-GB" sz="2000" dirty="0"/>
              <a:t>At what price</a:t>
            </a:r>
            <a:endParaRPr lang="en-GB" sz="2800" dirty="0"/>
          </a:p>
          <a:p>
            <a:pPr>
              <a:spcBef>
                <a:spcPts val="1200"/>
              </a:spcBef>
            </a:pPr>
            <a:r>
              <a:rPr lang="en-GB" sz="2400" dirty="0"/>
              <a:t>Purchasing includes - arrangements used by purchasers of health care services to pay medical care providers. </a:t>
            </a:r>
          </a:p>
        </p:txBody>
      </p:sp>
    </p:spTree>
    <p:extLst>
      <p:ext uri="{BB962C8B-B14F-4D97-AF65-F5344CB8AC3E}">
        <p14:creationId xmlns:p14="http://schemas.microsoft.com/office/powerpoint/2010/main" val="711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t>Role for Purchasers</a:t>
            </a:r>
          </a:p>
        </p:txBody>
      </p:sp>
      <p:sp>
        <p:nvSpPr>
          <p:cNvPr id="6" name="Content Placeholder 5"/>
          <p:cNvSpPr>
            <a:spLocks noGrp="1"/>
          </p:cNvSpPr>
          <p:nvPr>
            <p:ph idx="1"/>
          </p:nvPr>
        </p:nvSpPr>
        <p:spPr/>
        <p:txBody>
          <a:bodyPr>
            <a:normAutofit/>
          </a:bodyPr>
          <a:lstStyle/>
          <a:p>
            <a:r>
              <a:rPr lang="en-US" sz="2400" dirty="0"/>
              <a:t>Increase coverage of appropriate vaccines</a:t>
            </a:r>
          </a:p>
          <a:p>
            <a:r>
              <a:rPr lang="en-US" sz="2400" dirty="0"/>
              <a:t>Assess quality and support improvement</a:t>
            </a:r>
          </a:p>
          <a:p>
            <a:r>
              <a:rPr lang="en-US" sz="2400" dirty="0"/>
              <a:t>Promote publically financed EPI services for the poor</a:t>
            </a:r>
          </a:p>
          <a:p>
            <a:r>
              <a:rPr lang="en-US" sz="2400" dirty="0"/>
              <a:t>Promote EPI inclusion in pre-payment schemes</a:t>
            </a:r>
          </a:p>
          <a:p>
            <a:r>
              <a:rPr lang="en-US" sz="2400" dirty="0"/>
              <a:t>Reduce financial inefficiency</a:t>
            </a:r>
          </a:p>
          <a:p>
            <a:pPr marL="114300" indent="0">
              <a:buNone/>
            </a:pPr>
            <a:endParaRPr lang="en-US" sz="2400" dirty="0"/>
          </a:p>
          <a:p>
            <a:pPr marL="457200" indent="-342900">
              <a:buFont typeface="Wingdings" panose="05000000000000000000" pitchFamily="2" charset="2"/>
              <a:buChar char="v"/>
            </a:pPr>
            <a:r>
              <a:rPr lang="en-US" sz="2400" dirty="0">
                <a:solidFill>
                  <a:schemeClr val="accent5"/>
                </a:solidFill>
              </a:rPr>
              <a:t>…who should be the purchaser?</a:t>
            </a:r>
          </a:p>
          <a:p>
            <a:pPr marL="114300" indent="0">
              <a:buNone/>
            </a:pPr>
            <a:r>
              <a:rPr lang="en-US" sz="2400" dirty="0"/>
              <a:t>Central gov’t./ devolved gov’ts./ insurance schemes/ community saving funds/ large private suppliers</a:t>
            </a:r>
          </a:p>
        </p:txBody>
      </p:sp>
    </p:spTree>
    <p:extLst>
      <p:ext uri="{BB962C8B-B14F-4D97-AF65-F5344CB8AC3E}">
        <p14:creationId xmlns:p14="http://schemas.microsoft.com/office/powerpoint/2010/main" val="39551565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Purchasing Dilemmas</a:t>
            </a:r>
          </a:p>
        </p:txBody>
      </p:sp>
      <p:sp>
        <p:nvSpPr>
          <p:cNvPr id="3" name="Content Placeholder 2"/>
          <p:cNvSpPr>
            <a:spLocks noGrp="1"/>
          </p:cNvSpPr>
          <p:nvPr>
            <p:ph idx="1"/>
          </p:nvPr>
        </p:nvSpPr>
        <p:spPr/>
        <p:txBody>
          <a:bodyPr>
            <a:normAutofit/>
          </a:bodyPr>
          <a:lstStyle/>
          <a:p>
            <a:pPr marL="0" indent="0">
              <a:spcBef>
                <a:spcPts val="1799"/>
              </a:spcBef>
              <a:buNone/>
            </a:pPr>
            <a:r>
              <a:rPr lang="en-GB" sz="2400" dirty="0"/>
              <a:t>…..Providers can be from government or private sector</a:t>
            </a:r>
          </a:p>
          <a:p>
            <a:pPr>
              <a:spcBef>
                <a:spcPts val="1799"/>
              </a:spcBef>
            </a:pPr>
            <a:r>
              <a:rPr lang="en-GB" sz="2400" dirty="0"/>
              <a:t>What is the level of payment? Who pays for the vaccines?</a:t>
            </a:r>
            <a:endParaRPr lang="en-US" sz="2400" dirty="0"/>
          </a:p>
          <a:p>
            <a:pPr>
              <a:spcBef>
                <a:spcPts val="1799"/>
              </a:spcBef>
            </a:pPr>
            <a:r>
              <a:rPr lang="en-GB" sz="2400" dirty="0"/>
              <a:t>What incentives do the provider face?</a:t>
            </a:r>
          </a:p>
          <a:p>
            <a:pPr>
              <a:spcBef>
                <a:spcPts val="1799"/>
              </a:spcBef>
            </a:pPr>
            <a:r>
              <a:rPr lang="en-GB" sz="2400" dirty="0"/>
              <a:t>Who bears the financial risk? Payer or provider?</a:t>
            </a:r>
          </a:p>
          <a:p>
            <a:endParaRPr lang="en-US" sz="2400" dirty="0"/>
          </a:p>
        </p:txBody>
      </p:sp>
    </p:spTree>
    <p:extLst>
      <p:ext uri="{BB962C8B-B14F-4D97-AF65-F5344CB8AC3E}">
        <p14:creationId xmlns:p14="http://schemas.microsoft.com/office/powerpoint/2010/main" val="10600376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noAutofit/>
          </a:bodyPr>
          <a:lstStyle/>
          <a:p>
            <a:r>
              <a:rPr lang="en-GB" sz="4000" b="1" dirty="0"/>
              <a:t>Payment Methods</a:t>
            </a:r>
          </a:p>
        </p:txBody>
      </p:sp>
      <p:sp>
        <p:nvSpPr>
          <p:cNvPr id="647171" name="Rectangle 3"/>
          <p:cNvSpPr>
            <a:spLocks noGrp="1" noChangeArrowheads="1"/>
          </p:cNvSpPr>
          <p:nvPr>
            <p:ph idx="1"/>
          </p:nvPr>
        </p:nvSpPr>
        <p:spPr>
          <a:xfrm>
            <a:off x="628650" y="1676400"/>
            <a:ext cx="7886700" cy="4351338"/>
          </a:xfrm>
        </p:spPr>
        <p:txBody>
          <a:bodyPr>
            <a:noAutofit/>
          </a:bodyPr>
          <a:lstStyle/>
          <a:p>
            <a:r>
              <a:rPr lang="en-GB" sz="2400" dirty="0"/>
              <a:t>Prospective</a:t>
            </a:r>
          </a:p>
          <a:p>
            <a:pPr lvl="1">
              <a:buFont typeface="Wingdings" panose="05000000000000000000" pitchFamily="2" charset="2"/>
              <a:buChar char="Ø"/>
            </a:pPr>
            <a:r>
              <a:rPr lang="en-GB" sz="2000" dirty="0"/>
              <a:t>Budgets (line item or global, based on various criteria)</a:t>
            </a:r>
          </a:p>
          <a:p>
            <a:pPr lvl="1">
              <a:buFont typeface="Wingdings" panose="05000000000000000000" pitchFamily="2" charset="2"/>
              <a:buChar char="Ø"/>
            </a:pPr>
            <a:r>
              <a:rPr lang="en-GB" sz="2000" dirty="0"/>
              <a:t>Capitation (based on citizen choice or population of defined catchment area)</a:t>
            </a:r>
          </a:p>
          <a:p>
            <a:pPr marL="457200" lvl="1" indent="0">
              <a:buNone/>
            </a:pPr>
            <a:endParaRPr lang="en-GB" sz="2000" dirty="0"/>
          </a:p>
          <a:p>
            <a:r>
              <a:rPr lang="en-GB" sz="2400" dirty="0"/>
              <a:t>Retrospective</a:t>
            </a:r>
          </a:p>
          <a:p>
            <a:pPr lvl="1">
              <a:buFont typeface="Wingdings" panose="05000000000000000000" pitchFamily="2" charset="2"/>
              <a:buChar char="Ø"/>
            </a:pPr>
            <a:r>
              <a:rPr lang="en-GB" sz="2000" dirty="0"/>
              <a:t>Fee-for-service, usually according to a fee schedule</a:t>
            </a:r>
          </a:p>
          <a:p>
            <a:pPr lvl="1">
              <a:buFont typeface="Wingdings" panose="05000000000000000000" pitchFamily="2" charset="2"/>
              <a:buChar char="Ø"/>
            </a:pPr>
            <a:r>
              <a:rPr lang="en-GB" sz="2000" dirty="0"/>
              <a:t>Case-based (e.g. </a:t>
            </a:r>
            <a:r>
              <a:rPr lang="en-GB" sz="2000" dirty="0" err="1"/>
              <a:t>drgs</a:t>
            </a:r>
            <a:r>
              <a:rPr lang="en-GB" sz="2000" dirty="0"/>
              <a:t>, usually for inpatient care)</a:t>
            </a:r>
          </a:p>
          <a:p>
            <a:pPr lvl="1">
              <a:buFont typeface="Wingdings" panose="05000000000000000000" pitchFamily="2" charset="2"/>
              <a:buChar char="Ø"/>
            </a:pPr>
            <a:r>
              <a:rPr lang="en-GB" sz="2000" dirty="0"/>
              <a:t>Payment driven by patient choice or negotiated contract between purchaser and provider</a:t>
            </a:r>
          </a:p>
          <a:p>
            <a:pPr lvl="1">
              <a:buFont typeface="Wingdings" panose="05000000000000000000" pitchFamily="2" charset="2"/>
              <a:buChar char="Ø"/>
            </a:pPr>
            <a:r>
              <a:rPr lang="en-GB" sz="2000" dirty="0"/>
              <a:t>Fee-for-service, in the form of formal patient cost sharing or informal payments</a:t>
            </a:r>
          </a:p>
          <a:p>
            <a:pPr marL="457200" lvl="1" indent="0">
              <a:buNone/>
            </a:pPr>
            <a:endParaRPr lang="en-GB" sz="2000" dirty="0"/>
          </a:p>
          <a:p>
            <a:r>
              <a:rPr lang="en-GB" sz="2400" dirty="0"/>
              <a:t>Mixed payment systems</a:t>
            </a:r>
          </a:p>
        </p:txBody>
      </p:sp>
    </p:spTree>
    <p:extLst>
      <p:ext uri="{BB962C8B-B14F-4D97-AF65-F5344CB8AC3E}">
        <p14:creationId xmlns:p14="http://schemas.microsoft.com/office/powerpoint/2010/main" val="25414432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3" name="Content Placeholder 2"/>
          <p:cNvSpPr>
            <a:spLocks noGrp="1"/>
          </p:cNvSpPr>
          <p:nvPr>
            <p:ph idx="1"/>
          </p:nvPr>
        </p:nvSpPr>
        <p:spPr/>
        <p:txBody>
          <a:bodyPr/>
          <a:lstStyle/>
          <a:p>
            <a:r>
              <a:rPr lang="en-US" dirty="0"/>
              <a:t>Economic growth can fuel higher taxes and more government domestic spending</a:t>
            </a:r>
          </a:p>
          <a:p>
            <a:pPr lvl="1"/>
            <a:r>
              <a:rPr lang="en-US" dirty="0"/>
              <a:t>Governments share of vaccine financing typically &gt;50%</a:t>
            </a:r>
          </a:p>
          <a:p>
            <a:pPr lvl="1"/>
            <a:r>
              <a:rPr lang="en-US" dirty="0"/>
              <a:t>Pays for Primary Health Care</a:t>
            </a:r>
          </a:p>
          <a:p>
            <a:r>
              <a:rPr lang="en-US" dirty="0"/>
              <a:t>Single government fund for immunizations is a global best practice</a:t>
            </a:r>
          </a:p>
          <a:p>
            <a:pPr lvl="1"/>
            <a:r>
              <a:rPr lang="en-US" dirty="0"/>
              <a:t>Equitable, Efficient</a:t>
            </a:r>
          </a:p>
          <a:p>
            <a:r>
              <a:rPr lang="en-US" dirty="0"/>
              <a:t>Other ideas are less reliable like lotteries, trust funds, earmarking</a:t>
            </a:r>
          </a:p>
          <a:p>
            <a:pPr lvl="1"/>
            <a:r>
              <a:rPr lang="en-US" dirty="0"/>
              <a:t>Vulnerable to politics</a:t>
            </a:r>
          </a:p>
          <a:p>
            <a:pPr lvl="1"/>
            <a:r>
              <a:rPr lang="en-US" dirty="0"/>
              <a:t>But adds social consensus</a:t>
            </a:r>
          </a:p>
          <a:p>
            <a:pPr marL="0" indent="0">
              <a:buNone/>
            </a:pPr>
            <a:endParaRPr lang="en-US" dirty="0"/>
          </a:p>
        </p:txBody>
      </p:sp>
    </p:spTree>
    <p:extLst>
      <p:ext uri="{BB962C8B-B14F-4D97-AF65-F5344CB8AC3E}">
        <p14:creationId xmlns:p14="http://schemas.microsoft.com/office/powerpoint/2010/main" val="880395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a:xfrm>
            <a:off x="628650" y="1825624"/>
            <a:ext cx="8286750" cy="4651375"/>
          </a:xfrm>
        </p:spPr>
        <p:txBody>
          <a:bodyPr>
            <a:normAutofit fontScale="92500" lnSpcReduction="20000"/>
          </a:bodyPr>
          <a:lstStyle/>
          <a:p>
            <a:r>
              <a:rPr lang="en-US" dirty="0"/>
              <a:t>Part 2. Results for Development (R4D). Immunization financing: a resource guide for advocates, policymakers, and program managers. Washington D.C.: R4D; 2017.</a:t>
            </a:r>
          </a:p>
          <a:p>
            <a:r>
              <a:rPr lang="en-US" dirty="0"/>
              <a:t>National Health Systems Resource Centre (2018). National Health Accounts Estimates for India (2015-16), New Delhi, Ministry of Health and Family Welfare, Government of India. </a:t>
            </a:r>
            <a:r>
              <a:rPr lang="en-US" u="sng" dirty="0">
                <a:hlinkClick r:id="rId2"/>
              </a:rPr>
              <a:t>http://nhsrcindia.org/healthcare-financing</a:t>
            </a:r>
            <a:endParaRPr lang="en-US" u="sng" dirty="0"/>
          </a:p>
          <a:p>
            <a:r>
              <a:rPr lang="en-US" dirty="0"/>
              <a:t>Other</a:t>
            </a:r>
          </a:p>
          <a:p>
            <a:pPr lvl="1">
              <a:buFont typeface="Courier New" panose="02070309020205020404" pitchFamily="49" charset="0"/>
              <a:buChar char="o"/>
            </a:pPr>
            <a:r>
              <a:rPr lang="en-US" dirty="0"/>
              <a:t>Domestic/Public Financing Sources</a:t>
            </a:r>
          </a:p>
          <a:p>
            <a:pPr lvl="2">
              <a:buFont typeface="Courier New" panose="02070309020205020404" pitchFamily="49" charset="0"/>
              <a:buChar char="o"/>
            </a:pPr>
            <a:r>
              <a:rPr lang="en-US" dirty="0" err="1"/>
              <a:t>Brenzel</a:t>
            </a:r>
            <a:r>
              <a:rPr lang="en-US" dirty="0"/>
              <a:t> L. What have we learned on costs and financing of routine immunization from the comprehensive multi-year plans in GAVI eligible countries? Vaccine. 2015 May 7;33:A93-8.</a:t>
            </a:r>
          </a:p>
          <a:p>
            <a:pPr lvl="2">
              <a:buFont typeface="Courier New" panose="02070309020205020404" pitchFamily="49" charset="0"/>
              <a:buChar char="o"/>
            </a:pPr>
            <a:r>
              <a:rPr lang="en-US" dirty="0" err="1"/>
              <a:t>Welham</a:t>
            </a:r>
            <a:r>
              <a:rPr lang="en-US" dirty="0"/>
              <a:t> B, Hedger E, Krause P. Linkages between public sector revenues and expenditures in developing countries. Overseas Development Institute; 2015. Available from: </a:t>
            </a:r>
            <a:r>
              <a:rPr lang="en-US" dirty="0">
                <a:hlinkClick r:id="rId3"/>
              </a:rPr>
              <a:t>www.odi.org/sites/odi.org.uk/files/odi-assets/publicationsopinion-files/9675.pdf</a:t>
            </a:r>
            <a:endParaRPr lang="en-US" dirty="0"/>
          </a:p>
          <a:p>
            <a:pPr lvl="1">
              <a:buFont typeface="Courier New" panose="02070309020205020404" pitchFamily="49" charset="0"/>
              <a:buChar char="o"/>
            </a:pPr>
            <a:r>
              <a:rPr lang="en-US" dirty="0"/>
              <a:t>Earmarking &amp; Trust Funds</a:t>
            </a:r>
          </a:p>
          <a:p>
            <a:pPr lvl="2">
              <a:buFont typeface="Courier New" panose="02070309020205020404" pitchFamily="49" charset="0"/>
              <a:buChar char="o"/>
            </a:pPr>
            <a:r>
              <a:rPr lang="en-US" dirty="0"/>
              <a:t>Joint Learning Network [Internet]. Earmarking for health. WHO and R4D working paper. Available from: </a:t>
            </a:r>
            <a:r>
              <a:rPr lang="en-US" dirty="0">
                <a:hlinkClick r:id="rId4"/>
              </a:rPr>
              <a:t>http://www.jointlearningnetwork.org/earmarking</a:t>
            </a:r>
            <a:r>
              <a:rPr lang="en-US" dirty="0"/>
              <a:t> </a:t>
            </a:r>
          </a:p>
          <a:p>
            <a:pPr lvl="2">
              <a:buFont typeface="Courier New" panose="02070309020205020404" pitchFamily="49" charset="0"/>
              <a:buChar char="o"/>
            </a:pPr>
            <a:r>
              <a:rPr lang="en-US" dirty="0"/>
              <a:t>Sabin Vaccine Institute [Internet]. Trust funds. Available from: </a:t>
            </a:r>
            <a:r>
              <a:rPr lang="en-US" dirty="0">
                <a:hlinkClick r:id="rId5"/>
              </a:rPr>
              <a:t>http://www.sabin.org/search/content/Trust%20funds</a:t>
            </a:r>
            <a:r>
              <a:rPr lang="en-US" dirty="0"/>
              <a:t> </a:t>
            </a:r>
          </a:p>
          <a:p>
            <a:pPr lvl="1">
              <a:buFont typeface="Courier New" panose="02070309020205020404" pitchFamily="49" charset="0"/>
              <a:buChar char="o"/>
            </a:pPr>
            <a:r>
              <a:rPr lang="en-US" dirty="0"/>
              <a:t>Donor Financing Sources</a:t>
            </a:r>
          </a:p>
          <a:p>
            <a:pPr lvl="2">
              <a:buFont typeface="Courier New" panose="02070309020205020404" pitchFamily="49" charset="0"/>
              <a:buChar char="o"/>
            </a:pPr>
            <a:r>
              <a:rPr lang="en-US" dirty="0"/>
              <a:t>See the </a:t>
            </a:r>
            <a:r>
              <a:rPr lang="en-US" dirty="0" err="1"/>
              <a:t>Gavi</a:t>
            </a:r>
            <a:r>
              <a:rPr lang="en-US" dirty="0"/>
              <a:t> website for information on </a:t>
            </a:r>
            <a:r>
              <a:rPr lang="en-US" dirty="0" err="1"/>
              <a:t>Gavi</a:t>
            </a:r>
            <a:r>
              <a:rPr lang="en-US" dirty="0"/>
              <a:t> support (http://www.gavi.org/support/) and on </a:t>
            </a:r>
            <a:r>
              <a:rPr lang="en-US" dirty="0" err="1"/>
              <a:t>Gavi</a:t>
            </a:r>
            <a:r>
              <a:rPr lang="en-US" dirty="0"/>
              <a:t> policies. </a:t>
            </a:r>
            <a:r>
              <a:rPr lang="en-US" dirty="0">
                <a:hlinkClick r:id="rId6"/>
              </a:rPr>
              <a:t>http://www.gavi.org/about/governance/programme-policies/</a:t>
            </a:r>
            <a:endParaRPr lang="en-US" dirty="0"/>
          </a:p>
          <a:p>
            <a:endParaRPr lang="en-US" dirty="0"/>
          </a:p>
        </p:txBody>
      </p:sp>
    </p:spTree>
    <p:extLst>
      <p:ext uri="{BB962C8B-B14F-4D97-AF65-F5344CB8AC3E}">
        <p14:creationId xmlns:p14="http://schemas.microsoft.com/office/powerpoint/2010/main" val="4998677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Section C</a:t>
            </a:r>
            <a:br>
              <a:rPr lang="en-US" sz="4400" b="1" dirty="0"/>
            </a:br>
            <a:r>
              <a:rPr lang="en-US" sz="4400" b="1" dirty="0"/>
              <a:t>Understanding Financial Data Systems &amp; Locating Relevant Sources of Financing</a:t>
            </a:r>
            <a:endParaRPr lang="en-US" sz="4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932302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C – FIN Data &amp; Locating Sources</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400" b="1" dirty="0"/>
              <a:t>Learning</a:t>
            </a:r>
            <a:r>
              <a:rPr lang="en-US" sz="2400" dirty="0"/>
              <a:t> </a:t>
            </a:r>
            <a:r>
              <a:rPr lang="en-US" sz="2400" b="1" dirty="0"/>
              <a:t>Objectives</a:t>
            </a:r>
          </a:p>
          <a:p>
            <a:r>
              <a:rPr lang="en-US" dirty="0"/>
              <a:t>How to Integrate Immunization Financing with Universal Healthcare Coverage (UHC) Financing</a:t>
            </a:r>
          </a:p>
          <a:p>
            <a:pPr lvl="1">
              <a:buFont typeface="Wingdings" panose="05000000000000000000" pitchFamily="2" charset="2"/>
              <a:buChar char="Ø"/>
            </a:pPr>
            <a:r>
              <a:rPr lang="en-US" dirty="0"/>
              <a:t>UHC principals </a:t>
            </a:r>
          </a:p>
          <a:p>
            <a:pPr lvl="2"/>
            <a:r>
              <a:rPr lang="en-US" dirty="0"/>
              <a:t>What is in it</a:t>
            </a:r>
          </a:p>
          <a:p>
            <a:pPr lvl="2"/>
            <a:r>
              <a:rPr lang="en-US" dirty="0"/>
              <a:t>How to achieve it </a:t>
            </a:r>
          </a:p>
          <a:p>
            <a:pPr lvl="1">
              <a:buFont typeface="Wingdings" panose="05000000000000000000" pitchFamily="2" charset="2"/>
              <a:buChar char="Ø"/>
            </a:pPr>
            <a:r>
              <a:rPr lang="en-US" dirty="0"/>
              <a:t>How to work with insurance and state mandates to do better planning and not duplicate</a:t>
            </a:r>
          </a:p>
          <a:p>
            <a:pPr lvl="2"/>
            <a:r>
              <a:rPr lang="en-US" dirty="0"/>
              <a:t>Tuning into your country's task force</a:t>
            </a:r>
          </a:p>
          <a:p>
            <a:pPr lvl="2"/>
            <a:r>
              <a:rPr lang="en-US" dirty="0"/>
              <a:t>Integrating vaccines with UHC and better planning</a:t>
            </a:r>
          </a:p>
          <a:p>
            <a:pPr lvl="2"/>
            <a:endParaRPr lang="en-US" dirty="0"/>
          </a:p>
          <a:p>
            <a:r>
              <a:rPr lang="en-US" dirty="0"/>
              <a:t>Resource tracking </a:t>
            </a:r>
          </a:p>
          <a:p>
            <a:pPr lvl="1">
              <a:buFont typeface="Wingdings" panose="05000000000000000000" pitchFamily="2" charset="2"/>
              <a:buChar char="Ø"/>
            </a:pPr>
            <a:r>
              <a:rPr lang="en-US" dirty="0"/>
              <a:t>Methods, application and challenges at the country level</a:t>
            </a:r>
          </a:p>
          <a:p>
            <a:pPr lvl="1"/>
            <a:endParaRPr lang="en-US" dirty="0"/>
          </a:p>
        </p:txBody>
      </p:sp>
    </p:spTree>
    <p:extLst>
      <p:ext uri="{BB962C8B-B14F-4D97-AF65-F5344CB8AC3E}">
        <p14:creationId xmlns:p14="http://schemas.microsoft.com/office/powerpoint/2010/main" val="27571262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C1</a:t>
            </a:r>
            <a:br>
              <a:rPr lang="en-US" dirty="0"/>
            </a:br>
            <a:r>
              <a:rPr lang="en-US" dirty="0"/>
              <a:t>How to Integrate Immunization Financing with Universal Health Care Coverage Financing</a:t>
            </a:r>
          </a:p>
        </p:txBody>
      </p:sp>
    </p:spTree>
    <p:extLst>
      <p:ext uri="{BB962C8B-B14F-4D97-AF65-F5344CB8AC3E}">
        <p14:creationId xmlns:p14="http://schemas.microsoft.com/office/powerpoint/2010/main" val="165230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777" r="57272" b="4609"/>
          <a:stretch/>
        </p:blipFill>
        <p:spPr>
          <a:xfrm>
            <a:off x="228600" y="877107"/>
            <a:ext cx="3124201" cy="5142693"/>
          </a:xfrm>
          <a:prstGeom prst="rect">
            <a:avLst/>
          </a:prstGeom>
        </p:spPr>
      </p:pic>
      <p:pic>
        <p:nvPicPr>
          <p:cNvPr id="4" name="Picture 3"/>
          <p:cNvPicPr>
            <a:picLocks noChangeAspect="1"/>
          </p:cNvPicPr>
          <p:nvPr/>
        </p:nvPicPr>
        <p:blipFill rotWithShape="1">
          <a:blip r:embed="rId3"/>
          <a:srcRect l="45398" r="6615" b="16078"/>
          <a:stretch/>
        </p:blipFill>
        <p:spPr>
          <a:xfrm>
            <a:off x="3352801" y="877107"/>
            <a:ext cx="5562600" cy="4524375"/>
          </a:xfrm>
          <a:prstGeom prst="rect">
            <a:avLst/>
          </a:prstGeom>
        </p:spPr>
      </p:pic>
      <p:pic>
        <p:nvPicPr>
          <p:cNvPr id="5" name="Picture 4"/>
          <p:cNvPicPr>
            <a:picLocks noChangeAspect="1"/>
          </p:cNvPicPr>
          <p:nvPr/>
        </p:nvPicPr>
        <p:blipFill rotWithShape="1">
          <a:blip r:embed="rId3"/>
          <a:srcRect l="44084" t="83922" r="46713" b="1476"/>
          <a:stretch/>
        </p:blipFill>
        <p:spPr>
          <a:xfrm>
            <a:off x="5715000" y="4973799"/>
            <a:ext cx="1909581" cy="1409108"/>
          </a:xfrm>
          <a:prstGeom prst="rect">
            <a:avLst/>
          </a:prstGeom>
        </p:spPr>
      </p:pic>
      <p:pic>
        <p:nvPicPr>
          <p:cNvPr id="6" name="Picture 5"/>
          <p:cNvPicPr>
            <a:picLocks noChangeAspect="1"/>
          </p:cNvPicPr>
          <p:nvPr/>
        </p:nvPicPr>
        <p:blipFill rotWithShape="1">
          <a:blip r:embed="rId3"/>
          <a:srcRect t="95230" r="67749" b="530"/>
          <a:stretch/>
        </p:blipFill>
        <p:spPr>
          <a:xfrm>
            <a:off x="0" y="6544839"/>
            <a:ext cx="5121761" cy="313161"/>
          </a:xfrm>
          <a:prstGeom prst="rect">
            <a:avLst/>
          </a:prstGeom>
        </p:spPr>
      </p:pic>
      <p:sp>
        <p:nvSpPr>
          <p:cNvPr id="7" name="Rectangle 6"/>
          <p:cNvSpPr/>
          <p:nvPr/>
        </p:nvSpPr>
        <p:spPr>
          <a:xfrm>
            <a:off x="2057400" y="258789"/>
            <a:ext cx="4761817" cy="590931"/>
          </a:xfrm>
          <a:prstGeom prst="rect">
            <a:avLst/>
          </a:prstGeom>
        </p:spPr>
        <p:txBody>
          <a:bodyPr vert="horz" lIns="91440" tIns="45720" rIns="91440" bIns="45720" rtlCol="0" anchor="ctr">
            <a:noAutofit/>
          </a:bodyPr>
          <a:lstStyle/>
          <a:p>
            <a:pPr algn="ctr" defTabSz="685800">
              <a:lnSpc>
                <a:spcPct val="90000"/>
              </a:lnSpc>
              <a:spcBef>
                <a:spcPct val="0"/>
              </a:spcBef>
            </a:pPr>
            <a:r>
              <a:rPr lang="en-US" sz="3600" b="1" dirty="0">
                <a:latin typeface="+mj-lt"/>
                <a:ea typeface="+mj-ea"/>
                <a:cs typeface="+mj-cs"/>
              </a:rPr>
              <a:t>Immunization Coverage </a:t>
            </a:r>
          </a:p>
        </p:txBody>
      </p:sp>
    </p:spTree>
    <p:extLst>
      <p:ext uri="{BB962C8B-B14F-4D97-AF65-F5344CB8AC3E}">
        <p14:creationId xmlns:p14="http://schemas.microsoft.com/office/powerpoint/2010/main" val="29085465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Health Financing Schemes &amp; Service Delivery Arrangements</a:t>
            </a:r>
          </a:p>
        </p:txBody>
      </p:sp>
      <p:sp>
        <p:nvSpPr>
          <p:cNvPr id="3" name="Content Placeholder 2"/>
          <p:cNvSpPr>
            <a:spLocks noGrp="1"/>
          </p:cNvSpPr>
          <p:nvPr>
            <p:ph idx="1"/>
          </p:nvPr>
        </p:nvSpPr>
        <p:spPr/>
        <p:txBody>
          <a:bodyPr/>
          <a:lstStyle/>
          <a:p>
            <a:pPr>
              <a:spcBef>
                <a:spcPts val="600"/>
              </a:spcBef>
            </a:pPr>
            <a:r>
              <a:rPr lang="en-US" sz="2800" dirty="0"/>
              <a:t>Most low-and-middle-income countries use one of the following arrangements in some form</a:t>
            </a:r>
          </a:p>
          <a:p>
            <a:pPr marL="693738" lvl="1" indent="-350838">
              <a:spcBef>
                <a:spcPts val="600"/>
              </a:spcBef>
              <a:buFont typeface="Wingdings" panose="05000000000000000000" pitchFamily="2" charset="2"/>
              <a:buChar char="Ø"/>
            </a:pPr>
            <a:r>
              <a:rPr lang="en-US" sz="2400" b="1" dirty="0"/>
              <a:t>Primarily</a:t>
            </a:r>
            <a:r>
              <a:rPr lang="en-US" sz="2400" dirty="0"/>
              <a:t> general tax financing &amp; public service provision</a:t>
            </a:r>
          </a:p>
          <a:p>
            <a:pPr marL="693738" lvl="1" indent="-350838">
              <a:spcBef>
                <a:spcPts val="600"/>
              </a:spcBef>
              <a:buFont typeface="Wingdings" panose="05000000000000000000" pitchFamily="2" charset="2"/>
              <a:buChar char="Ø"/>
            </a:pPr>
            <a:r>
              <a:rPr lang="en-US" sz="2400" b="1" dirty="0"/>
              <a:t>Primarily</a:t>
            </a:r>
            <a:r>
              <a:rPr lang="en-US" sz="2400" dirty="0"/>
              <a:t> public health insurance financing &amp; </a:t>
            </a:r>
            <a:r>
              <a:rPr lang="en-US" sz="2400" b="1" dirty="0"/>
              <a:t>mixed</a:t>
            </a:r>
            <a:r>
              <a:rPr lang="en-US" sz="2400" dirty="0"/>
              <a:t> public-private service provision</a:t>
            </a:r>
          </a:p>
          <a:p>
            <a:pPr marL="693738" lvl="1" indent="-350838">
              <a:spcBef>
                <a:spcPts val="600"/>
              </a:spcBef>
              <a:buFont typeface="Wingdings" panose="05000000000000000000" pitchFamily="2" charset="2"/>
              <a:buChar char="Ø"/>
            </a:pPr>
            <a:r>
              <a:rPr lang="en-US" sz="2400" b="1" dirty="0"/>
              <a:t>Mixed</a:t>
            </a:r>
            <a:r>
              <a:rPr lang="en-US" sz="2400" dirty="0"/>
              <a:t> public financing &amp; </a:t>
            </a:r>
            <a:r>
              <a:rPr lang="en-US" sz="2400" b="1" dirty="0"/>
              <a:t>mixed</a:t>
            </a:r>
            <a:r>
              <a:rPr lang="en-US" sz="2400" dirty="0"/>
              <a:t> public-private service provision</a:t>
            </a:r>
          </a:p>
          <a:p>
            <a:pPr marL="342900" lvl="1" indent="0">
              <a:buNone/>
            </a:pPr>
            <a:endParaRPr lang="en-US" dirty="0"/>
          </a:p>
          <a:p>
            <a:pPr lvl="1"/>
            <a:endParaRPr lang="en-US" sz="1700" dirty="0"/>
          </a:p>
          <a:p>
            <a:pPr marL="0" indent="0">
              <a:buNone/>
            </a:pPr>
            <a:endParaRPr lang="en-US" dirty="0"/>
          </a:p>
        </p:txBody>
      </p:sp>
    </p:spTree>
    <p:extLst>
      <p:ext uri="{BB962C8B-B14F-4D97-AF65-F5344CB8AC3E}">
        <p14:creationId xmlns:p14="http://schemas.microsoft.com/office/powerpoint/2010/main" val="8124414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Primarily General Tax Financing &amp;</a:t>
            </a:r>
            <a:br>
              <a:rPr lang="en-US" dirty="0"/>
            </a:br>
            <a:r>
              <a:rPr lang="en-US" dirty="0"/>
              <a:t>Public Service Provision</a:t>
            </a:r>
          </a:p>
        </p:txBody>
      </p:sp>
      <p:sp>
        <p:nvSpPr>
          <p:cNvPr id="3" name="Content Placeholder 2"/>
          <p:cNvSpPr>
            <a:spLocks noGrp="1"/>
          </p:cNvSpPr>
          <p:nvPr>
            <p:ph idx="1"/>
          </p:nvPr>
        </p:nvSpPr>
        <p:spPr>
          <a:xfrm>
            <a:off x="152400" y="1867695"/>
            <a:ext cx="1427613" cy="4351338"/>
          </a:xfrm>
        </p:spPr>
        <p:txBody>
          <a:bodyPr>
            <a:normAutofit/>
          </a:bodyPr>
          <a:lstStyle/>
          <a:p>
            <a:pPr marL="0" indent="0">
              <a:buNone/>
            </a:pPr>
            <a:r>
              <a:rPr lang="en-US" sz="1500" dirty="0"/>
              <a:t>Many low-income countries </a:t>
            </a:r>
          </a:p>
          <a:p>
            <a:r>
              <a:rPr lang="en-US" sz="1400" dirty="0"/>
              <a:t>Health systems financed through the government budget</a:t>
            </a:r>
          </a:p>
          <a:p>
            <a:r>
              <a:rPr lang="en-US" sz="1400" dirty="0"/>
              <a:t>Run by the MOH</a:t>
            </a:r>
          </a:p>
          <a:p>
            <a:r>
              <a:rPr lang="en-US" sz="1400" dirty="0"/>
              <a:t>Services delivered through network of public providers</a:t>
            </a:r>
          </a:p>
          <a:p>
            <a:pPr marL="0" indent="0">
              <a:buNone/>
            </a:pPr>
            <a:endParaRPr lang="en-US" sz="1400" dirty="0"/>
          </a:p>
        </p:txBody>
      </p:sp>
      <p:pic>
        <p:nvPicPr>
          <p:cNvPr id="4" name="Picture 3"/>
          <p:cNvPicPr>
            <a:picLocks noChangeAspect="1"/>
          </p:cNvPicPr>
          <p:nvPr/>
        </p:nvPicPr>
        <p:blipFill>
          <a:blip r:embed="rId3"/>
          <a:stretch>
            <a:fillRect/>
          </a:stretch>
        </p:blipFill>
        <p:spPr>
          <a:xfrm>
            <a:off x="1656213" y="1690689"/>
            <a:ext cx="7486650" cy="4705350"/>
          </a:xfrm>
          <a:prstGeom prst="rect">
            <a:avLst/>
          </a:prstGeom>
        </p:spPr>
      </p:pic>
      <p:sp>
        <p:nvSpPr>
          <p:cNvPr id="5" name="Oval 4"/>
          <p:cNvSpPr/>
          <p:nvPr/>
        </p:nvSpPr>
        <p:spPr>
          <a:xfrm>
            <a:off x="4038600" y="1524001"/>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7488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Primarily General Tax Financing &amp;</a:t>
            </a:r>
            <a:br>
              <a:rPr lang="en-US" dirty="0"/>
            </a:br>
            <a:r>
              <a:rPr lang="en-US" dirty="0"/>
              <a:t>Public Service Provision</a:t>
            </a:r>
          </a:p>
        </p:txBody>
      </p:sp>
      <p:sp>
        <p:nvSpPr>
          <p:cNvPr id="3" name="Content Placeholder 2"/>
          <p:cNvSpPr>
            <a:spLocks noGrp="1"/>
          </p:cNvSpPr>
          <p:nvPr>
            <p:ph idx="1"/>
          </p:nvPr>
        </p:nvSpPr>
        <p:spPr>
          <a:xfrm>
            <a:off x="152400" y="1600200"/>
            <a:ext cx="1427613" cy="4795839"/>
          </a:xfrm>
        </p:spPr>
        <p:txBody>
          <a:bodyPr>
            <a:normAutofit fontScale="92500"/>
          </a:bodyPr>
          <a:lstStyle/>
          <a:p>
            <a:pPr marL="0" indent="0">
              <a:buNone/>
            </a:pPr>
            <a:r>
              <a:rPr lang="en-US" sz="1200" dirty="0"/>
              <a:t>System known as “</a:t>
            </a:r>
            <a:r>
              <a:rPr lang="en-US" sz="1200" b="1" dirty="0"/>
              <a:t>national health services</a:t>
            </a:r>
            <a:r>
              <a:rPr lang="en-US" sz="1200" dirty="0"/>
              <a:t>”</a:t>
            </a:r>
          </a:p>
          <a:p>
            <a:pPr marL="0" indent="0"/>
            <a:r>
              <a:rPr lang="en-US" sz="1100" dirty="0"/>
              <a:t>Centralized vs. decentralized</a:t>
            </a:r>
          </a:p>
          <a:p>
            <a:pPr marL="0" indent="0"/>
            <a:r>
              <a:rPr lang="en-US" sz="1100" dirty="0"/>
              <a:t>typically provide centralized financial allocations to the health sector; the funds are then distributed downward to subnational levels. </a:t>
            </a:r>
          </a:p>
          <a:p>
            <a:pPr marL="0" indent="0"/>
            <a:r>
              <a:rPr lang="en-US" sz="1100" dirty="0"/>
              <a:t>In more decentralized systems, local governments also contribute funding to the health sector and exercise greater control over resource allocation and decision-making. </a:t>
            </a:r>
          </a:p>
          <a:p>
            <a:pPr marL="0" indent="0"/>
            <a:r>
              <a:rPr lang="en-US" sz="1100" dirty="0"/>
              <a:t>In this arrangement, depicted in the figure, immunization financing comes almost entirely from general government revenues or donor contributions, with services delivered by public providers mainly at primary health care facilities.</a:t>
            </a:r>
          </a:p>
        </p:txBody>
      </p:sp>
      <p:pic>
        <p:nvPicPr>
          <p:cNvPr id="4" name="Picture 3"/>
          <p:cNvPicPr>
            <a:picLocks noChangeAspect="1"/>
          </p:cNvPicPr>
          <p:nvPr/>
        </p:nvPicPr>
        <p:blipFill>
          <a:blip r:embed="rId3"/>
          <a:stretch>
            <a:fillRect/>
          </a:stretch>
        </p:blipFill>
        <p:spPr>
          <a:xfrm>
            <a:off x="1656213" y="1690689"/>
            <a:ext cx="7486650" cy="4705350"/>
          </a:xfrm>
          <a:prstGeom prst="rect">
            <a:avLst/>
          </a:prstGeom>
        </p:spPr>
      </p:pic>
      <p:sp>
        <p:nvSpPr>
          <p:cNvPr id="5" name="Oval 4"/>
          <p:cNvSpPr/>
          <p:nvPr/>
        </p:nvSpPr>
        <p:spPr>
          <a:xfrm>
            <a:off x="4038600" y="1524001"/>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8622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Primarily General Tax Financing &amp;</a:t>
            </a:r>
            <a:br>
              <a:rPr lang="en-US" dirty="0"/>
            </a:br>
            <a:r>
              <a:rPr lang="en-US" dirty="0"/>
              <a:t>Public Service Provision</a:t>
            </a:r>
          </a:p>
        </p:txBody>
      </p:sp>
      <p:sp>
        <p:nvSpPr>
          <p:cNvPr id="3" name="Content Placeholder 2"/>
          <p:cNvSpPr>
            <a:spLocks noGrp="1"/>
          </p:cNvSpPr>
          <p:nvPr>
            <p:ph idx="1"/>
          </p:nvPr>
        </p:nvSpPr>
        <p:spPr>
          <a:xfrm>
            <a:off x="152400" y="1867694"/>
            <a:ext cx="1427613" cy="4761706"/>
          </a:xfrm>
        </p:spPr>
        <p:txBody>
          <a:bodyPr>
            <a:normAutofit fontScale="92500" lnSpcReduction="10000"/>
          </a:bodyPr>
          <a:lstStyle/>
          <a:p>
            <a:pPr marL="0" indent="0">
              <a:buNone/>
            </a:pPr>
            <a:r>
              <a:rPr lang="en-US" sz="1500" dirty="0"/>
              <a:t>Tax-based financing and public service provision systems</a:t>
            </a:r>
          </a:p>
          <a:p>
            <a:r>
              <a:rPr lang="en-US" sz="1400" dirty="0"/>
              <a:t>Some perform well (Malaysia and Sri Lanka)</a:t>
            </a:r>
          </a:p>
          <a:p>
            <a:r>
              <a:rPr lang="en-US" sz="1400" dirty="0"/>
              <a:t>Others have difficulty (characterized by chronic underfunding and staffing shortages)</a:t>
            </a:r>
          </a:p>
          <a:p>
            <a:pPr marL="0" indent="0">
              <a:buNone/>
            </a:pPr>
            <a:r>
              <a:rPr lang="en-US" sz="1500" dirty="0"/>
              <a:t>A private sector often emerges to meet the demand </a:t>
            </a:r>
          </a:p>
          <a:p>
            <a:r>
              <a:rPr lang="en-US" sz="1400" dirty="0"/>
              <a:t>Typically poorly regulated</a:t>
            </a:r>
          </a:p>
          <a:p>
            <a:r>
              <a:rPr lang="en-US" sz="1400" dirty="0"/>
              <a:t>High OOP &amp; weak financial protection</a:t>
            </a:r>
          </a:p>
        </p:txBody>
      </p:sp>
      <p:pic>
        <p:nvPicPr>
          <p:cNvPr id="4" name="Picture 3"/>
          <p:cNvPicPr>
            <a:picLocks noChangeAspect="1"/>
          </p:cNvPicPr>
          <p:nvPr/>
        </p:nvPicPr>
        <p:blipFill>
          <a:blip r:embed="rId3"/>
          <a:stretch>
            <a:fillRect/>
          </a:stretch>
        </p:blipFill>
        <p:spPr>
          <a:xfrm>
            <a:off x="1656213" y="1690689"/>
            <a:ext cx="7486650" cy="4705350"/>
          </a:xfrm>
          <a:prstGeom prst="rect">
            <a:avLst/>
          </a:prstGeom>
        </p:spPr>
      </p:pic>
      <p:sp>
        <p:nvSpPr>
          <p:cNvPr id="5" name="Oval 4"/>
          <p:cNvSpPr/>
          <p:nvPr/>
        </p:nvSpPr>
        <p:spPr>
          <a:xfrm>
            <a:off x="4038600" y="1524001"/>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1534887"/>
            <a:ext cx="1524000" cy="486115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21" y="6596390"/>
            <a:ext cx="9144000" cy="261610"/>
          </a:xfrm>
          <a:prstGeom prst="rect">
            <a:avLst/>
          </a:prstGeom>
        </p:spPr>
        <p:txBody>
          <a:bodyPr wrap="square">
            <a:spAutoFit/>
          </a:bodyPr>
          <a:lstStyle/>
          <a:p>
            <a:r>
              <a:rPr lang="en-US" sz="1100" dirty="0"/>
              <a:t>OOP: Out-of-pocket</a:t>
            </a:r>
          </a:p>
        </p:txBody>
      </p:sp>
    </p:spTree>
    <p:extLst>
      <p:ext uri="{BB962C8B-B14F-4D97-AF65-F5344CB8AC3E}">
        <p14:creationId xmlns:p14="http://schemas.microsoft.com/office/powerpoint/2010/main" val="31979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Primarily General Tax Financing &amp;</a:t>
            </a:r>
            <a:br>
              <a:rPr lang="en-US" dirty="0"/>
            </a:br>
            <a:r>
              <a:rPr lang="en-US" dirty="0"/>
              <a:t>Public Service Provision</a:t>
            </a:r>
          </a:p>
        </p:txBody>
      </p:sp>
      <p:sp>
        <p:nvSpPr>
          <p:cNvPr id="3" name="Content Placeholder 2"/>
          <p:cNvSpPr>
            <a:spLocks noGrp="1"/>
          </p:cNvSpPr>
          <p:nvPr>
            <p:ph idx="1"/>
          </p:nvPr>
        </p:nvSpPr>
        <p:spPr>
          <a:xfrm>
            <a:off x="152400" y="1867694"/>
            <a:ext cx="1503813" cy="4761706"/>
          </a:xfrm>
        </p:spPr>
        <p:txBody>
          <a:bodyPr>
            <a:normAutofit lnSpcReduction="10000"/>
          </a:bodyPr>
          <a:lstStyle/>
          <a:p>
            <a:pPr marL="0" indent="0">
              <a:buNone/>
            </a:pPr>
            <a:r>
              <a:rPr lang="en-US" sz="1400" dirty="0"/>
              <a:t>Immunization financing may benefit from coherent policies and transparent budget allocations </a:t>
            </a:r>
          </a:p>
          <a:p>
            <a:pPr marL="0" indent="0">
              <a:buNone/>
            </a:pPr>
            <a:endParaRPr lang="en-US" sz="1400" dirty="0"/>
          </a:p>
          <a:p>
            <a:pPr marL="0" indent="0">
              <a:buNone/>
            </a:pPr>
            <a:r>
              <a:rPr lang="en-US" sz="1400" dirty="0"/>
              <a:t>Challenges</a:t>
            </a:r>
          </a:p>
          <a:p>
            <a:r>
              <a:rPr lang="en-US" sz="1400" dirty="0"/>
              <a:t>Underfunding</a:t>
            </a:r>
          </a:p>
          <a:p>
            <a:r>
              <a:rPr lang="en-US" sz="1400" dirty="0"/>
              <a:t>Staffing shortages in rural areas</a:t>
            </a:r>
          </a:p>
          <a:p>
            <a:r>
              <a:rPr lang="en-US" sz="1400" dirty="0"/>
              <a:t>Unclear division of responsibilities</a:t>
            </a:r>
          </a:p>
          <a:p>
            <a:r>
              <a:rPr lang="en-US" sz="1400" dirty="0"/>
              <a:t>Weak incentives</a:t>
            </a:r>
          </a:p>
          <a:p>
            <a:r>
              <a:rPr lang="en-US" sz="1400" dirty="0"/>
              <a:t>High OOP payments can limit access</a:t>
            </a:r>
          </a:p>
          <a:p>
            <a:endParaRPr lang="en-US" sz="1400" dirty="0"/>
          </a:p>
          <a:p>
            <a:endParaRPr lang="en-US" sz="1400" dirty="0"/>
          </a:p>
        </p:txBody>
      </p:sp>
      <p:pic>
        <p:nvPicPr>
          <p:cNvPr id="4" name="Picture 3"/>
          <p:cNvPicPr>
            <a:picLocks noChangeAspect="1"/>
          </p:cNvPicPr>
          <p:nvPr/>
        </p:nvPicPr>
        <p:blipFill>
          <a:blip r:embed="rId3"/>
          <a:stretch>
            <a:fillRect/>
          </a:stretch>
        </p:blipFill>
        <p:spPr>
          <a:xfrm>
            <a:off x="1656213" y="1690689"/>
            <a:ext cx="7486650" cy="4705350"/>
          </a:xfrm>
          <a:prstGeom prst="rect">
            <a:avLst/>
          </a:prstGeom>
        </p:spPr>
      </p:pic>
      <p:sp>
        <p:nvSpPr>
          <p:cNvPr id="5" name="Oval 4"/>
          <p:cNvSpPr/>
          <p:nvPr/>
        </p:nvSpPr>
        <p:spPr>
          <a:xfrm>
            <a:off x="4038600" y="1524001"/>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1534887"/>
            <a:ext cx="1524000" cy="486115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21" y="6596390"/>
            <a:ext cx="9144000" cy="261610"/>
          </a:xfrm>
          <a:prstGeom prst="rect">
            <a:avLst/>
          </a:prstGeom>
        </p:spPr>
        <p:txBody>
          <a:bodyPr wrap="square">
            <a:spAutoFit/>
          </a:bodyPr>
          <a:lstStyle/>
          <a:p>
            <a:r>
              <a:rPr lang="en-US" sz="1100" dirty="0"/>
              <a:t>OOP: Out-of-pocket</a:t>
            </a:r>
          </a:p>
        </p:txBody>
      </p:sp>
    </p:spTree>
    <p:extLst>
      <p:ext uri="{BB962C8B-B14F-4D97-AF65-F5344CB8AC3E}">
        <p14:creationId xmlns:p14="http://schemas.microsoft.com/office/powerpoint/2010/main" val="9026216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Mixed Public Financing &amp; </a:t>
            </a:r>
            <a:br>
              <a:rPr lang="en-US" dirty="0"/>
            </a:br>
            <a:r>
              <a:rPr lang="en-US" dirty="0"/>
              <a:t>Mixed Public-Private Service Provision</a:t>
            </a:r>
          </a:p>
        </p:txBody>
      </p:sp>
      <p:sp>
        <p:nvSpPr>
          <p:cNvPr id="3" name="Content Placeholder 2"/>
          <p:cNvSpPr>
            <a:spLocks noGrp="1"/>
          </p:cNvSpPr>
          <p:nvPr>
            <p:ph idx="1"/>
          </p:nvPr>
        </p:nvSpPr>
        <p:spPr>
          <a:xfrm>
            <a:off x="87289" y="1854646"/>
            <a:ext cx="1583140" cy="4614181"/>
          </a:xfrm>
        </p:spPr>
        <p:txBody>
          <a:bodyPr>
            <a:normAutofit fontScale="55000" lnSpcReduction="20000"/>
          </a:bodyPr>
          <a:lstStyle/>
          <a:p>
            <a:pPr marL="0" indent="0">
              <a:buNone/>
            </a:pPr>
            <a:r>
              <a:rPr lang="en-US" dirty="0"/>
              <a:t>Some introduce </a:t>
            </a:r>
            <a:r>
              <a:rPr lang="en-US" b="1" dirty="0"/>
              <a:t>public insurance systems (PHI)</a:t>
            </a:r>
          </a:p>
          <a:p>
            <a:r>
              <a:rPr lang="en-US" sz="2000" dirty="0"/>
              <a:t>Inject additional resources into the health system</a:t>
            </a:r>
          </a:p>
          <a:p>
            <a:r>
              <a:rPr lang="en-US" sz="2000" dirty="0"/>
              <a:t>Provide financial protection against OOP fees</a:t>
            </a:r>
          </a:p>
          <a:p>
            <a:pPr marL="0" indent="0">
              <a:buNone/>
            </a:pPr>
            <a:r>
              <a:rPr lang="en-US" dirty="0"/>
              <a:t>Some introduce new arrangements between the purchasers of services &amp; the providers</a:t>
            </a:r>
          </a:p>
          <a:p>
            <a:r>
              <a:rPr lang="en-US" dirty="0"/>
              <a:t>Public providers still typically receive MOH allocations </a:t>
            </a:r>
          </a:p>
          <a:p>
            <a:r>
              <a:rPr lang="en-US" dirty="0"/>
              <a:t>Opportunity to introduce new payment systems (RBF, others)</a:t>
            </a:r>
          </a:p>
          <a:p>
            <a:pPr marL="0" indent="0">
              <a:buNone/>
            </a:pPr>
            <a:r>
              <a:rPr lang="en-US" dirty="0"/>
              <a:t>PHI system often increases financial protection for consumers </a:t>
            </a:r>
          </a:p>
          <a:p>
            <a:r>
              <a:rPr lang="en-US" dirty="0"/>
              <a:t>Funs flow is more flexible than traditional budget funds</a:t>
            </a:r>
          </a:p>
          <a:p>
            <a:endParaRPr lang="en-US" sz="2000" dirty="0"/>
          </a:p>
        </p:txBody>
      </p:sp>
      <p:pic>
        <p:nvPicPr>
          <p:cNvPr id="4" name="Picture 3"/>
          <p:cNvPicPr>
            <a:picLocks noChangeAspect="1"/>
          </p:cNvPicPr>
          <p:nvPr/>
        </p:nvPicPr>
        <p:blipFill>
          <a:blip r:embed="rId3"/>
          <a:stretch>
            <a:fillRect/>
          </a:stretch>
        </p:blipFill>
        <p:spPr>
          <a:xfrm>
            <a:off x="1670429" y="1727083"/>
            <a:ext cx="7448550" cy="4705350"/>
          </a:xfrm>
          <a:prstGeom prst="rect">
            <a:avLst/>
          </a:prstGeom>
        </p:spPr>
      </p:pic>
      <p:sp>
        <p:nvSpPr>
          <p:cNvPr id="5" name="Oval 4"/>
          <p:cNvSpPr/>
          <p:nvPr/>
        </p:nvSpPr>
        <p:spPr>
          <a:xfrm>
            <a:off x="4953000" y="1690688"/>
            <a:ext cx="1524000" cy="417671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021" y="6596390"/>
            <a:ext cx="9144000" cy="261610"/>
          </a:xfrm>
          <a:prstGeom prst="rect">
            <a:avLst/>
          </a:prstGeom>
        </p:spPr>
        <p:txBody>
          <a:bodyPr wrap="square">
            <a:spAutoFit/>
          </a:bodyPr>
          <a:lstStyle/>
          <a:p>
            <a:r>
              <a:rPr lang="en-US" sz="1100" dirty="0"/>
              <a:t>OOP: Out-of-pocket, MOH: Ministry of health, RBF: Results based financing </a:t>
            </a:r>
          </a:p>
        </p:txBody>
      </p:sp>
      <p:sp>
        <p:nvSpPr>
          <p:cNvPr id="9" name="Oval 8"/>
          <p:cNvSpPr/>
          <p:nvPr/>
        </p:nvSpPr>
        <p:spPr>
          <a:xfrm>
            <a:off x="3581400" y="1829138"/>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9239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Mixed Public Financing &amp; </a:t>
            </a:r>
            <a:br>
              <a:rPr lang="en-US" dirty="0"/>
            </a:br>
            <a:r>
              <a:rPr lang="en-US" dirty="0"/>
              <a:t>Mixed Public-Private Service Provision</a:t>
            </a:r>
          </a:p>
        </p:txBody>
      </p:sp>
      <p:sp>
        <p:nvSpPr>
          <p:cNvPr id="3" name="Content Placeholder 2"/>
          <p:cNvSpPr>
            <a:spLocks noGrp="1"/>
          </p:cNvSpPr>
          <p:nvPr>
            <p:ph idx="1"/>
          </p:nvPr>
        </p:nvSpPr>
        <p:spPr>
          <a:xfrm>
            <a:off x="87289" y="1904089"/>
            <a:ext cx="1583140" cy="4351338"/>
          </a:xfrm>
        </p:spPr>
        <p:txBody>
          <a:bodyPr>
            <a:normAutofit fontScale="77500" lnSpcReduction="20000"/>
          </a:bodyPr>
          <a:lstStyle/>
          <a:p>
            <a:pPr marL="0" indent="0">
              <a:buNone/>
            </a:pPr>
            <a:r>
              <a:rPr lang="en-US" sz="2000" dirty="0">
                <a:solidFill>
                  <a:srgbClr val="FF0000"/>
                </a:solidFill>
              </a:rPr>
              <a:t>As the </a:t>
            </a:r>
            <a:r>
              <a:rPr lang="en-US" sz="2000" b="1" dirty="0">
                <a:solidFill>
                  <a:srgbClr val="FF0000"/>
                </a:solidFill>
              </a:rPr>
              <a:t>national health </a:t>
            </a:r>
            <a:r>
              <a:rPr lang="en-US" sz="2000" b="1" u="sng" dirty="0">
                <a:solidFill>
                  <a:srgbClr val="FF0000"/>
                </a:solidFill>
              </a:rPr>
              <a:t>insurance</a:t>
            </a:r>
            <a:r>
              <a:rPr lang="en-US" sz="2000" b="1" dirty="0">
                <a:solidFill>
                  <a:srgbClr val="FF0000"/>
                </a:solidFill>
              </a:rPr>
              <a:t> system (NHI) </a:t>
            </a:r>
            <a:r>
              <a:rPr lang="en-US" sz="2000" dirty="0">
                <a:solidFill>
                  <a:srgbClr val="FF0000"/>
                </a:solidFill>
              </a:rPr>
              <a:t>grows</a:t>
            </a:r>
          </a:p>
          <a:p>
            <a:r>
              <a:rPr lang="en-US" sz="1600" dirty="0">
                <a:solidFill>
                  <a:srgbClr val="FF0000"/>
                </a:solidFill>
              </a:rPr>
              <a:t>Immunization coverage increases (in some countries)</a:t>
            </a:r>
          </a:p>
          <a:p>
            <a:r>
              <a:rPr lang="en-US" sz="1600" dirty="0">
                <a:solidFill>
                  <a:srgbClr val="FF0000"/>
                </a:solidFill>
              </a:rPr>
              <a:t>But, can crowd out resources for immunization or other preventive services</a:t>
            </a:r>
          </a:p>
          <a:p>
            <a:pPr marL="0" indent="0">
              <a:buNone/>
            </a:pPr>
            <a:r>
              <a:rPr lang="en-US" sz="2000" dirty="0">
                <a:solidFill>
                  <a:srgbClr val="FF0000"/>
                </a:solidFill>
              </a:rPr>
              <a:t>Challenges (particularly with multiple insurance programs)</a:t>
            </a:r>
          </a:p>
          <a:p>
            <a:r>
              <a:rPr lang="en-US" sz="1600" dirty="0">
                <a:solidFill>
                  <a:srgbClr val="FF0000"/>
                </a:solidFill>
              </a:rPr>
              <a:t>Extending insurance coverage to informal-sector workers </a:t>
            </a:r>
          </a:p>
          <a:p>
            <a:r>
              <a:rPr lang="en-US" sz="1600" dirty="0">
                <a:solidFill>
                  <a:srgbClr val="FF0000"/>
                </a:solidFill>
              </a:rPr>
              <a:t>Achieving equity</a:t>
            </a:r>
          </a:p>
          <a:p>
            <a:pPr marL="0" indent="0">
              <a:buNone/>
            </a:pPr>
            <a:endParaRPr lang="en-US" sz="1600" dirty="0"/>
          </a:p>
        </p:txBody>
      </p:sp>
      <p:pic>
        <p:nvPicPr>
          <p:cNvPr id="4" name="Picture 3"/>
          <p:cNvPicPr>
            <a:picLocks noChangeAspect="1"/>
          </p:cNvPicPr>
          <p:nvPr/>
        </p:nvPicPr>
        <p:blipFill>
          <a:blip r:embed="rId3"/>
          <a:stretch>
            <a:fillRect/>
          </a:stretch>
        </p:blipFill>
        <p:spPr>
          <a:xfrm>
            <a:off x="1670429" y="1727083"/>
            <a:ext cx="7448550" cy="4705350"/>
          </a:xfrm>
          <a:prstGeom prst="rect">
            <a:avLst/>
          </a:prstGeom>
        </p:spPr>
      </p:pic>
      <p:sp>
        <p:nvSpPr>
          <p:cNvPr id="5" name="Oval 4"/>
          <p:cNvSpPr/>
          <p:nvPr/>
        </p:nvSpPr>
        <p:spPr>
          <a:xfrm>
            <a:off x="4953000" y="1690688"/>
            <a:ext cx="1524000" cy="417671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021" y="6596390"/>
            <a:ext cx="9144000" cy="261610"/>
          </a:xfrm>
          <a:prstGeom prst="rect">
            <a:avLst/>
          </a:prstGeom>
        </p:spPr>
        <p:txBody>
          <a:bodyPr wrap="square">
            <a:spAutoFit/>
          </a:bodyPr>
          <a:lstStyle/>
          <a:p>
            <a:r>
              <a:rPr lang="en-US" sz="1100" dirty="0"/>
              <a:t>OOP: Out-of-pocket, MOH: Ministry of health, RBF: Results based financing </a:t>
            </a:r>
          </a:p>
        </p:txBody>
      </p:sp>
      <p:sp>
        <p:nvSpPr>
          <p:cNvPr id="7" name="Oval 6"/>
          <p:cNvSpPr/>
          <p:nvPr/>
        </p:nvSpPr>
        <p:spPr>
          <a:xfrm>
            <a:off x="3581400" y="1705201"/>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641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Mixed Public Financing &amp; </a:t>
            </a:r>
            <a:br>
              <a:rPr lang="en-US" dirty="0"/>
            </a:br>
            <a:r>
              <a:rPr lang="en-US" dirty="0"/>
              <a:t>Mixed Public-Private Service Provision</a:t>
            </a:r>
          </a:p>
        </p:txBody>
      </p:sp>
      <p:sp>
        <p:nvSpPr>
          <p:cNvPr id="3" name="Content Placeholder 2"/>
          <p:cNvSpPr>
            <a:spLocks noGrp="1"/>
          </p:cNvSpPr>
          <p:nvPr>
            <p:ph idx="1"/>
          </p:nvPr>
        </p:nvSpPr>
        <p:spPr>
          <a:xfrm>
            <a:off x="87289" y="1904089"/>
            <a:ext cx="1583140" cy="4564738"/>
          </a:xfrm>
        </p:spPr>
        <p:txBody>
          <a:bodyPr>
            <a:normAutofit fontScale="77500" lnSpcReduction="20000"/>
          </a:bodyPr>
          <a:lstStyle/>
          <a:p>
            <a:pPr marL="0" indent="0">
              <a:buNone/>
            </a:pPr>
            <a:r>
              <a:rPr lang="en-US" sz="2000" dirty="0">
                <a:solidFill>
                  <a:schemeClr val="accent1"/>
                </a:solidFill>
              </a:rPr>
              <a:t>Health promotion and preventive services</a:t>
            </a:r>
          </a:p>
          <a:p>
            <a:r>
              <a:rPr lang="en-US" sz="1600" dirty="0">
                <a:solidFill>
                  <a:schemeClr val="accent1"/>
                </a:solidFill>
              </a:rPr>
              <a:t>Typically funded through </a:t>
            </a:r>
            <a:r>
              <a:rPr lang="en-US" sz="1600" b="1" dirty="0">
                <a:solidFill>
                  <a:schemeClr val="accent1"/>
                </a:solidFill>
              </a:rPr>
              <a:t>MOH</a:t>
            </a:r>
            <a:r>
              <a:rPr lang="en-US" sz="1600" dirty="0">
                <a:solidFill>
                  <a:schemeClr val="accent1"/>
                </a:solidFill>
              </a:rPr>
              <a:t> or </a:t>
            </a:r>
            <a:r>
              <a:rPr lang="en-US" sz="1600" b="1" dirty="0">
                <a:solidFill>
                  <a:schemeClr val="accent1"/>
                </a:solidFill>
              </a:rPr>
              <a:t>NHI</a:t>
            </a:r>
            <a:r>
              <a:rPr lang="en-US" sz="1600" dirty="0">
                <a:solidFill>
                  <a:schemeClr val="accent1"/>
                </a:solidFill>
              </a:rPr>
              <a:t> system</a:t>
            </a:r>
          </a:p>
          <a:p>
            <a:r>
              <a:rPr lang="en-US" sz="1600" dirty="0">
                <a:solidFill>
                  <a:schemeClr val="accent1"/>
                </a:solidFill>
              </a:rPr>
              <a:t>Financing and service delivery responsibilities must be clear</a:t>
            </a:r>
          </a:p>
          <a:p>
            <a:pPr marL="0" indent="0">
              <a:buNone/>
            </a:pPr>
            <a:r>
              <a:rPr lang="en-US" dirty="0">
                <a:solidFill>
                  <a:schemeClr val="accent1"/>
                </a:solidFill>
              </a:rPr>
              <a:t>To prevent immunization from being neglected by the financing system and services providers, key:</a:t>
            </a:r>
          </a:p>
          <a:p>
            <a:r>
              <a:rPr lang="en-US" sz="1600" dirty="0">
                <a:solidFill>
                  <a:schemeClr val="accent1"/>
                </a:solidFill>
              </a:rPr>
              <a:t>Where services can be obtained</a:t>
            </a:r>
          </a:p>
          <a:p>
            <a:r>
              <a:rPr lang="en-US" sz="1600" dirty="0">
                <a:solidFill>
                  <a:schemeClr val="accent1"/>
                </a:solidFill>
              </a:rPr>
              <a:t>How services are covered</a:t>
            </a:r>
          </a:p>
          <a:p>
            <a:pPr>
              <a:buFont typeface="Wingdings" panose="05000000000000000000" pitchFamily="2" charset="2"/>
              <a:buChar char="v"/>
            </a:pPr>
            <a:r>
              <a:rPr lang="en-US" sz="1600" dirty="0">
                <a:solidFill>
                  <a:schemeClr val="accent1"/>
                </a:solidFill>
              </a:rPr>
              <a:t>Cold chain supply &amp; maintenance particularly vulnerable </a:t>
            </a:r>
          </a:p>
          <a:p>
            <a:endParaRPr lang="en-US" sz="1600" dirty="0"/>
          </a:p>
          <a:p>
            <a:endParaRPr lang="en-US" sz="1600" dirty="0"/>
          </a:p>
          <a:p>
            <a:pPr marL="0" indent="0">
              <a:buNone/>
            </a:pPr>
            <a:endParaRPr lang="en-US" sz="1600" dirty="0"/>
          </a:p>
        </p:txBody>
      </p:sp>
      <p:pic>
        <p:nvPicPr>
          <p:cNvPr id="4" name="Picture 3"/>
          <p:cNvPicPr>
            <a:picLocks noChangeAspect="1"/>
          </p:cNvPicPr>
          <p:nvPr/>
        </p:nvPicPr>
        <p:blipFill>
          <a:blip r:embed="rId3"/>
          <a:stretch>
            <a:fillRect/>
          </a:stretch>
        </p:blipFill>
        <p:spPr>
          <a:xfrm>
            <a:off x="1670429" y="1727083"/>
            <a:ext cx="7448550" cy="4705350"/>
          </a:xfrm>
          <a:prstGeom prst="rect">
            <a:avLst/>
          </a:prstGeom>
        </p:spPr>
      </p:pic>
      <p:sp>
        <p:nvSpPr>
          <p:cNvPr id="5" name="Oval 4"/>
          <p:cNvSpPr/>
          <p:nvPr/>
        </p:nvSpPr>
        <p:spPr>
          <a:xfrm>
            <a:off x="4953000" y="1690688"/>
            <a:ext cx="1524000" cy="417671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021" y="6596390"/>
            <a:ext cx="9144000" cy="261610"/>
          </a:xfrm>
          <a:prstGeom prst="rect">
            <a:avLst/>
          </a:prstGeom>
        </p:spPr>
        <p:txBody>
          <a:bodyPr wrap="square">
            <a:spAutoFit/>
          </a:bodyPr>
          <a:lstStyle/>
          <a:p>
            <a:r>
              <a:rPr lang="en-US" sz="1100" dirty="0"/>
              <a:t>NHI: national health insurance system, MOH: Ministry of health,</a:t>
            </a:r>
          </a:p>
        </p:txBody>
      </p:sp>
      <p:sp>
        <p:nvSpPr>
          <p:cNvPr id="7" name="Oval 6"/>
          <p:cNvSpPr/>
          <p:nvPr/>
        </p:nvSpPr>
        <p:spPr>
          <a:xfrm>
            <a:off x="3657600" y="1723454"/>
            <a:ext cx="1524000" cy="3657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9989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Primarily Public Health Insurance Financing &amp; Mixed Public-Private Service Provision</a:t>
            </a:r>
          </a:p>
        </p:txBody>
      </p:sp>
      <p:sp>
        <p:nvSpPr>
          <p:cNvPr id="3" name="Content Placeholder 2"/>
          <p:cNvSpPr>
            <a:spLocks noGrp="1"/>
          </p:cNvSpPr>
          <p:nvPr>
            <p:ph idx="1"/>
          </p:nvPr>
        </p:nvSpPr>
        <p:spPr>
          <a:xfrm>
            <a:off x="152400" y="1899326"/>
            <a:ext cx="1447800" cy="4523582"/>
          </a:xfrm>
        </p:spPr>
        <p:txBody>
          <a:bodyPr>
            <a:normAutofit fontScale="77500" lnSpcReduction="20000"/>
          </a:bodyPr>
          <a:lstStyle/>
          <a:p>
            <a:pPr marL="0" indent="0">
              <a:buNone/>
            </a:pPr>
            <a:r>
              <a:rPr lang="en-US" dirty="0"/>
              <a:t>Some finance </a:t>
            </a:r>
            <a:r>
              <a:rPr lang="en-US" b="1" dirty="0"/>
              <a:t>nearly all </a:t>
            </a:r>
            <a:r>
              <a:rPr lang="en-US" dirty="0"/>
              <a:t>health services through a </a:t>
            </a:r>
            <a:r>
              <a:rPr lang="en-US" b="1" dirty="0"/>
              <a:t>social health insurance system</a:t>
            </a:r>
          </a:p>
          <a:p>
            <a:r>
              <a:rPr lang="en-US" sz="1900" dirty="0"/>
              <a:t>Earmarked payroll</a:t>
            </a:r>
          </a:p>
          <a:p>
            <a:r>
              <a:rPr lang="en-US" sz="1900" dirty="0"/>
              <a:t>General tax funding</a:t>
            </a:r>
          </a:p>
          <a:p>
            <a:pPr marL="0" indent="0">
              <a:buNone/>
            </a:pPr>
            <a:r>
              <a:rPr lang="en-US" dirty="0"/>
              <a:t>How the system works</a:t>
            </a:r>
          </a:p>
          <a:p>
            <a:r>
              <a:rPr lang="en-US" sz="1900" dirty="0"/>
              <a:t>Immunization services</a:t>
            </a:r>
          </a:p>
          <a:p>
            <a:r>
              <a:rPr lang="en-US" sz="1900" dirty="0"/>
              <a:t>Vaccine procurement</a:t>
            </a:r>
          </a:p>
          <a:p>
            <a:pPr marL="0" indent="0">
              <a:buNone/>
            </a:pPr>
            <a:r>
              <a:rPr lang="en-US" dirty="0"/>
              <a:t>The MOH typically does not fund service provision</a:t>
            </a:r>
          </a:p>
        </p:txBody>
      </p:sp>
      <p:pic>
        <p:nvPicPr>
          <p:cNvPr id="4" name="Picture 3"/>
          <p:cNvPicPr>
            <a:picLocks noChangeAspect="1"/>
          </p:cNvPicPr>
          <p:nvPr/>
        </p:nvPicPr>
        <p:blipFill>
          <a:blip r:embed="rId3"/>
          <a:stretch>
            <a:fillRect/>
          </a:stretch>
        </p:blipFill>
        <p:spPr>
          <a:xfrm>
            <a:off x="1666875" y="1727083"/>
            <a:ext cx="7477125" cy="4695825"/>
          </a:xfrm>
          <a:prstGeom prst="rect">
            <a:avLst/>
          </a:prstGeom>
        </p:spPr>
      </p:pic>
      <p:sp>
        <p:nvSpPr>
          <p:cNvPr id="5" name="Oval 4"/>
          <p:cNvSpPr/>
          <p:nvPr/>
        </p:nvSpPr>
        <p:spPr>
          <a:xfrm>
            <a:off x="3810000" y="4343400"/>
            <a:ext cx="11430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1690688"/>
            <a:ext cx="1524000" cy="417671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61297"/>
            <a:ext cx="8955314" cy="307777"/>
          </a:xfrm>
          <a:prstGeom prst="rect">
            <a:avLst/>
          </a:prstGeom>
        </p:spPr>
        <p:txBody>
          <a:bodyPr wrap="square">
            <a:spAutoFit/>
          </a:bodyPr>
          <a:lstStyle/>
          <a:p>
            <a:r>
              <a:rPr lang="en-US" sz="1400" dirty="0"/>
              <a:t>MOH: Ministry of Health typically</a:t>
            </a:r>
            <a:endParaRPr lang="en-US" dirty="0"/>
          </a:p>
        </p:txBody>
      </p:sp>
    </p:spTree>
    <p:extLst>
      <p:ext uri="{BB962C8B-B14F-4D97-AF65-F5344CB8AC3E}">
        <p14:creationId xmlns:p14="http://schemas.microsoft.com/office/powerpoint/2010/main" val="3891768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Primarily Public Health Insurance Financing &amp; Mixed Public-Private Service Provision</a:t>
            </a:r>
          </a:p>
        </p:txBody>
      </p:sp>
      <p:sp>
        <p:nvSpPr>
          <p:cNvPr id="3" name="Content Placeholder 2"/>
          <p:cNvSpPr>
            <a:spLocks noGrp="1"/>
          </p:cNvSpPr>
          <p:nvPr>
            <p:ph idx="1"/>
          </p:nvPr>
        </p:nvSpPr>
        <p:spPr>
          <a:xfrm>
            <a:off x="152400" y="1899326"/>
            <a:ext cx="1619250" cy="4351338"/>
          </a:xfrm>
        </p:spPr>
        <p:txBody>
          <a:bodyPr>
            <a:noAutofit/>
          </a:bodyPr>
          <a:lstStyle/>
          <a:p>
            <a:pPr marL="0" indent="0">
              <a:buNone/>
            </a:pPr>
            <a:r>
              <a:rPr lang="en-US" sz="1400" dirty="0"/>
              <a:t>Social health insurance systems (SHIS)</a:t>
            </a:r>
          </a:p>
          <a:p>
            <a:r>
              <a:rPr lang="en-US" sz="1200" dirty="0"/>
              <a:t>Clearly delineate functions</a:t>
            </a:r>
          </a:p>
          <a:p>
            <a:r>
              <a:rPr lang="en-US" sz="1200" dirty="0"/>
              <a:t>Creates opportunities to create incentives for health care providers</a:t>
            </a:r>
          </a:p>
          <a:p>
            <a:r>
              <a:rPr lang="en-US" sz="1200" dirty="0"/>
              <a:t>Risks for immunization functions </a:t>
            </a:r>
          </a:p>
          <a:p>
            <a:r>
              <a:rPr lang="en-US" sz="1200" dirty="0"/>
              <a:t>Some SHIS tie financial incentives to immunization coverage</a:t>
            </a:r>
          </a:p>
          <a:p>
            <a:pPr marL="0" indent="0">
              <a:buNone/>
            </a:pPr>
            <a:r>
              <a:rPr lang="en-US" sz="1600" dirty="0"/>
              <a:t>Clarity in immunization functions </a:t>
            </a:r>
            <a:r>
              <a:rPr lang="en-US" sz="1600" dirty="0">
                <a:sym typeface="Wingdings" panose="05000000000000000000" pitchFamily="2" charset="2"/>
              </a:rPr>
              <a:t> high immunization coverage rates</a:t>
            </a:r>
          </a:p>
        </p:txBody>
      </p:sp>
      <p:pic>
        <p:nvPicPr>
          <p:cNvPr id="4" name="Picture 3"/>
          <p:cNvPicPr>
            <a:picLocks noChangeAspect="1"/>
          </p:cNvPicPr>
          <p:nvPr/>
        </p:nvPicPr>
        <p:blipFill>
          <a:blip r:embed="rId3"/>
          <a:stretch>
            <a:fillRect/>
          </a:stretch>
        </p:blipFill>
        <p:spPr>
          <a:xfrm>
            <a:off x="1666875" y="1727083"/>
            <a:ext cx="7477125" cy="4695825"/>
          </a:xfrm>
          <a:prstGeom prst="rect">
            <a:avLst/>
          </a:prstGeom>
        </p:spPr>
      </p:pic>
      <p:sp>
        <p:nvSpPr>
          <p:cNvPr id="5" name="Oval 4"/>
          <p:cNvSpPr/>
          <p:nvPr/>
        </p:nvSpPr>
        <p:spPr>
          <a:xfrm>
            <a:off x="3810000" y="4343400"/>
            <a:ext cx="11430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1690688"/>
            <a:ext cx="1524000" cy="417671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21" y="6596390"/>
            <a:ext cx="9144000" cy="261610"/>
          </a:xfrm>
          <a:prstGeom prst="rect">
            <a:avLst/>
          </a:prstGeom>
        </p:spPr>
        <p:txBody>
          <a:bodyPr wrap="square">
            <a:spAutoFit/>
          </a:bodyPr>
          <a:lstStyle/>
          <a:p>
            <a:r>
              <a:rPr lang="en-US" sz="1100" dirty="0"/>
              <a:t>NHI: national health insurance system, MOH: Ministry of health,</a:t>
            </a:r>
          </a:p>
        </p:txBody>
      </p:sp>
    </p:spTree>
    <p:extLst>
      <p:ext uri="{BB962C8B-B14F-4D97-AF65-F5344CB8AC3E}">
        <p14:creationId xmlns:p14="http://schemas.microsoft.com/office/powerpoint/2010/main" val="323468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5546726"/>
            <a:ext cx="7886700" cy="625474"/>
          </a:xfrm>
        </p:spPr>
        <p:txBody>
          <a:bodyPr>
            <a:normAutofit fontScale="92500"/>
          </a:bodyPr>
          <a:lstStyle/>
          <a:p>
            <a:r>
              <a:rPr lang="en-US" dirty="0"/>
              <a:t>The biggest gains have been made by the African Region (over a 20 year period), and the South East Asian Region (over a ten year period). </a:t>
            </a:r>
          </a:p>
        </p:txBody>
      </p:sp>
      <p:pic>
        <p:nvPicPr>
          <p:cNvPr id="4" name="Picture 3"/>
          <p:cNvPicPr>
            <a:picLocks noChangeAspect="1"/>
          </p:cNvPicPr>
          <p:nvPr/>
        </p:nvPicPr>
        <p:blipFill rotWithShape="1">
          <a:blip r:embed="rId3"/>
          <a:srcRect t="9495" b="38604"/>
          <a:stretch/>
        </p:blipFill>
        <p:spPr>
          <a:xfrm>
            <a:off x="256270" y="990600"/>
            <a:ext cx="8821960" cy="3332165"/>
          </a:xfrm>
          <a:prstGeom prst="rect">
            <a:avLst/>
          </a:prstGeom>
        </p:spPr>
      </p:pic>
      <p:sp>
        <p:nvSpPr>
          <p:cNvPr id="5" name="Rectangle 4"/>
          <p:cNvSpPr/>
          <p:nvPr/>
        </p:nvSpPr>
        <p:spPr>
          <a:xfrm>
            <a:off x="-1" y="6519446"/>
            <a:ext cx="9144000" cy="338554"/>
          </a:xfrm>
          <a:prstGeom prst="rect">
            <a:avLst/>
          </a:prstGeom>
        </p:spPr>
        <p:txBody>
          <a:bodyPr wrap="square">
            <a:spAutoFit/>
          </a:bodyPr>
          <a:lstStyle/>
          <a:p>
            <a:r>
              <a:rPr lang="en-US" sz="800" dirty="0"/>
              <a:t>Source: WHO and UNICEF. Progress and Challenges with Achieving Universal Immunization Coverage:  2018 WHO/UNICEF Estimates of National Immunization Coverage.  (Data as of July 2019). https://www.who.int/immunization/monitoring_surveillance/who-immuniz.pdf?ua=1 </a:t>
            </a:r>
          </a:p>
        </p:txBody>
      </p:sp>
      <p:pic>
        <p:nvPicPr>
          <p:cNvPr id="6" name="Picture 5"/>
          <p:cNvPicPr>
            <a:picLocks noChangeAspect="1"/>
          </p:cNvPicPr>
          <p:nvPr/>
        </p:nvPicPr>
        <p:blipFill rotWithShape="1">
          <a:blip r:embed="rId3"/>
          <a:srcRect t="90047"/>
          <a:stretch/>
        </p:blipFill>
        <p:spPr>
          <a:xfrm>
            <a:off x="245840" y="4343400"/>
            <a:ext cx="8821960" cy="639006"/>
          </a:xfrm>
          <a:prstGeom prst="rect">
            <a:avLst/>
          </a:prstGeom>
        </p:spPr>
      </p:pic>
      <p:pic>
        <p:nvPicPr>
          <p:cNvPr id="7" name="Picture 6"/>
          <p:cNvPicPr>
            <a:picLocks noChangeAspect="1"/>
          </p:cNvPicPr>
          <p:nvPr/>
        </p:nvPicPr>
        <p:blipFill rotWithShape="1">
          <a:blip r:embed="rId3"/>
          <a:srcRect l="17079" r="21595" b="94066"/>
          <a:stretch/>
        </p:blipFill>
        <p:spPr>
          <a:xfrm>
            <a:off x="1066800" y="574970"/>
            <a:ext cx="7741360" cy="545137"/>
          </a:xfrm>
          <a:prstGeom prst="rect">
            <a:avLst/>
          </a:prstGeom>
        </p:spPr>
      </p:pic>
    </p:spTree>
    <p:extLst>
      <p:ext uri="{BB962C8B-B14F-4D97-AF65-F5344CB8AC3E}">
        <p14:creationId xmlns:p14="http://schemas.microsoft.com/office/powerpoint/2010/main" val="7154927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Challenge</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Ø"/>
            </a:pPr>
            <a:r>
              <a:rPr lang="en-US" sz="2800" dirty="0"/>
              <a:t>How to work with insurance and state mandates to do better planning and not duplicate</a:t>
            </a:r>
          </a:p>
          <a:p>
            <a:pPr lvl="2"/>
            <a:r>
              <a:rPr lang="en-US" sz="2000" dirty="0"/>
              <a:t>Tuning into your country's task force</a:t>
            </a:r>
          </a:p>
          <a:p>
            <a:pPr lvl="2"/>
            <a:r>
              <a:rPr lang="en-US" sz="2000" dirty="0"/>
              <a:t>Integrating vaccines with UHC and better planning</a:t>
            </a:r>
          </a:p>
          <a:p>
            <a:endParaRPr lang="en-US" sz="3200" dirty="0"/>
          </a:p>
        </p:txBody>
      </p:sp>
    </p:spTree>
    <p:extLst>
      <p:ext uri="{BB962C8B-B14F-4D97-AF65-F5344CB8AC3E}">
        <p14:creationId xmlns:p14="http://schemas.microsoft.com/office/powerpoint/2010/main" val="214427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noAutofit/>
          </a:bodyPr>
          <a:lstStyle/>
          <a:p>
            <a:r>
              <a:rPr lang="en-US" sz="1600" dirty="0"/>
              <a:t>Part 1. Brief 2. </a:t>
            </a:r>
            <a:r>
              <a:rPr lang="en-US" sz="1600" dirty="0" err="1"/>
              <a:t>pg</a:t>
            </a:r>
            <a:r>
              <a:rPr lang="en-US" sz="1600" dirty="0"/>
              <a:t> 22-26. Results for Development (R4D). Immunization financing: a resource guide for advocates, policymakers, and program managers. Washington D.C.: R4D; 2017.</a:t>
            </a:r>
          </a:p>
          <a:p>
            <a:r>
              <a:rPr lang="en-US" sz="1600" dirty="0" err="1"/>
              <a:t>Ghebreyesus</a:t>
            </a:r>
            <a:r>
              <a:rPr lang="en-US" sz="1600" dirty="0"/>
              <a:t>, T. A. All roads lead to universal health coverage. </a:t>
            </a:r>
            <a:r>
              <a:rPr lang="en-US" sz="1600" i="1" dirty="0"/>
              <a:t>The Lancet Global Health</a:t>
            </a:r>
            <a:r>
              <a:rPr lang="en-US" sz="1600" dirty="0"/>
              <a:t>, </a:t>
            </a:r>
            <a:r>
              <a:rPr lang="en-US" sz="1600" i="1" dirty="0"/>
              <a:t>5</a:t>
            </a:r>
            <a:r>
              <a:rPr lang="en-US" sz="1600" dirty="0"/>
              <a:t>(9), e839-e840; 2017. </a:t>
            </a:r>
            <a:r>
              <a:rPr lang="en-US" sz="1600" dirty="0">
                <a:hlinkClick r:id="rId2"/>
              </a:rPr>
              <a:t>http://dx.doi.org/10.1016/S2214-109X(17)30295-4</a:t>
            </a:r>
            <a:r>
              <a:rPr lang="en-US" sz="1600" dirty="0"/>
              <a:t> </a:t>
            </a:r>
          </a:p>
          <a:p>
            <a:r>
              <a:rPr lang="en-US" sz="1600" dirty="0" err="1"/>
              <a:t>Loganathan</a:t>
            </a:r>
            <a:r>
              <a:rPr lang="en-US" sz="1600" dirty="0"/>
              <a:t>, T., </a:t>
            </a:r>
            <a:r>
              <a:rPr lang="en-US" sz="1600" dirty="0" err="1"/>
              <a:t>Jit</a:t>
            </a:r>
            <a:r>
              <a:rPr lang="en-US" sz="1600" dirty="0"/>
              <a:t>, M., </a:t>
            </a:r>
            <a:r>
              <a:rPr lang="en-US" sz="1600" dirty="0" err="1"/>
              <a:t>Hutubessy</a:t>
            </a:r>
            <a:r>
              <a:rPr lang="en-US" sz="1600" dirty="0"/>
              <a:t>, R., Ng, C. W., Lee, W. S., &amp; </a:t>
            </a:r>
            <a:r>
              <a:rPr lang="en-US" sz="1600" dirty="0" err="1"/>
              <a:t>Verguet</a:t>
            </a:r>
            <a:r>
              <a:rPr lang="en-US" sz="1600" dirty="0"/>
              <a:t>, S. Rotavirus vaccines contribute towards universal health coverage in a mixed public–private healthcare system. </a:t>
            </a:r>
            <a:r>
              <a:rPr lang="en-US" sz="1600" i="1" dirty="0"/>
              <a:t>Tropical medicine &amp; international health</a:t>
            </a:r>
            <a:r>
              <a:rPr lang="en-US" sz="1600" dirty="0"/>
              <a:t>, </a:t>
            </a:r>
            <a:r>
              <a:rPr lang="en-US" sz="1600" i="1" dirty="0"/>
              <a:t>21</a:t>
            </a:r>
            <a:r>
              <a:rPr lang="en-US" sz="1600" dirty="0"/>
              <a:t>(11), 1458-1467; 2016.</a:t>
            </a:r>
          </a:p>
          <a:p>
            <a:r>
              <a:rPr lang="en-US" sz="1600" dirty="0" err="1"/>
              <a:t>Bawa</a:t>
            </a:r>
            <a:r>
              <a:rPr lang="en-US" sz="1600" dirty="0"/>
              <a:t>, S., </a:t>
            </a:r>
            <a:r>
              <a:rPr lang="en-US" sz="1600" dirty="0" err="1"/>
              <a:t>McNab</a:t>
            </a:r>
            <a:r>
              <a:rPr lang="en-US" sz="1600" dirty="0"/>
              <a:t>, C., </a:t>
            </a:r>
            <a:r>
              <a:rPr lang="en-US" sz="1600" dirty="0" err="1"/>
              <a:t>Nkwogu</a:t>
            </a:r>
            <a:r>
              <a:rPr lang="en-US" sz="1600" dirty="0"/>
              <a:t>, L., </a:t>
            </a:r>
            <a:r>
              <a:rPr lang="en-US" sz="1600" dirty="0" err="1"/>
              <a:t>Braka</a:t>
            </a:r>
            <a:r>
              <a:rPr lang="en-US" sz="1600" dirty="0"/>
              <a:t>, F., </a:t>
            </a:r>
            <a:r>
              <a:rPr lang="en-US" sz="1600" dirty="0" err="1"/>
              <a:t>Obinya</a:t>
            </a:r>
            <a:r>
              <a:rPr lang="en-US" sz="1600" dirty="0"/>
              <a:t>, E., Galway, M., ... &amp; </a:t>
            </a:r>
            <a:r>
              <a:rPr lang="en-US" sz="1600" dirty="0" err="1"/>
              <a:t>Ongwae</a:t>
            </a:r>
            <a:r>
              <a:rPr lang="en-US" sz="1600" dirty="0"/>
              <a:t>, K. Achieving universal health coverage: implementation of a polio eradication intervention to deliver integrated primary health services to hard-to-reach and underserved communities in Nigeria Research. </a:t>
            </a:r>
            <a:r>
              <a:rPr lang="en-US" sz="1600" i="1" dirty="0"/>
              <a:t>WHO Bulletin</a:t>
            </a:r>
            <a:r>
              <a:rPr lang="en-US" sz="1600" dirty="0"/>
              <a:t>; 2018. </a:t>
            </a:r>
          </a:p>
          <a:p>
            <a:endParaRPr lang="en-US" sz="1800" dirty="0"/>
          </a:p>
          <a:p>
            <a:endParaRPr lang="en-US" sz="1600" dirty="0"/>
          </a:p>
        </p:txBody>
      </p:sp>
    </p:spTree>
    <p:extLst>
      <p:ext uri="{BB962C8B-B14F-4D97-AF65-F5344CB8AC3E}">
        <p14:creationId xmlns:p14="http://schemas.microsoft.com/office/powerpoint/2010/main" val="9991440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C2</a:t>
            </a:r>
            <a:br>
              <a:rPr lang="en-US" dirty="0"/>
            </a:br>
            <a:r>
              <a:rPr lang="en-US" dirty="0"/>
              <a:t>Resource Tracking: Methods &amp; Application</a:t>
            </a:r>
          </a:p>
        </p:txBody>
      </p:sp>
    </p:spTree>
    <p:extLst>
      <p:ext uri="{BB962C8B-B14F-4D97-AF65-F5344CB8AC3E}">
        <p14:creationId xmlns:p14="http://schemas.microsoft.com/office/powerpoint/2010/main" val="18298005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Section C2 - Resource Tracking: </a:t>
            </a:r>
            <a:br>
              <a:rPr lang="en-US" sz="3000" dirty="0"/>
            </a:br>
            <a:r>
              <a:rPr lang="en-US" sz="3000" dirty="0"/>
              <a:t>Methods &amp; Application</a:t>
            </a:r>
          </a:p>
        </p:txBody>
      </p:sp>
      <p:sp>
        <p:nvSpPr>
          <p:cNvPr id="3" name="Content Placeholder 2"/>
          <p:cNvSpPr>
            <a:spLocks noGrp="1"/>
          </p:cNvSpPr>
          <p:nvPr>
            <p:ph idx="1"/>
          </p:nvPr>
        </p:nvSpPr>
        <p:spPr/>
        <p:txBody>
          <a:bodyPr>
            <a:normAutofit fontScale="92500" lnSpcReduction="10000"/>
          </a:bodyPr>
          <a:lstStyle/>
          <a:p>
            <a:pPr marL="0" lvl="0" indent="0">
              <a:buNone/>
            </a:pPr>
            <a:r>
              <a:rPr lang="en-US" sz="2800" b="1" dirty="0"/>
              <a:t>Sub-section learning objectives </a:t>
            </a:r>
          </a:p>
          <a:p>
            <a:r>
              <a:rPr lang="en-US" sz="2400" dirty="0"/>
              <a:t>Methods: Why track spending on immunization &amp; data sources for tracking spending on immunization</a:t>
            </a:r>
          </a:p>
          <a:p>
            <a:pPr lvl="1">
              <a:buFont typeface="Wingdings" panose="05000000000000000000" pitchFamily="2" charset="2"/>
              <a:buChar char="Ø"/>
            </a:pPr>
            <a:r>
              <a:rPr lang="en-US" dirty="0"/>
              <a:t>Purpose and uses of resource tracking for immunization</a:t>
            </a:r>
            <a:endParaRPr lang="en-ZA" dirty="0"/>
          </a:p>
          <a:p>
            <a:pPr lvl="1">
              <a:buFont typeface="Wingdings" panose="05000000000000000000" pitchFamily="2" charset="2"/>
              <a:buChar char="Ø"/>
            </a:pPr>
            <a:r>
              <a:rPr lang="en-US" dirty="0"/>
              <a:t>Key definitions and framework</a:t>
            </a:r>
          </a:p>
          <a:p>
            <a:pPr lvl="2"/>
            <a:r>
              <a:rPr lang="en-US" sz="1350" dirty="0"/>
              <a:t>Resource mapping, resource tracking, expenditure vs budget allocation; SHA, NASA </a:t>
            </a:r>
          </a:p>
          <a:p>
            <a:pPr lvl="1">
              <a:lnSpc>
                <a:spcPct val="100000"/>
              </a:lnSpc>
              <a:buFont typeface="Wingdings" panose="05000000000000000000" pitchFamily="2" charset="2"/>
              <a:buChar char="Ø"/>
            </a:pPr>
            <a:r>
              <a:rPr lang="en-US" dirty="0"/>
              <a:t>Classify main resources used in immunization</a:t>
            </a:r>
          </a:p>
          <a:p>
            <a:pPr lvl="2"/>
            <a:r>
              <a:rPr lang="en-US" dirty="0"/>
              <a:t>Capital and recurrent</a:t>
            </a:r>
            <a:endParaRPr lang="en-ZA" dirty="0"/>
          </a:p>
          <a:p>
            <a:pPr lvl="1">
              <a:lnSpc>
                <a:spcPct val="110000"/>
              </a:lnSpc>
              <a:buFont typeface="Wingdings" panose="05000000000000000000" pitchFamily="2" charset="2"/>
              <a:buChar char="Ø"/>
            </a:pPr>
            <a:r>
              <a:rPr lang="en-US" dirty="0"/>
              <a:t>Sources of data</a:t>
            </a:r>
            <a:endParaRPr lang="en-ZA" dirty="0"/>
          </a:p>
          <a:p>
            <a:pPr lvl="1">
              <a:lnSpc>
                <a:spcPct val="110000"/>
              </a:lnSpc>
              <a:buFont typeface="Wingdings" panose="05000000000000000000" pitchFamily="2" charset="2"/>
              <a:buChar char="Ø"/>
            </a:pPr>
            <a:r>
              <a:rPr lang="en-US" dirty="0"/>
              <a:t>Allocation of non-earmarked expenditures</a:t>
            </a:r>
          </a:p>
          <a:p>
            <a:pPr lvl="0">
              <a:spcBef>
                <a:spcPts val="1200"/>
              </a:spcBef>
            </a:pPr>
            <a:r>
              <a:rPr lang="en-US" sz="2400" dirty="0"/>
              <a:t>Lecture accompanied by exercise</a:t>
            </a:r>
          </a:p>
          <a:p>
            <a:pPr lvl="1">
              <a:lnSpc>
                <a:spcPct val="120000"/>
              </a:lnSpc>
              <a:buFont typeface="Wingdings" panose="05000000000000000000" pitchFamily="2" charset="2"/>
              <a:buChar char="Ø"/>
            </a:pPr>
            <a:r>
              <a:rPr lang="en-US" dirty="0"/>
              <a:t>Recap on System of Health Accounts (SHA) frameworks and coding</a:t>
            </a:r>
            <a:endParaRPr lang="en-ZA" dirty="0"/>
          </a:p>
          <a:p>
            <a:pPr lvl="1">
              <a:lnSpc>
                <a:spcPct val="120000"/>
              </a:lnSpc>
              <a:buFont typeface="Wingdings" panose="05000000000000000000" pitchFamily="2" charset="2"/>
              <a:buChar char="Ø"/>
            </a:pPr>
            <a:r>
              <a:rPr lang="en-US" dirty="0"/>
              <a:t>Mapping of immunization spending to SHA classifications</a:t>
            </a:r>
            <a:endParaRPr lang="en-ZA" dirty="0"/>
          </a:p>
          <a:p>
            <a:pPr lvl="1">
              <a:lnSpc>
                <a:spcPct val="120000"/>
              </a:lnSpc>
              <a:buFont typeface="Wingdings" panose="05000000000000000000" pitchFamily="2" charset="2"/>
              <a:buChar char="Ø"/>
            </a:pPr>
            <a:r>
              <a:rPr lang="en-US" dirty="0"/>
              <a:t>Examples &amp; methodological notes</a:t>
            </a:r>
            <a:endParaRPr lang="en-ZA" dirty="0"/>
          </a:p>
          <a:p>
            <a:endParaRPr lang="en-ZA" dirty="0"/>
          </a:p>
        </p:txBody>
      </p:sp>
    </p:spTree>
    <p:extLst>
      <p:ext uri="{BB962C8B-B14F-4D97-AF65-F5344CB8AC3E}">
        <p14:creationId xmlns:p14="http://schemas.microsoft.com/office/powerpoint/2010/main" val="11088175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Lecture Overview</a:t>
            </a:r>
          </a:p>
        </p:txBody>
      </p:sp>
      <p:sp>
        <p:nvSpPr>
          <p:cNvPr id="3" name="Content Placeholder 2"/>
          <p:cNvSpPr>
            <a:spLocks noGrp="1"/>
          </p:cNvSpPr>
          <p:nvPr>
            <p:ph idx="1"/>
          </p:nvPr>
        </p:nvSpPr>
        <p:spPr>
          <a:xfrm>
            <a:off x="457200" y="1143000"/>
            <a:ext cx="8229600" cy="4983163"/>
          </a:xfrm>
        </p:spPr>
        <p:txBody>
          <a:bodyPr>
            <a:normAutofit/>
          </a:bodyPr>
          <a:lstStyle/>
          <a:p>
            <a:r>
              <a:rPr lang="en-US" dirty="0"/>
              <a:t>Interactive session, contextual reading and exercise</a:t>
            </a:r>
          </a:p>
          <a:p>
            <a:endParaRPr lang="en-US" dirty="0"/>
          </a:p>
          <a:p>
            <a:endParaRPr lang="en-US" dirty="0"/>
          </a:p>
        </p:txBody>
      </p:sp>
      <p:graphicFrame>
        <p:nvGraphicFramePr>
          <p:cNvPr id="10" name="Diagram 9"/>
          <p:cNvGraphicFramePr/>
          <p:nvPr/>
        </p:nvGraphicFramePr>
        <p:xfrm>
          <a:off x="419100" y="1676400"/>
          <a:ext cx="85725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290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track spending on immunization?</a:t>
            </a:r>
            <a:endParaRPr lang="en-ZA" dirty="0"/>
          </a:p>
        </p:txBody>
      </p:sp>
      <p:sp>
        <p:nvSpPr>
          <p:cNvPr id="3" name="Content Placeholder 2"/>
          <p:cNvSpPr>
            <a:spLocks noGrp="1"/>
          </p:cNvSpPr>
          <p:nvPr>
            <p:ph idx="1"/>
          </p:nvPr>
        </p:nvSpPr>
        <p:spPr>
          <a:xfrm>
            <a:off x="628650" y="2012176"/>
            <a:ext cx="8103870" cy="4312423"/>
          </a:xfrm>
        </p:spPr>
        <p:txBody>
          <a:bodyPr>
            <a:noAutofit/>
          </a:bodyPr>
          <a:lstStyle/>
          <a:p>
            <a:r>
              <a:rPr lang="en-GB" sz="2000" dirty="0"/>
              <a:t>Know </a:t>
            </a:r>
            <a:r>
              <a:rPr lang="en-GB" sz="2000" b="1" dirty="0"/>
              <a:t>how much</a:t>
            </a:r>
            <a:r>
              <a:rPr lang="en-GB" sz="2000" dirty="0"/>
              <a:t> funding is </a:t>
            </a:r>
            <a:r>
              <a:rPr lang="en-GB" sz="2000" b="1" dirty="0"/>
              <a:t>allocated</a:t>
            </a:r>
            <a:r>
              <a:rPr lang="en-GB" sz="2000" dirty="0"/>
              <a:t> now and how much will be </a:t>
            </a:r>
            <a:r>
              <a:rPr lang="en-GB" sz="2000" b="1" dirty="0"/>
              <a:t>required</a:t>
            </a:r>
            <a:r>
              <a:rPr lang="en-GB" sz="2000" dirty="0"/>
              <a:t> for improvements </a:t>
            </a:r>
          </a:p>
          <a:p>
            <a:pPr lvl="1">
              <a:buFont typeface="Wingdings" panose="05000000000000000000" pitchFamily="2" charset="2"/>
              <a:buChar char="Ø"/>
            </a:pPr>
            <a:r>
              <a:rPr lang="en-GB" sz="1700" dirty="0"/>
              <a:t> New vaccines; delivery strategies; coverage</a:t>
            </a:r>
          </a:p>
          <a:p>
            <a:r>
              <a:rPr lang="en-GB" sz="2000" dirty="0"/>
              <a:t>Know </a:t>
            </a:r>
            <a:r>
              <a:rPr lang="en-GB" sz="2000" b="1" dirty="0"/>
              <a:t>sources</a:t>
            </a:r>
            <a:r>
              <a:rPr lang="en-GB" sz="2000" dirty="0"/>
              <a:t> of financing for planning and documenting value for money </a:t>
            </a:r>
          </a:p>
          <a:p>
            <a:pPr marL="0" indent="0">
              <a:buNone/>
            </a:pPr>
            <a:endParaRPr lang="en-GB" sz="2000" dirty="0"/>
          </a:p>
          <a:p>
            <a:pPr marL="257175" lvl="1" indent="0" algn="ctr">
              <a:spcBef>
                <a:spcPts val="900"/>
              </a:spcBef>
              <a:buNone/>
            </a:pPr>
            <a:r>
              <a:rPr lang="en-GB" sz="2400" dirty="0">
                <a:solidFill>
                  <a:schemeClr val="accent5"/>
                </a:solidFill>
              </a:rPr>
              <a:t>Commitment of sufficient funding, efficient allocation and disbursement of that funding, efficient transitions between funding sources</a:t>
            </a:r>
          </a:p>
          <a:p>
            <a:pPr>
              <a:lnSpc>
                <a:spcPct val="120000"/>
              </a:lnSpc>
            </a:pPr>
            <a:endParaRPr lang="en-US" sz="2000" dirty="0"/>
          </a:p>
        </p:txBody>
      </p:sp>
    </p:spTree>
    <p:extLst>
      <p:ext uri="{BB962C8B-B14F-4D97-AF65-F5344CB8AC3E}">
        <p14:creationId xmlns:p14="http://schemas.microsoft.com/office/powerpoint/2010/main" val="37806601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224713" cy="994172"/>
          </a:xfrm>
        </p:spPr>
        <p:txBody>
          <a:bodyPr>
            <a:normAutofit/>
          </a:bodyPr>
          <a:lstStyle/>
          <a:p>
            <a:r>
              <a:rPr lang="en-GB" sz="3000" dirty="0"/>
              <a:t>Resource Tracking Specific policy questions? </a:t>
            </a:r>
            <a:endParaRPr lang="en-ZA" sz="3000" dirty="0"/>
          </a:p>
        </p:txBody>
      </p:sp>
      <p:sp>
        <p:nvSpPr>
          <p:cNvPr id="3" name="Content Placeholder 2"/>
          <p:cNvSpPr>
            <a:spLocks noGrp="1"/>
          </p:cNvSpPr>
          <p:nvPr>
            <p:ph idx="1"/>
          </p:nvPr>
        </p:nvSpPr>
        <p:spPr>
          <a:xfrm>
            <a:off x="238538" y="1933658"/>
            <a:ext cx="8753061" cy="4000500"/>
          </a:xfrm>
        </p:spPr>
        <p:txBody>
          <a:bodyPr>
            <a:noAutofit/>
          </a:bodyPr>
          <a:lstStyle/>
          <a:p>
            <a:pPr marL="800100" lvl="1" indent="-457200">
              <a:lnSpc>
                <a:spcPct val="100000"/>
              </a:lnSpc>
              <a:spcBef>
                <a:spcPts val="0"/>
              </a:spcBef>
              <a:spcAft>
                <a:spcPts val="450"/>
              </a:spcAft>
              <a:buFont typeface="+mj-lt"/>
              <a:buAutoNum type="arabicPeriod"/>
            </a:pPr>
            <a:r>
              <a:rPr lang="en-GB" sz="2000" dirty="0"/>
              <a:t>How much do a) governments &amp; b) partners spend on:</a:t>
            </a:r>
          </a:p>
          <a:p>
            <a:pPr marL="1143000" lvl="2" indent="-457200">
              <a:lnSpc>
                <a:spcPct val="100000"/>
              </a:lnSpc>
              <a:spcBef>
                <a:spcPts val="0"/>
              </a:spcBef>
              <a:spcAft>
                <a:spcPts val="450"/>
              </a:spcAft>
              <a:buFont typeface="+mj-lt"/>
              <a:buAutoNum type="alphaLcPeriod"/>
            </a:pPr>
            <a:r>
              <a:rPr lang="en-GB" sz="2000" dirty="0"/>
              <a:t>Vaccines?</a:t>
            </a:r>
            <a:endParaRPr lang="en-ZA" sz="2000" dirty="0"/>
          </a:p>
          <a:p>
            <a:pPr marL="1143000" lvl="2" indent="-457200">
              <a:lnSpc>
                <a:spcPct val="100000"/>
              </a:lnSpc>
              <a:spcBef>
                <a:spcPts val="0"/>
              </a:spcBef>
              <a:spcAft>
                <a:spcPts val="450"/>
              </a:spcAft>
              <a:buFont typeface="+mj-lt"/>
              <a:buAutoNum type="alphaLcPeriod"/>
            </a:pPr>
            <a:r>
              <a:rPr lang="en-GB" sz="2000" dirty="0"/>
              <a:t>Routine Immunization (RI)?</a:t>
            </a:r>
            <a:endParaRPr lang="en-ZA" sz="2000" dirty="0"/>
          </a:p>
          <a:p>
            <a:pPr marL="800100" lvl="1" indent="-457200">
              <a:lnSpc>
                <a:spcPct val="100000"/>
              </a:lnSpc>
              <a:spcBef>
                <a:spcPts val="0"/>
              </a:spcBef>
              <a:spcAft>
                <a:spcPts val="450"/>
              </a:spcAft>
              <a:buFont typeface="+mj-lt"/>
              <a:buAutoNum type="arabicPeriod"/>
            </a:pPr>
            <a:r>
              <a:rPr lang="en-GB" sz="2000" dirty="0"/>
              <a:t>What % of total costs of RI are governments &amp; partners paying?</a:t>
            </a:r>
            <a:endParaRPr lang="en-ZA" sz="2000" dirty="0"/>
          </a:p>
          <a:p>
            <a:pPr marL="800100" lvl="1" indent="-457200">
              <a:lnSpc>
                <a:spcPct val="100000"/>
              </a:lnSpc>
              <a:spcBef>
                <a:spcPts val="0"/>
              </a:spcBef>
              <a:spcAft>
                <a:spcPts val="450"/>
              </a:spcAft>
              <a:buFont typeface="+mj-lt"/>
              <a:buAutoNum type="arabicPeriod"/>
            </a:pPr>
            <a:r>
              <a:rPr lang="en-GB" sz="2000" dirty="0"/>
              <a:t>What % of health expenditure (government &amp; total) is spent on RI ?</a:t>
            </a:r>
          </a:p>
          <a:p>
            <a:pPr marL="800100" lvl="1" indent="-457200">
              <a:lnSpc>
                <a:spcPct val="100000"/>
              </a:lnSpc>
              <a:spcBef>
                <a:spcPts val="0"/>
              </a:spcBef>
              <a:spcAft>
                <a:spcPts val="450"/>
              </a:spcAft>
              <a:buFont typeface="+mj-lt"/>
              <a:buAutoNum type="arabicPeriod"/>
            </a:pPr>
            <a:r>
              <a:rPr lang="en-GB" sz="2000" dirty="0"/>
              <a:t>What are trends and how do they fit with e.g. GAVI transition needs and new vaccine sustainability and coverage?</a:t>
            </a:r>
          </a:p>
          <a:p>
            <a:pPr marL="800100" lvl="1" indent="-457200">
              <a:lnSpc>
                <a:spcPct val="100000"/>
              </a:lnSpc>
              <a:spcBef>
                <a:spcPts val="0"/>
              </a:spcBef>
              <a:spcAft>
                <a:spcPts val="450"/>
              </a:spcAft>
              <a:buFont typeface="+mj-lt"/>
              <a:buAutoNum type="arabicPeriod"/>
            </a:pPr>
            <a:r>
              <a:rPr lang="en-GB" sz="2000" dirty="0"/>
              <a:t>Are funding commitments and disbursement matching needs &amp; schedules?</a:t>
            </a:r>
          </a:p>
          <a:p>
            <a:pPr marL="800100" lvl="1" indent="-457200">
              <a:lnSpc>
                <a:spcPct val="100000"/>
              </a:lnSpc>
              <a:spcBef>
                <a:spcPts val="0"/>
              </a:spcBef>
              <a:spcAft>
                <a:spcPts val="450"/>
              </a:spcAft>
              <a:buFont typeface="+mj-lt"/>
              <a:buAutoNum type="arabicPeriod"/>
            </a:pPr>
            <a:r>
              <a:rPr lang="en-GB" sz="2000" dirty="0"/>
              <a:t>Where are current and potential bottlenecks in funding flows?</a:t>
            </a:r>
          </a:p>
          <a:p>
            <a:pPr marL="800100" lvl="1" indent="-457200">
              <a:lnSpc>
                <a:spcPct val="100000"/>
              </a:lnSpc>
              <a:spcBef>
                <a:spcPts val="0"/>
              </a:spcBef>
              <a:spcAft>
                <a:spcPts val="450"/>
              </a:spcAft>
              <a:buFont typeface="+mj-lt"/>
              <a:buAutoNum type="arabicPeriod"/>
            </a:pPr>
            <a:r>
              <a:rPr lang="en-GB" sz="2000" dirty="0"/>
              <a:t>What % of funding is spent on what EPI components, activities and items? </a:t>
            </a:r>
          </a:p>
          <a:p>
            <a:pPr marL="800100" lvl="1" indent="-457200">
              <a:lnSpc>
                <a:spcPct val="100000"/>
              </a:lnSpc>
              <a:spcBef>
                <a:spcPts val="0"/>
              </a:spcBef>
              <a:spcAft>
                <a:spcPts val="450"/>
              </a:spcAft>
              <a:buFont typeface="+mj-lt"/>
              <a:buAutoNum type="arabicPeriod"/>
            </a:pPr>
            <a:r>
              <a:rPr lang="en-GB" sz="2000" dirty="0"/>
              <a:t>What % of funds and other resources reach final beneficiaries?</a:t>
            </a:r>
            <a:endParaRPr lang="en-ZA" sz="2000" dirty="0"/>
          </a:p>
        </p:txBody>
      </p:sp>
    </p:spTree>
    <p:extLst>
      <p:ext uri="{BB962C8B-B14F-4D97-AF65-F5344CB8AC3E}">
        <p14:creationId xmlns:p14="http://schemas.microsoft.com/office/powerpoint/2010/main" val="38608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4" dirty="0"/>
              <a:t>Definitions</a:t>
            </a:r>
            <a:endParaRPr lang="en-US" dirty="0"/>
          </a:p>
        </p:txBody>
      </p:sp>
      <p:sp>
        <p:nvSpPr>
          <p:cNvPr id="3" name="Content Placeholder 2"/>
          <p:cNvSpPr>
            <a:spLocks noGrp="1"/>
          </p:cNvSpPr>
          <p:nvPr>
            <p:ph idx="1"/>
          </p:nvPr>
        </p:nvSpPr>
        <p:spPr/>
        <p:txBody>
          <a:bodyPr>
            <a:noAutofit/>
          </a:bodyPr>
          <a:lstStyle/>
          <a:p>
            <a:pPr lvl="0"/>
            <a:r>
              <a:rPr lang="en-US" sz="1800" b="1" dirty="0"/>
              <a:t>Resource tracking: </a:t>
            </a:r>
            <a:r>
              <a:rPr lang="en-US" sz="1800" dirty="0"/>
              <a:t>Tracking sources and users, and magnitude of resources (financial, material, human, etc.)  in both the health sector and immunization programs</a:t>
            </a:r>
          </a:p>
          <a:p>
            <a:pPr lvl="0"/>
            <a:r>
              <a:rPr lang="en-US" sz="1800" b="1" dirty="0"/>
              <a:t>Expenditure tracking: </a:t>
            </a:r>
            <a:r>
              <a:rPr lang="en-US" sz="1800" dirty="0"/>
              <a:t>Tracking sources and users of financial resources in the health sector and immunization programs. Here the financial resources are the actual expenditure not the budget</a:t>
            </a:r>
          </a:p>
          <a:p>
            <a:pPr lvl="0"/>
            <a:r>
              <a:rPr lang="en-US" sz="1800" b="1" dirty="0"/>
              <a:t>Resource mapping: </a:t>
            </a:r>
            <a:r>
              <a:rPr lang="en-US" sz="1800" dirty="0"/>
              <a:t>Mapping the flow of resources through various entities in the system.</a:t>
            </a:r>
          </a:p>
          <a:p>
            <a:pPr lvl="0"/>
            <a:r>
              <a:rPr lang="en-US" sz="1800" b="1" dirty="0"/>
              <a:t>Expenditure vs budget allocation: </a:t>
            </a:r>
            <a:r>
              <a:rPr lang="en-US" sz="1800" dirty="0"/>
              <a:t>Expenditure is the total actual spending on program activities. Budget allocation is the finite amount of financial resources allocated to a program. </a:t>
            </a:r>
          </a:p>
          <a:p>
            <a:pPr lvl="0"/>
            <a:r>
              <a:rPr lang="en-US" sz="1800" b="1" dirty="0"/>
              <a:t>Financial bottleneck mapping: </a:t>
            </a:r>
            <a:r>
              <a:rPr lang="en-US" sz="1800" dirty="0"/>
              <a:t>Identification of obstacles to financial flows: delays, leakages or reallocations. </a:t>
            </a:r>
            <a:endParaRPr lang="en-US" sz="1800" b="1" dirty="0"/>
          </a:p>
          <a:p>
            <a:pPr>
              <a:lnSpc>
                <a:spcPct val="100000"/>
              </a:lnSpc>
              <a:spcBef>
                <a:spcPts val="600"/>
              </a:spcBef>
              <a:buFont typeface="Wingdings" panose="05000000000000000000" pitchFamily="2" charset="2"/>
              <a:buChar char="v"/>
            </a:pPr>
            <a:r>
              <a:rPr lang="en-US" sz="1800" i="1" dirty="0">
                <a:solidFill>
                  <a:schemeClr val="accent5"/>
                </a:solidFill>
              </a:rPr>
              <a:t>Standardized and customized methods to fit priority questions and resource and time constraints</a:t>
            </a:r>
          </a:p>
        </p:txBody>
      </p:sp>
    </p:spTree>
    <p:extLst>
      <p:ext uri="{BB962C8B-B14F-4D97-AF65-F5344CB8AC3E}">
        <p14:creationId xmlns:p14="http://schemas.microsoft.com/office/powerpoint/2010/main" val="28574566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Resource Tracking </a:t>
            </a:r>
            <a:r>
              <a:rPr lang="en-US" spc="-14" dirty="0"/>
              <a:t>Frameworks -</a:t>
            </a:r>
            <a:br>
              <a:rPr lang="en-GB" dirty="0"/>
            </a:br>
            <a:r>
              <a:rPr lang="en-ZA" dirty="0"/>
              <a:t>Methods and Tools </a:t>
            </a:r>
            <a:r>
              <a:rPr lang="en-GB" dirty="0"/>
              <a:t>in the Health Sector</a:t>
            </a:r>
            <a:endParaRPr lang="en-US" dirty="0"/>
          </a:p>
        </p:txBody>
      </p:sp>
      <p:sp>
        <p:nvSpPr>
          <p:cNvPr id="3" name="Content Placeholder 2"/>
          <p:cNvSpPr>
            <a:spLocks noGrp="1"/>
          </p:cNvSpPr>
          <p:nvPr>
            <p:ph idx="1"/>
          </p:nvPr>
        </p:nvSpPr>
        <p:spPr>
          <a:xfrm>
            <a:off x="425644" y="1905000"/>
            <a:ext cx="8565956" cy="4576573"/>
          </a:xfrm>
        </p:spPr>
        <p:txBody>
          <a:bodyPr>
            <a:noAutofit/>
          </a:bodyPr>
          <a:lstStyle/>
          <a:p>
            <a:pPr>
              <a:lnSpc>
                <a:spcPct val="100000"/>
              </a:lnSpc>
            </a:pPr>
            <a:r>
              <a:rPr lang="en-US" sz="2000" b="1" dirty="0">
                <a:latin typeface="+mj-lt"/>
              </a:rPr>
              <a:t>Public Expenditure Tracking Surveys (PETS)</a:t>
            </a:r>
            <a:r>
              <a:rPr lang="en-US" sz="2000" dirty="0">
                <a:latin typeface="+mj-lt"/>
              </a:rPr>
              <a:t> – Focus on identifying delays in financial transfers and </a:t>
            </a:r>
            <a:r>
              <a:rPr lang="en-US" sz="2000" dirty="0"/>
              <a:t>leakage rates. </a:t>
            </a:r>
            <a:r>
              <a:rPr lang="en-US" dirty="0">
                <a:latin typeface="+mj-lt"/>
              </a:rPr>
              <a:t>Not immunization specific</a:t>
            </a:r>
          </a:p>
          <a:p>
            <a:pPr>
              <a:lnSpc>
                <a:spcPct val="100000"/>
              </a:lnSpc>
            </a:pPr>
            <a:r>
              <a:rPr lang="en-US" sz="2000" b="1" dirty="0">
                <a:latin typeface="+mj-lt"/>
              </a:rPr>
              <a:t>National Health Accounts (NHA) </a:t>
            </a:r>
            <a:r>
              <a:rPr lang="en-US" sz="2000" dirty="0">
                <a:latin typeface="+mj-lt"/>
              </a:rPr>
              <a:t>– Expenditure tracking </a:t>
            </a:r>
          </a:p>
          <a:p>
            <a:pPr lvl="1">
              <a:lnSpc>
                <a:spcPct val="100000"/>
              </a:lnSpc>
              <a:buFont typeface="Wingdings" panose="05000000000000000000" pitchFamily="2" charset="2"/>
              <a:buChar char="Ø"/>
            </a:pPr>
            <a:r>
              <a:rPr lang="en-US" dirty="0">
                <a:latin typeface="+mj-lt"/>
              </a:rPr>
              <a:t>Limited immunization details or ability to differentiate within Child Health</a:t>
            </a:r>
          </a:p>
          <a:p>
            <a:pPr>
              <a:lnSpc>
                <a:spcPct val="100000"/>
              </a:lnSpc>
            </a:pPr>
            <a:r>
              <a:rPr lang="en-US" sz="2000" b="1" dirty="0"/>
              <a:t>National AIDS Spending Assessment (</a:t>
            </a:r>
            <a:r>
              <a:rPr lang="en-US" sz="2000" b="1" dirty="0">
                <a:latin typeface="+mj-lt"/>
              </a:rPr>
              <a:t>NASA)</a:t>
            </a:r>
            <a:r>
              <a:rPr lang="en-US" sz="2000" dirty="0">
                <a:latin typeface="+mj-lt"/>
              </a:rPr>
              <a:t> – HIV specific </a:t>
            </a:r>
          </a:p>
          <a:p>
            <a:pPr lvl="1">
              <a:lnSpc>
                <a:spcPct val="100000"/>
              </a:lnSpc>
              <a:buFont typeface="Wingdings" panose="05000000000000000000" pitchFamily="2" charset="2"/>
              <a:buChar char="Ø"/>
            </a:pPr>
            <a:r>
              <a:rPr lang="en-US" dirty="0">
                <a:latin typeface="+mj-lt"/>
              </a:rPr>
              <a:t>Challenges to institutionalize</a:t>
            </a:r>
          </a:p>
          <a:p>
            <a:pPr>
              <a:lnSpc>
                <a:spcPct val="100000"/>
              </a:lnSpc>
            </a:pPr>
            <a:r>
              <a:rPr lang="en-US" sz="2000" b="1" dirty="0"/>
              <a:t>A multi-country study on costing and financing of routine immunization and new vaccines (</a:t>
            </a:r>
            <a:r>
              <a:rPr lang="en-US" sz="2000" b="1" dirty="0">
                <a:latin typeface="+mj-lt"/>
              </a:rPr>
              <a:t>EPIC 1)</a:t>
            </a:r>
            <a:r>
              <a:rPr lang="en-US" sz="2000" dirty="0">
                <a:latin typeface="+mj-lt"/>
              </a:rPr>
              <a:t> – More on the Expanded </a:t>
            </a:r>
            <a:r>
              <a:rPr lang="en-US" sz="2000" dirty="0" err="1">
                <a:latin typeface="+mj-lt"/>
              </a:rPr>
              <a:t>Programme</a:t>
            </a:r>
            <a:r>
              <a:rPr lang="en-US" sz="2000" dirty="0">
                <a:latin typeface="+mj-lt"/>
              </a:rPr>
              <a:t> on Immunization (EPI) details and coding within SHA system</a:t>
            </a:r>
          </a:p>
          <a:p>
            <a:pPr>
              <a:lnSpc>
                <a:spcPct val="100000"/>
              </a:lnSpc>
            </a:pPr>
            <a:r>
              <a:rPr lang="en-US" sz="2000" b="1" dirty="0">
                <a:latin typeface="+mj-lt"/>
              </a:rPr>
              <a:t>Financial management systems</a:t>
            </a:r>
          </a:p>
          <a:p>
            <a:pPr lvl="1">
              <a:lnSpc>
                <a:spcPct val="100000"/>
              </a:lnSpc>
              <a:buFont typeface="Wingdings" panose="05000000000000000000" pitchFamily="2" charset="2"/>
              <a:buChar char="Ø"/>
            </a:pPr>
            <a:r>
              <a:rPr lang="en-US" dirty="0">
                <a:latin typeface="+mj-lt"/>
              </a:rPr>
              <a:t>Challenges of on- and off-budget funding; and limited definition of activities, output linkages</a:t>
            </a:r>
            <a:endParaRPr lang="en-US" sz="2000" dirty="0"/>
          </a:p>
          <a:p>
            <a:pPr>
              <a:lnSpc>
                <a:spcPct val="100000"/>
              </a:lnSpc>
            </a:pPr>
            <a:r>
              <a:rPr lang="en-US" sz="2000" b="1" spc="-14" dirty="0">
                <a:solidFill>
                  <a:schemeClr val="accent5"/>
                </a:solidFill>
              </a:rPr>
              <a:t>System Health Accounts (SHA) Framework</a:t>
            </a:r>
            <a:endParaRPr lang="en-US" sz="2000" b="1" dirty="0">
              <a:solidFill>
                <a:schemeClr val="accent5"/>
              </a:solidFill>
            </a:endParaRPr>
          </a:p>
          <a:p>
            <a:pPr>
              <a:lnSpc>
                <a:spcPct val="100000"/>
              </a:lnSpc>
            </a:pPr>
            <a:endParaRPr lang="en-US" sz="2000" dirty="0"/>
          </a:p>
          <a:p>
            <a:pPr>
              <a:lnSpc>
                <a:spcPct val="100000"/>
              </a:lnSpc>
            </a:pPr>
            <a:endParaRPr lang="en-US" sz="2000" dirty="0"/>
          </a:p>
        </p:txBody>
      </p:sp>
    </p:spTree>
    <p:extLst>
      <p:ext uri="{BB962C8B-B14F-4D97-AF65-F5344CB8AC3E}">
        <p14:creationId xmlns:p14="http://schemas.microsoft.com/office/powerpoint/2010/main" val="10974229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86750" cy="1325563"/>
          </a:xfrm>
        </p:spPr>
        <p:txBody>
          <a:bodyPr>
            <a:noAutofit/>
          </a:bodyPr>
          <a:lstStyle/>
          <a:p>
            <a:r>
              <a:rPr lang="en-US" spc="-14" dirty="0">
                <a:solidFill>
                  <a:schemeClr val="accent5"/>
                </a:solidFill>
              </a:rPr>
              <a:t>System Health Accounts (SHA) Framework</a:t>
            </a:r>
            <a:endParaRPr lang="en-US" dirty="0">
              <a:solidFill>
                <a:schemeClr val="accent5"/>
              </a:solidFill>
            </a:endParaRPr>
          </a:p>
        </p:txBody>
      </p:sp>
      <p:sp>
        <p:nvSpPr>
          <p:cNvPr id="3" name="Content Placeholder 2"/>
          <p:cNvSpPr>
            <a:spLocks noGrp="1"/>
          </p:cNvSpPr>
          <p:nvPr>
            <p:ph idx="1"/>
          </p:nvPr>
        </p:nvSpPr>
        <p:spPr>
          <a:xfrm>
            <a:off x="500932" y="1905000"/>
            <a:ext cx="8414468" cy="4476750"/>
          </a:xfrm>
        </p:spPr>
        <p:txBody>
          <a:bodyPr>
            <a:noAutofit/>
          </a:bodyPr>
          <a:lstStyle/>
          <a:p>
            <a:pPr marL="0" indent="0">
              <a:lnSpc>
                <a:spcPct val="100000"/>
              </a:lnSpc>
              <a:spcBef>
                <a:spcPts val="0"/>
              </a:spcBef>
              <a:buNone/>
            </a:pPr>
            <a:r>
              <a:rPr lang="en-GB" sz="2400" b="1" dirty="0"/>
              <a:t>Boundaries for immunization in the SHA 2011 framework are governed by </a:t>
            </a:r>
            <a:r>
              <a:rPr lang="en-GB" sz="2400" b="1" u="sng" dirty="0"/>
              <a:t>primary intent of an activity</a:t>
            </a:r>
            <a:r>
              <a:rPr lang="en-GB" sz="2400" b="1" dirty="0"/>
              <a:t> not the level or type of service provider</a:t>
            </a:r>
          </a:p>
          <a:p>
            <a:pPr marL="0" indent="0" algn="ctr">
              <a:lnSpc>
                <a:spcPct val="100000"/>
              </a:lnSpc>
              <a:spcBef>
                <a:spcPts val="0"/>
              </a:spcBef>
              <a:buNone/>
            </a:pPr>
            <a:endParaRPr lang="en-GB" sz="1200" dirty="0"/>
          </a:p>
          <a:p>
            <a:r>
              <a:rPr lang="en-ZA" sz="2000" dirty="0"/>
              <a:t>Global burden of disease classification: immunization is under prevention of communicable diseases </a:t>
            </a:r>
          </a:p>
          <a:p>
            <a:pPr>
              <a:spcBef>
                <a:spcPts val="900"/>
              </a:spcBef>
            </a:pPr>
            <a:r>
              <a:rPr lang="en-ZA" sz="2000" dirty="0"/>
              <a:t>Five accounting dimensions: </a:t>
            </a:r>
          </a:p>
          <a:p>
            <a:pPr marL="728663" lvl="1" indent="-428625">
              <a:buFont typeface="+mj-lt"/>
              <a:buAutoNum type="romanLcPeriod"/>
            </a:pPr>
            <a:r>
              <a:rPr lang="en-ZA" sz="1600" dirty="0"/>
              <a:t>Healthcare financing schemes – government, “rest of world”, private</a:t>
            </a:r>
          </a:p>
          <a:p>
            <a:pPr marL="728663" lvl="1" indent="-428625">
              <a:buFont typeface="+mj-lt"/>
              <a:buAutoNum type="romanLcPeriod"/>
            </a:pPr>
            <a:r>
              <a:rPr lang="en-ZA" sz="1600" dirty="0"/>
              <a:t>Sources of funds for health sector – government and funding agencies</a:t>
            </a:r>
          </a:p>
          <a:p>
            <a:pPr marL="728663" lvl="1" indent="-428625">
              <a:buFont typeface="+mj-lt"/>
              <a:buAutoNum type="romanLcPeriod"/>
            </a:pPr>
            <a:r>
              <a:rPr lang="en-ZA" sz="1600" dirty="0"/>
              <a:t>Providers - entities that provide health care services and goods </a:t>
            </a:r>
          </a:p>
          <a:p>
            <a:pPr marL="728663" lvl="1" indent="-428625">
              <a:buFont typeface="+mj-lt"/>
              <a:buAutoNum type="romanLcPeriod"/>
            </a:pPr>
            <a:r>
              <a:rPr lang="en-ZA" sz="1600" dirty="0"/>
              <a:t>Functions - types of health care activities </a:t>
            </a:r>
          </a:p>
          <a:p>
            <a:pPr marL="728663" lvl="1" indent="-428625">
              <a:buFont typeface="+mj-lt"/>
              <a:buAutoNum type="romanLcPeriod"/>
            </a:pPr>
            <a:r>
              <a:rPr lang="en-ZA" sz="1600" dirty="0"/>
              <a:t>Capital formation in health systems </a:t>
            </a:r>
          </a:p>
          <a:p>
            <a:pPr>
              <a:spcBef>
                <a:spcPts val="900"/>
              </a:spcBef>
            </a:pPr>
            <a:r>
              <a:rPr lang="en-ZA" sz="2000" dirty="0"/>
              <a:t>Health care provision categories (HR, pharmaceuticals, etc.) </a:t>
            </a:r>
          </a:p>
          <a:p>
            <a:pPr>
              <a:spcBef>
                <a:spcPts val="900"/>
              </a:spcBef>
            </a:pPr>
            <a:r>
              <a:rPr lang="en-ZA" sz="2000" dirty="0"/>
              <a:t>Beneficiary categories (age, gender, socio-economic, geographic, etc.) </a:t>
            </a:r>
          </a:p>
        </p:txBody>
      </p:sp>
    </p:spTree>
    <p:extLst>
      <p:ext uri="{BB962C8B-B14F-4D97-AF65-F5344CB8AC3E}">
        <p14:creationId xmlns:p14="http://schemas.microsoft.com/office/powerpoint/2010/main" val="267790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Countries with most unprotected </a:t>
            </a:r>
            <a:br>
              <a:rPr lang="en-US" dirty="0"/>
            </a:br>
            <a:r>
              <a:rPr lang="en-US" dirty="0"/>
              <a:t>(under and un vaccinated) children</a:t>
            </a:r>
          </a:p>
        </p:txBody>
      </p:sp>
      <p:pic>
        <p:nvPicPr>
          <p:cNvPr id="4" name="Content Placeholder 3"/>
          <p:cNvPicPr>
            <a:picLocks noGrp="1" noChangeAspect="1"/>
          </p:cNvPicPr>
          <p:nvPr>
            <p:ph idx="1"/>
          </p:nvPr>
        </p:nvPicPr>
        <p:blipFill>
          <a:blip r:embed="rId3"/>
          <a:stretch>
            <a:fillRect/>
          </a:stretch>
        </p:blipFill>
        <p:spPr>
          <a:xfrm>
            <a:off x="63246" y="2514596"/>
            <a:ext cx="9004554" cy="2206562"/>
          </a:xfrm>
          <a:prstGeom prst="rect">
            <a:avLst/>
          </a:prstGeom>
        </p:spPr>
      </p:pic>
      <p:pic>
        <p:nvPicPr>
          <p:cNvPr id="5" name="Picture 4"/>
          <p:cNvPicPr>
            <a:picLocks noChangeAspect="1"/>
          </p:cNvPicPr>
          <p:nvPr/>
        </p:nvPicPr>
        <p:blipFill>
          <a:blip r:embed="rId4"/>
          <a:stretch>
            <a:fillRect/>
          </a:stretch>
        </p:blipFill>
        <p:spPr>
          <a:xfrm>
            <a:off x="3584829" y="4823299"/>
            <a:ext cx="1961388" cy="434626"/>
          </a:xfrm>
          <a:prstGeom prst="rect">
            <a:avLst/>
          </a:prstGeom>
        </p:spPr>
      </p:pic>
      <p:sp>
        <p:nvSpPr>
          <p:cNvPr id="6" name="Rectangle 5"/>
          <p:cNvSpPr/>
          <p:nvPr/>
        </p:nvSpPr>
        <p:spPr>
          <a:xfrm>
            <a:off x="4247339" y="6155695"/>
            <a:ext cx="4922601" cy="261610"/>
          </a:xfrm>
          <a:prstGeom prst="rect">
            <a:avLst/>
          </a:prstGeom>
        </p:spPr>
        <p:txBody>
          <a:bodyPr wrap="square">
            <a:spAutoFit/>
          </a:bodyPr>
          <a:lstStyle/>
          <a:p>
            <a:r>
              <a:rPr lang="en-US" sz="1100" dirty="0">
                <a:solidFill>
                  <a:srgbClr val="000000"/>
                </a:solidFill>
                <a:latin typeface="Calibri" panose="020F0502020204030204" pitchFamily="34" charset="0"/>
              </a:rPr>
              <a:t>* Preliminary survey suggests lower coverage and higher number of unvaccinated</a:t>
            </a:r>
            <a:endParaRPr lang="en-US" sz="1100" dirty="0"/>
          </a:p>
        </p:txBody>
      </p:sp>
      <p:sp>
        <p:nvSpPr>
          <p:cNvPr id="7" name="Rectangle 6"/>
          <p:cNvSpPr/>
          <p:nvPr/>
        </p:nvSpPr>
        <p:spPr>
          <a:xfrm>
            <a:off x="628650" y="1833934"/>
            <a:ext cx="8134350" cy="369332"/>
          </a:xfrm>
          <a:prstGeom prst="rect">
            <a:avLst/>
          </a:prstGeom>
        </p:spPr>
        <p:txBody>
          <a:bodyPr wrap="square">
            <a:spAutoFit/>
          </a:bodyPr>
          <a:lstStyle/>
          <a:p>
            <a:r>
              <a:rPr lang="en-US" dirty="0"/>
              <a:t>Just 10 countries account for 60% of unprotected children (11.7 of the 19.4 million))</a:t>
            </a:r>
          </a:p>
        </p:txBody>
      </p:sp>
      <p:sp>
        <p:nvSpPr>
          <p:cNvPr id="8" name="Rectangle 7"/>
          <p:cNvSpPr/>
          <p:nvPr/>
        </p:nvSpPr>
        <p:spPr>
          <a:xfrm>
            <a:off x="-1" y="6519446"/>
            <a:ext cx="9144000" cy="338554"/>
          </a:xfrm>
          <a:prstGeom prst="rect">
            <a:avLst/>
          </a:prstGeom>
        </p:spPr>
        <p:txBody>
          <a:bodyPr wrap="square">
            <a:spAutoFit/>
          </a:bodyPr>
          <a:lstStyle/>
          <a:p>
            <a:r>
              <a:rPr lang="en-US" sz="800" dirty="0"/>
              <a:t>Source: WHO and UNICEF. Progress and Challenges with Achieving Universal Immunization Coverage:  2018 WHO/UNICEF Estimates of National Immunization Coverage.  (Data as of July 2019). https://www.who.int/immunization/monitoring_surveillance/who-immuniz.pdf?ua=1 </a:t>
            </a:r>
          </a:p>
        </p:txBody>
      </p:sp>
    </p:spTree>
    <p:extLst>
      <p:ext uri="{BB962C8B-B14F-4D97-AF65-F5344CB8AC3E}">
        <p14:creationId xmlns:p14="http://schemas.microsoft.com/office/powerpoint/2010/main" val="18099109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78" y="457200"/>
            <a:ext cx="6985221" cy="1085850"/>
          </a:xfrm>
        </p:spPr>
        <p:txBody>
          <a:bodyPr>
            <a:normAutofit/>
          </a:bodyPr>
          <a:lstStyle/>
          <a:p>
            <a:r>
              <a:rPr lang="en-GB" sz="3200" dirty="0"/>
              <a:t>Resource Tracking </a:t>
            </a:r>
            <a:r>
              <a:rPr lang="en-US" sz="3200" spc="-14" dirty="0"/>
              <a:t>Frameworks - Categories</a:t>
            </a:r>
            <a:endParaRPr lang="en-US" sz="3000" dirty="0"/>
          </a:p>
        </p:txBody>
      </p:sp>
      <p:sp>
        <p:nvSpPr>
          <p:cNvPr id="3" name="Content Placeholder 2"/>
          <p:cNvSpPr>
            <a:spLocks noGrp="1"/>
          </p:cNvSpPr>
          <p:nvPr>
            <p:ph idx="1"/>
          </p:nvPr>
        </p:nvSpPr>
        <p:spPr>
          <a:xfrm>
            <a:off x="316064" y="1543050"/>
            <a:ext cx="8486030" cy="4457700"/>
          </a:xfrm>
        </p:spPr>
        <p:txBody>
          <a:bodyPr>
            <a:noAutofit/>
          </a:bodyPr>
          <a:lstStyle/>
          <a:p>
            <a:pPr marL="0" indent="0">
              <a:lnSpc>
                <a:spcPct val="120000"/>
              </a:lnSpc>
              <a:buNone/>
            </a:pPr>
            <a:r>
              <a:rPr lang="en-US" sz="2000" b="1" dirty="0"/>
              <a:t>Categories of activities</a:t>
            </a:r>
          </a:p>
          <a:p>
            <a:pPr marL="0" indent="0">
              <a:lnSpc>
                <a:spcPct val="120000"/>
              </a:lnSpc>
              <a:buNone/>
            </a:pPr>
            <a:r>
              <a:rPr lang="en-US" sz="2000" dirty="0"/>
              <a:t>Distinguish Routine Immunization (RI) from Supplementary Immunization Activates (SIA)</a:t>
            </a:r>
          </a:p>
          <a:p>
            <a:pPr lvl="1">
              <a:lnSpc>
                <a:spcPct val="120000"/>
              </a:lnSpc>
            </a:pPr>
            <a:r>
              <a:rPr lang="en-US" sz="1600" dirty="0"/>
              <a:t> Key to issues of extending coverage, cost-effectiveness and affordability</a:t>
            </a:r>
          </a:p>
          <a:p>
            <a:pPr marL="0" indent="0">
              <a:lnSpc>
                <a:spcPct val="120000"/>
              </a:lnSpc>
              <a:buNone/>
            </a:pPr>
            <a:r>
              <a:rPr lang="en-US" sz="2000" b="1" spc="-7" dirty="0"/>
              <a:t>Categories of resources </a:t>
            </a:r>
            <a:r>
              <a:rPr lang="en-GB" sz="2000" dirty="0"/>
              <a:t>used for immunization service purposes. </a:t>
            </a:r>
          </a:p>
          <a:p>
            <a:pPr marL="385763" indent="-385763">
              <a:lnSpc>
                <a:spcPct val="120000"/>
              </a:lnSpc>
              <a:buFont typeface="+mj-lt"/>
              <a:buAutoNum type="arabicPeriod"/>
            </a:pPr>
            <a:r>
              <a:rPr lang="en-GB" sz="2000" dirty="0"/>
              <a:t>Recurrent Expenditures:</a:t>
            </a:r>
          </a:p>
          <a:p>
            <a:pPr lvl="1">
              <a:lnSpc>
                <a:spcPct val="120000"/>
              </a:lnSpc>
            </a:pPr>
            <a:r>
              <a:rPr lang="en-GB" sz="1600" dirty="0"/>
              <a:t>Vaccines, Injection Supplies, Personnel, Utilities, Energy to Run Cold Chain, Transport, Fuel, Communications, In-service Training, Printing.</a:t>
            </a:r>
          </a:p>
          <a:p>
            <a:pPr marL="428625" indent="-385763">
              <a:lnSpc>
                <a:spcPct val="120000"/>
              </a:lnSpc>
              <a:buFont typeface="+mj-lt"/>
              <a:buAutoNum type="arabicPeriod"/>
            </a:pPr>
            <a:r>
              <a:rPr lang="en-GB" sz="2000" dirty="0"/>
              <a:t>Capital Items:</a:t>
            </a:r>
          </a:p>
          <a:p>
            <a:pPr lvl="1">
              <a:lnSpc>
                <a:spcPct val="120000"/>
              </a:lnSpc>
            </a:pPr>
            <a:r>
              <a:rPr lang="en-GB" sz="1600" dirty="0"/>
              <a:t>Cold Chain Equipment, Cold Rooms, Vehicles, Motorcycles, Incinerators Etc. </a:t>
            </a:r>
          </a:p>
          <a:p>
            <a:pPr marL="385763" indent="-385763">
              <a:lnSpc>
                <a:spcPct val="120000"/>
              </a:lnSpc>
              <a:buFont typeface="+mj-lt"/>
              <a:buAutoNum type="arabicPeriod"/>
            </a:pPr>
            <a:r>
              <a:rPr lang="en-US" sz="2000" dirty="0"/>
              <a:t>Shared Costs: </a:t>
            </a:r>
            <a:r>
              <a:rPr lang="en-US" sz="1600" dirty="0"/>
              <a:t>Identify Shared Costs To Be Allocated Appropriately</a:t>
            </a:r>
          </a:p>
          <a:p>
            <a:pPr lvl="1">
              <a:lnSpc>
                <a:spcPct val="120000"/>
              </a:lnSpc>
            </a:pPr>
            <a:r>
              <a:rPr lang="en-US" sz="1600" dirty="0"/>
              <a:t> E.G. Shared MCH Program Costs; Cancer Awareness For HPV, Hep B</a:t>
            </a:r>
          </a:p>
          <a:p>
            <a:pPr>
              <a:lnSpc>
                <a:spcPct val="120000"/>
              </a:lnSpc>
            </a:pPr>
            <a:endParaRPr lang="en-US" sz="1600" dirty="0"/>
          </a:p>
        </p:txBody>
      </p:sp>
    </p:spTree>
    <p:extLst>
      <p:ext uri="{BB962C8B-B14F-4D97-AF65-F5344CB8AC3E}">
        <p14:creationId xmlns:p14="http://schemas.microsoft.com/office/powerpoint/2010/main" val="15500890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spc="-7" dirty="0"/>
              <a:t>Sources of Data: </a:t>
            </a:r>
            <a:r>
              <a:rPr lang="en-GB" sz="2700" u="sng" dirty="0"/>
              <a:t>Earmarked Spending</a:t>
            </a:r>
            <a:r>
              <a:rPr lang="en-GB" sz="2700" dirty="0"/>
              <a:t> </a:t>
            </a:r>
            <a:endParaRPr lang="en-US" sz="2700" dirty="0"/>
          </a:p>
        </p:txBody>
      </p:sp>
      <p:sp>
        <p:nvSpPr>
          <p:cNvPr id="3" name="Content Placeholder 2"/>
          <p:cNvSpPr>
            <a:spLocks noGrp="1"/>
          </p:cNvSpPr>
          <p:nvPr>
            <p:ph idx="1"/>
          </p:nvPr>
        </p:nvSpPr>
        <p:spPr>
          <a:xfrm>
            <a:off x="489006" y="1893408"/>
            <a:ext cx="8152075" cy="3821593"/>
          </a:xfrm>
        </p:spPr>
        <p:txBody>
          <a:bodyPr>
            <a:noAutofit/>
          </a:bodyPr>
          <a:lstStyle/>
          <a:p>
            <a:r>
              <a:rPr lang="ru-RU" sz="2400" b="1" dirty="0"/>
              <a:t> </a:t>
            </a:r>
            <a:r>
              <a:rPr lang="en-GB" sz="2400" b="1" dirty="0"/>
              <a:t>EPI managers are a good source for an </a:t>
            </a:r>
            <a:r>
              <a:rPr lang="en-ZA" sz="2400" b="1" dirty="0"/>
              <a:t>overview</a:t>
            </a:r>
            <a:r>
              <a:rPr lang="en-GB" sz="2400" b="1" dirty="0"/>
              <a:t>  of:</a:t>
            </a:r>
          </a:p>
          <a:p>
            <a:pPr lvl="1">
              <a:buFont typeface="Wingdings" panose="05000000000000000000" pitchFamily="2" charset="2"/>
              <a:buChar char="Ø"/>
            </a:pPr>
            <a:r>
              <a:rPr lang="en-GB" sz="2000" dirty="0"/>
              <a:t>How national and/or sub-national program is funded, expenditure and commitments</a:t>
            </a:r>
          </a:p>
          <a:p>
            <a:pPr lvl="1">
              <a:buFont typeface="Wingdings" panose="05000000000000000000" pitchFamily="2" charset="2"/>
              <a:buChar char="Ø"/>
            </a:pPr>
            <a:r>
              <a:rPr lang="en-GB" sz="2000" dirty="0"/>
              <a:t>Vaccination schedule</a:t>
            </a:r>
          </a:p>
          <a:p>
            <a:pPr lvl="1">
              <a:buFont typeface="Wingdings" panose="05000000000000000000" pitchFamily="2" charset="2"/>
              <a:buChar char="Ø"/>
            </a:pPr>
            <a:r>
              <a:rPr lang="en-GB" sz="2000" dirty="0"/>
              <a:t>Structure of the program</a:t>
            </a:r>
          </a:p>
          <a:p>
            <a:pPr lvl="1">
              <a:buFont typeface="Wingdings" panose="05000000000000000000" pitchFamily="2" charset="2"/>
              <a:buChar char="Ø"/>
            </a:pPr>
            <a:r>
              <a:rPr lang="en-GB" sz="2000" dirty="0"/>
              <a:t>Other</a:t>
            </a:r>
          </a:p>
          <a:p>
            <a:pPr lvl="1"/>
            <a:endParaRPr lang="en-ZA" sz="2000" dirty="0"/>
          </a:p>
          <a:p>
            <a:r>
              <a:rPr lang="en-GB" sz="2400" b="1" dirty="0"/>
              <a:t> Secondary data on immunization expenditures:</a:t>
            </a:r>
          </a:p>
          <a:p>
            <a:pPr lvl="1">
              <a:buFont typeface="Wingdings" panose="05000000000000000000" pitchFamily="2" charset="2"/>
              <a:buChar char="Ø"/>
            </a:pPr>
            <a:r>
              <a:rPr lang="en-GB" sz="2000" dirty="0"/>
              <a:t>Government records, documents, accounts </a:t>
            </a:r>
          </a:p>
          <a:p>
            <a:pPr lvl="1">
              <a:buFont typeface="Wingdings" panose="05000000000000000000" pitchFamily="2" charset="2"/>
              <a:buChar char="Ø"/>
            </a:pPr>
            <a:r>
              <a:rPr lang="en-GB" sz="2000" dirty="0"/>
              <a:t>Development partner records: in-kind donations and finance*</a:t>
            </a:r>
            <a:endParaRPr lang="en-ZA" sz="2000" dirty="0"/>
          </a:p>
          <a:p>
            <a:pPr marL="673894" lvl="2"/>
            <a:r>
              <a:rPr lang="en-GB" sz="1800" dirty="0"/>
              <a:t>GAVI or UNICEF (procurement agency): value of donated vaccines</a:t>
            </a:r>
          </a:p>
          <a:p>
            <a:pPr marL="673894" lvl="2"/>
            <a:r>
              <a:rPr lang="en-GB" sz="1800" dirty="0"/>
              <a:t>WHO - technical assistance for surveillance and </a:t>
            </a:r>
            <a:r>
              <a:rPr lang="en-GB" sz="1800" dirty="0" err="1"/>
              <a:t>M&amp;E</a:t>
            </a:r>
            <a:r>
              <a:rPr lang="en-GB" sz="1800" dirty="0"/>
              <a:t> </a:t>
            </a:r>
          </a:p>
          <a:p>
            <a:pPr marL="673894" lvl="2"/>
            <a:r>
              <a:rPr lang="en-GB" sz="1800" dirty="0"/>
              <a:t>Bill and Melinda Gates Foundation: information on immunization spend</a:t>
            </a:r>
          </a:p>
          <a:p>
            <a:pPr marL="673894" lvl="2"/>
            <a:r>
              <a:rPr lang="en-GB" sz="1800" dirty="0"/>
              <a:t>Country specific sources for immunization e.g. Local NGOs, foundations</a:t>
            </a:r>
            <a:endParaRPr lang="en-ZA" sz="1800" dirty="0"/>
          </a:p>
        </p:txBody>
      </p:sp>
      <p:sp>
        <p:nvSpPr>
          <p:cNvPr id="5" name="TextBox 4"/>
          <p:cNvSpPr txBox="1"/>
          <p:nvPr/>
        </p:nvSpPr>
        <p:spPr>
          <a:xfrm>
            <a:off x="228600" y="6596063"/>
            <a:ext cx="1943100" cy="253916"/>
          </a:xfrm>
          <a:prstGeom prst="rect">
            <a:avLst/>
          </a:prstGeom>
          <a:noFill/>
        </p:spPr>
        <p:txBody>
          <a:bodyPr wrap="square" rtlCol="0">
            <a:spAutoFit/>
          </a:bodyPr>
          <a:lstStyle/>
          <a:p>
            <a:r>
              <a:rPr lang="en-ZA" sz="1050" dirty="0"/>
              <a:t>Source: Dereje et al 2017</a:t>
            </a:r>
          </a:p>
        </p:txBody>
      </p:sp>
    </p:spTree>
    <p:extLst>
      <p:ext uri="{BB962C8B-B14F-4D97-AF65-F5344CB8AC3E}">
        <p14:creationId xmlns:p14="http://schemas.microsoft.com/office/powerpoint/2010/main" val="39359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52400"/>
            <a:ext cx="7048500" cy="857250"/>
          </a:xfrm>
        </p:spPr>
        <p:txBody>
          <a:bodyPr>
            <a:noAutofit/>
          </a:bodyPr>
          <a:lstStyle/>
          <a:p>
            <a:r>
              <a:rPr lang="en-US" sz="3200" spc="-7" dirty="0"/>
              <a:t>Sources of Data: </a:t>
            </a:r>
            <a:r>
              <a:rPr lang="en-US" sz="3200" u="sng" spc="-7" dirty="0"/>
              <a:t>Earmarked Spending</a:t>
            </a:r>
            <a:endParaRPr lang="en-US" sz="3200" u="sng" dirty="0"/>
          </a:p>
        </p:txBody>
      </p:sp>
      <p:graphicFrame>
        <p:nvGraphicFramePr>
          <p:cNvPr id="4" name="Table 3"/>
          <p:cNvGraphicFramePr>
            <a:graphicFrameLocks noGrp="1"/>
          </p:cNvGraphicFramePr>
          <p:nvPr/>
        </p:nvGraphicFramePr>
        <p:xfrm>
          <a:off x="304800" y="990602"/>
          <a:ext cx="8574003" cy="5410198"/>
        </p:xfrm>
        <a:graphic>
          <a:graphicData uri="http://schemas.openxmlformats.org/drawingml/2006/table">
            <a:tbl>
              <a:tblPr firstRow="1" firstCol="1" bandRow="1">
                <a:tableStyleId>{5C22544A-7EE6-4342-B048-85BDC9FD1C3A}</a:tableStyleId>
              </a:tblPr>
              <a:tblGrid>
                <a:gridCol w="1880264">
                  <a:extLst>
                    <a:ext uri="{9D8B030D-6E8A-4147-A177-3AD203B41FA5}">
                      <a16:colId xmlns:a16="http://schemas.microsoft.com/office/drawing/2014/main" val="20000"/>
                    </a:ext>
                  </a:extLst>
                </a:gridCol>
                <a:gridCol w="3309264">
                  <a:extLst>
                    <a:ext uri="{9D8B030D-6E8A-4147-A177-3AD203B41FA5}">
                      <a16:colId xmlns:a16="http://schemas.microsoft.com/office/drawing/2014/main" val="20001"/>
                    </a:ext>
                  </a:extLst>
                </a:gridCol>
                <a:gridCol w="3384475">
                  <a:extLst>
                    <a:ext uri="{9D8B030D-6E8A-4147-A177-3AD203B41FA5}">
                      <a16:colId xmlns:a16="http://schemas.microsoft.com/office/drawing/2014/main" val="20002"/>
                    </a:ext>
                  </a:extLst>
                </a:gridCol>
              </a:tblGrid>
              <a:tr h="259055">
                <a:tc>
                  <a:txBody>
                    <a:bodyPr/>
                    <a:lstStyle/>
                    <a:p>
                      <a:pPr algn="ctr">
                        <a:spcAft>
                          <a:spcPts val="0"/>
                        </a:spcAft>
                      </a:pPr>
                      <a:r>
                        <a:rPr lang="en-GB" sz="1600" dirty="0">
                          <a:effectLst/>
                        </a:rPr>
                        <a:t>Activities</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tc>
                <a:tc>
                  <a:txBody>
                    <a:bodyPr/>
                    <a:lstStyle/>
                    <a:p>
                      <a:pPr algn="ctr">
                        <a:spcAft>
                          <a:spcPts val="0"/>
                        </a:spcAft>
                      </a:pPr>
                      <a:r>
                        <a:rPr lang="en-GB" sz="1600">
                          <a:effectLst/>
                        </a:rPr>
                        <a:t>Possible Sources</a:t>
                      </a:r>
                      <a:endParaRPr lang="en-ZA" sz="1600">
                        <a:solidFill>
                          <a:srgbClr val="31849B"/>
                        </a:solidFill>
                        <a:effectLst/>
                        <a:latin typeface="Times New Roman" panose="02020603050405020304" pitchFamily="18" charset="0"/>
                        <a:ea typeface="SimSun" panose="02010600030101010101" pitchFamily="2" charset="-122"/>
                      </a:endParaRPr>
                    </a:p>
                  </a:txBody>
                  <a:tcPr marL="51435" marR="51435" marT="0" marB="0"/>
                </a:tc>
                <a:tc>
                  <a:txBody>
                    <a:bodyPr/>
                    <a:lstStyle/>
                    <a:p>
                      <a:pPr algn="ctr">
                        <a:spcAft>
                          <a:spcPts val="0"/>
                        </a:spcAft>
                      </a:pPr>
                      <a:r>
                        <a:rPr lang="en-GB" sz="1600">
                          <a:effectLst/>
                        </a:rPr>
                        <a:t>Comments</a:t>
                      </a:r>
                      <a:endParaRPr lang="en-ZA" sz="1600">
                        <a:solidFill>
                          <a:srgbClr val="31849B"/>
                        </a:solidFill>
                        <a:effectLst/>
                        <a:latin typeface="Times New Roman" panose="02020603050405020304" pitchFamily="18" charset="0"/>
                        <a:ea typeface="SimSun" panose="02010600030101010101" pitchFamily="2" charset="-122"/>
                      </a:endParaRPr>
                    </a:p>
                  </a:txBody>
                  <a:tcPr marL="51435" marR="51435" marT="0" marB="0"/>
                </a:tc>
                <a:extLst>
                  <a:ext uri="{0D108BD9-81ED-4DB2-BD59-A6C34878D82A}">
                    <a16:rowId xmlns:a16="http://schemas.microsoft.com/office/drawing/2014/main" val="10000"/>
                  </a:ext>
                </a:extLst>
              </a:tr>
              <a:tr h="803588">
                <a:tc>
                  <a:txBody>
                    <a:bodyPr/>
                    <a:lstStyle/>
                    <a:p>
                      <a:pPr>
                        <a:spcAft>
                          <a:spcPts val="0"/>
                        </a:spcAft>
                      </a:pPr>
                      <a:r>
                        <a:rPr lang="en-GB" sz="1600" dirty="0">
                          <a:effectLst/>
                        </a:rPr>
                        <a:t>Vaccine and injection supply procurement</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74625" indent="-174625">
                        <a:spcAft>
                          <a:spcPts val="0"/>
                        </a:spcAft>
                        <a:buFont typeface="Arial" panose="020B0604020202020204" pitchFamily="34" charset="0"/>
                        <a:buChar char="•"/>
                      </a:pPr>
                      <a:r>
                        <a:rPr lang="en-GB" sz="1600" dirty="0">
                          <a:effectLst/>
                        </a:rPr>
                        <a:t>EPI records; vaccine requisition &amp; distribution;  GAVI; UNICEF; other donors; manufacturers</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74625" indent="-174625" algn="l" defTabSz="914400" rtl="0" eaLnBrk="1" latinLnBrk="0" hangingPunct="1">
                        <a:spcAft>
                          <a:spcPts val="0"/>
                        </a:spcAft>
                        <a:buFont typeface="Arial" panose="020B0604020202020204" pitchFamily="34" charset="0"/>
                        <a:buChar char="•"/>
                      </a:pPr>
                      <a:r>
                        <a:rPr lang="en-GB" sz="1600" kern="1200" dirty="0">
                          <a:solidFill>
                            <a:schemeClr val="dk1"/>
                          </a:solidFill>
                          <a:effectLst/>
                          <a:latin typeface="+mn-lt"/>
                          <a:ea typeface="+mn-ea"/>
                          <a:cs typeface="+mn-cs"/>
                        </a:rPr>
                        <a:t>Other donors may support vaccine purchases – e.g. for cholera vaccine</a:t>
                      </a: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1"/>
                  </a:ext>
                </a:extLst>
              </a:tr>
              <a:tr h="1036221">
                <a:tc>
                  <a:txBody>
                    <a:bodyPr/>
                    <a:lstStyle/>
                    <a:p>
                      <a:pPr>
                        <a:spcAft>
                          <a:spcPts val="0"/>
                        </a:spcAft>
                      </a:pPr>
                      <a:r>
                        <a:rPr lang="en-GB" sz="1600" dirty="0">
                          <a:effectLst/>
                        </a:rPr>
                        <a:t>Service Delivery</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74625" indent="-174625" algn="l" defTabSz="914400" rtl="0" eaLnBrk="1" latinLnBrk="0" hangingPunct="1">
                        <a:spcAft>
                          <a:spcPts val="0"/>
                        </a:spcAft>
                        <a:buFont typeface="Arial" panose="020B0604020202020204" pitchFamily="34" charset="0"/>
                        <a:buChar char="•"/>
                      </a:pPr>
                      <a:r>
                        <a:rPr lang="en-GB" sz="1600" kern="1200" dirty="0">
                          <a:solidFill>
                            <a:schemeClr val="dk1"/>
                          </a:solidFill>
                          <a:effectLst/>
                          <a:latin typeface="+mn-lt"/>
                          <a:ea typeface="+mn-ea"/>
                          <a:cs typeface="+mn-cs"/>
                        </a:rPr>
                        <a:t>EPI records (vaccine requisition &amp; distribution); partner records </a:t>
                      </a:r>
                    </a:p>
                    <a:p>
                      <a:pPr marL="174625" indent="-174625" algn="l" defTabSz="914400" rtl="0" eaLnBrk="1" latinLnBrk="0" hangingPunct="1">
                        <a:spcAft>
                          <a:spcPts val="0"/>
                        </a:spcAft>
                        <a:buFont typeface="Arial" panose="020B0604020202020204" pitchFamily="34" charset="0"/>
                        <a:buChar char="•"/>
                      </a:pPr>
                      <a:r>
                        <a:rPr lang="en-GB" sz="1600" kern="1200" dirty="0">
                          <a:solidFill>
                            <a:schemeClr val="dk1"/>
                          </a:solidFill>
                          <a:effectLst/>
                          <a:latin typeface="+mn-lt"/>
                          <a:ea typeface="+mn-ea"/>
                          <a:cs typeface="+mn-cs"/>
                        </a:rPr>
                        <a:t>Unit cost studies for details of activities and full costs</a:t>
                      </a:r>
                      <a:endParaRPr lang="en-ZA" sz="1600" kern="1200" dirty="0">
                        <a:solidFill>
                          <a:schemeClr val="dk1"/>
                        </a:solidFill>
                        <a:effectLst/>
                        <a:latin typeface="+mn-lt"/>
                        <a:ea typeface="+mn-ea"/>
                        <a:cs typeface="+mn-cs"/>
                      </a:endParaRPr>
                    </a:p>
                  </a:txBody>
                  <a:tcPr marL="51435" marR="51435" marT="0" marB="0" anchor="ctr"/>
                </a:tc>
                <a:tc>
                  <a:txBody>
                    <a:bodyPr/>
                    <a:lstStyle/>
                    <a:p>
                      <a:pPr marL="174625" indent="-174625" algn="l" defTabSz="914400" rtl="0" eaLnBrk="1" latinLnBrk="0" hangingPunct="1">
                        <a:spcAft>
                          <a:spcPts val="0"/>
                        </a:spcAft>
                        <a:buFont typeface="Arial" panose="020B0604020202020204" pitchFamily="34" charset="0"/>
                        <a:buChar char="•"/>
                      </a:pPr>
                      <a:r>
                        <a:rPr lang="en-GB" sz="1600" kern="1200" dirty="0">
                          <a:solidFill>
                            <a:schemeClr val="dk1"/>
                          </a:solidFill>
                          <a:effectLst/>
                          <a:latin typeface="+mn-lt"/>
                          <a:ea typeface="+mn-ea"/>
                          <a:cs typeface="+mn-cs"/>
                        </a:rPr>
                        <a:t>Possibly: GAVI HSS funding; USAID from Reaching every District (RED)</a:t>
                      </a: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2"/>
                  </a:ext>
                </a:extLst>
              </a:tr>
              <a:tr h="518110">
                <a:tc>
                  <a:txBody>
                    <a:bodyPr/>
                    <a:lstStyle/>
                    <a:p>
                      <a:pPr>
                        <a:spcAft>
                          <a:spcPts val="0"/>
                        </a:spcAft>
                      </a:pPr>
                      <a:r>
                        <a:rPr lang="en-GB" sz="1600" dirty="0" err="1">
                          <a:effectLst/>
                        </a:rPr>
                        <a:t>IEC</a:t>
                      </a:r>
                      <a:r>
                        <a:rPr lang="en-GB" sz="1600" dirty="0">
                          <a:effectLst/>
                        </a:rPr>
                        <a:t>/Social Mobilization</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74625" indent="-174625">
                        <a:spcAft>
                          <a:spcPts val="0"/>
                        </a:spcAft>
                        <a:buFont typeface="Arial" panose="020B0604020202020204" pitchFamily="34" charset="0"/>
                        <a:buChar char="•"/>
                      </a:pPr>
                      <a:r>
                        <a:rPr lang="en-GB" sz="1600" kern="1200" dirty="0" err="1">
                          <a:solidFill>
                            <a:schemeClr val="dk1"/>
                          </a:solidFill>
                          <a:effectLst/>
                          <a:latin typeface="+mn-lt"/>
                          <a:ea typeface="+mn-ea"/>
                          <a:cs typeface="+mn-cs"/>
                        </a:rPr>
                        <a:t>MoH</a:t>
                      </a:r>
                      <a:r>
                        <a:rPr lang="en-GB" sz="1600" kern="1200" dirty="0">
                          <a:solidFill>
                            <a:schemeClr val="dk1"/>
                          </a:solidFill>
                          <a:effectLst/>
                          <a:latin typeface="+mn-lt"/>
                          <a:ea typeface="+mn-ea"/>
                          <a:cs typeface="+mn-cs"/>
                        </a:rPr>
                        <a:t> Finance or EPI records; Partner records</a:t>
                      </a:r>
                      <a:endParaRPr lang="en-ZA" sz="1600" kern="1200" dirty="0">
                        <a:solidFill>
                          <a:schemeClr val="dk1"/>
                        </a:solidFill>
                        <a:effectLst/>
                        <a:latin typeface="+mn-lt"/>
                        <a:ea typeface="+mn-ea"/>
                        <a:cs typeface="+mn-cs"/>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Possible technical assistance (TA) from UNICEF and USAID RED</a:t>
                      </a: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518110">
                <a:tc>
                  <a:txBody>
                    <a:bodyPr/>
                    <a:lstStyle/>
                    <a:p>
                      <a:pPr>
                        <a:spcAft>
                          <a:spcPts val="0"/>
                        </a:spcAft>
                      </a:pPr>
                      <a:r>
                        <a:rPr lang="en-GB" sz="1600" dirty="0">
                          <a:effectLst/>
                        </a:rPr>
                        <a:t>Training</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EPI records; Development partner records</a:t>
                      </a:r>
                      <a:endParaRPr lang="en-ZA" sz="1600" kern="1200" dirty="0">
                        <a:solidFill>
                          <a:schemeClr val="dk1"/>
                        </a:solidFill>
                        <a:effectLst/>
                        <a:latin typeface="+mn-lt"/>
                        <a:ea typeface="+mn-ea"/>
                        <a:cs typeface="+mn-cs"/>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Technical assistance from WHO, USAID + other partners</a:t>
                      </a: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518110">
                <a:tc>
                  <a:txBody>
                    <a:bodyPr/>
                    <a:lstStyle/>
                    <a:p>
                      <a:pPr>
                        <a:spcAft>
                          <a:spcPts val="0"/>
                        </a:spcAft>
                      </a:pPr>
                      <a:r>
                        <a:rPr lang="en-GB" sz="1600" dirty="0">
                          <a:effectLst/>
                        </a:rPr>
                        <a:t>Supervision </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EPI records; Development partner records </a:t>
                      </a:r>
                      <a:endParaRPr lang="en-ZA" sz="1600" kern="1200" dirty="0">
                        <a:solidFill>
                          <a:schemeClr val="dk1"/>
                        </a:solidFill>
                        <a:effectLst/>
                        <a:latin typeface="+mn-lt"/>
                        <a:ea typeface="+mn-ea"/>
                        <a:cs typeface="+mn-cs"/>
                      </a:endParaRPr>
                    </a:p>
                  </a:txBody>
                  <a:tcPr marL="51435" marR="51435" marT="0" marB="0" anchor="ctr"/>
                </a:tc>
                <a:tc>
                  <a:txBody>
                    <a:bodyPr/>
                    <a:lstStyle/>
                    <a:p>
                      <a:pPr marL="0" indent="0">
                        <a:spcAft>
                          <a:spcPts val="0"/>
                        </a:spcAft>
                        <a:buFont typeface="Arial" panose="020B0604020202020204" pitchFamily="34" charset="0"/>
                        <a:buNone/>
                      </a:pP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619447">
                <a:tc>
                  <a:txBody>
                    <a:bodyPr/>
                    <a:lstStyle/>
                    <a:p>
                      <a:pPr>
                        <a:spcAft>
                          <a:spcPts val="0"/>
                        </a:spcAft>
                      </a:pPr>
                      <a:r>
                        <a:rPr lang="en-GB" sz="1600" dirty="0">
                          <a:effectLst/>
                        </a:rPr>
                        <a:t>M&amp;E (incl.</a:t>
                      </a:r>
                      <a:r>
                        <a:rPr lang="en-GB" sz="1600" baseline="0" dirty="0">
                          <a:effectLst/>
                        </a:rPr>
                        <a:t> </a:t>
                      </a:r>
                      <a:r>
                        <a:rPr lang="en-GB" sz="1600" dirty="0">
                          <a:effectLst/>
                        </a:rPr>
                        <a:t>Surveillance)</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EPI surveillance records; Partner records </a:t>
                      </a:r>
                      <a:endParaRPr lang="en-ZA" sz="1600" kern="1200" dirty="0">
                        <a:solidFill>
                          <a:schemeClr val="dk1"/>
                        </a:solidFill>
                        <a:effectLst/>
                        <a:latin typeface="+mn-lt"/>
                        <a:ea typeface="+mn-ea"/>
                        <a:cs typeface="+mn-cs"/>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Technical assistance from WHO + other partner records </a:t>
                      </a: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6"/>
                  </a:ext>
                </a:extLst>
              </a:tr>
              <a:tr h="518110">
                <a:tc>
                  <a:txBody>
                    <a:bodyPr/>
                    <a:lstStyle/>
                    <a:p>
                      <a:pPr>
                        <a:spcAft>
                          <a:spcPts val="0"/>
                        </a:spcAft>
                      </a:pPr>
                      <a:r>
                        <a:rPr lang="en-GB" sz="1600" dirty="0">
                          <a:effectLst/>
                        </a:rPr>
                        <a:t>Logistics</a:t>
                      </a:r>
                      <a:endParaRPr lang="en-ZA" sz="1600" dirty="0">
                        <a:effectLst/>
                      </a:endParaRPr>
                    </a:p>
                    <a:p>
                      <a:pPr>
                        <a:spcAft>
                          <a:spcPts val="0"/>
                        </a:spcAft>
                      </a:pPr>
                      <a:r>
                        <a:rPr lang="en-GB" sz="1600" dirty="0">
                          <a:effectLst/>
                        </a:rPr>
                        <a:t> </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EPI and Partner records </a:t>
                      </a:r>
                      <a:endParaRPr lang="en-ZA" sz="1600" kern="1200" dirty="0">
                        <a:solidFill>
                          <a:schemeClr val="dk1"/>
                        </a:solidFill>
                        <a:effectLst/>
                        <a:latin typeface="+mn-lt"/>
                        <a:ea typeface="+mn-ea"/>
                        <a:cs typeface="+mn-cs"/>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For vehicle or motorcycle purchase, possible source is GAVI  </a:t>
                      </a:r>
                      <a:endParaRPr lang="en-ZA" sz="16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7"/>
                  </a:ext>
                </a:extLst>
              </a:tr>
              <a:tr h="619447">
                <a:tc>
                  <a:txBody>
                    <a:bodyPr/>
                    <a:lstStyle/>
                    <a:p>
                      <a:pPr>
                        <a:spcAft>
                          <a:spcPts val="0"/>
                        </a:spcAft>
                      </a:pPr>
                      <a:r>
                        <a:rPr lang="en-GB" sz="1600" dirty="0">
                          <a:effectLst/>
                        </a:rPr>
                        <a:t>Cold Chain Operation</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tc>
                  <a:txBody>
                    <a:bodyPr/>
                    <a:lstStyle/>
                    <a:p>
                      <a:pPr marL="180975" indent="-180975">
                        <a:spcAft>
                          <a:spcPts val="0"/>
                        </a:spcAft>
                        <a:buFont typeface="Arial" panose="020B0604020202020204" pitchFamily="34" charset="0"/>
                        <a:buChar char="•"/>
                      </a:pPr>
                      <a:r>
                        <a:rPr lang="en-GB" sz="1600" kern="1200" dirty="0">
                          <a:solidFill>
                            <a:schemeClr val="dk1"/>
                          </a:solidFill>
                          <a:effectLst/>
                          <a:latin typeface="+mn-lt"/>
                          <a:ea typeface="+mn-ea"/>
                          <a:cs typeface="+mn-cs"/>
                        </a:rPr>
                        <a:t>EPI and Partner records</a:t>
                      </a:r>
                      <a:endParaRPr lang="en-ZA" sz="1600" kern="1200" dirty="0">
                        <a:solidFill>
                          <a:schemeClr val="dk1"/>
                        </a:solidFill>
                        <a:effectLst/>
                        <a:latin typeface="+mn-lt"/>
                        <a:ea typeface="+mn-ea"/>
                        <a:cs typeface="+mn-cs"/>
                      </a:endParaRPr>
                    </a:p>
                  </a:txBody>
                  <a:tcPr marL="51435" marR="51435" marT="0" marB="0" anchor="ctr"/>
                </a:tc>
                <a:tc>
                  <a:txBody>
                    <a:bodyPr/>
                    <a:lstStyle/>
                    <a:p>
                      <a:pPr marL="177800" indent="-177800">
                        <a:spcAft>
                          <a:spcPts val="0"/>
                        </a:spcAft>
                        <a:buFont typeface="Arial" panose="020B0604020202020204" pitchFamily="34" charset="0"/>
                        <a:buChar char="•"/>
                      </a:pPr>
                      <a:r>
                        <a:rPr lang="en-GB" sz="1600" dirty="0">
                          <a:effectLst/>
                        </a:rPr>
                        <a:t>UNICEF if is procurement agency for cold chain; GAVI; JICA</a:t>
                      </a:r>
                      <a:endParaRPr lang="en-ZA" sz="1600" dirty="0">
                        <a:solidFill>
                          <a:srgbClr val="31849B"/>
                        </a:solidFill>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8"/>
                  </a:ext>
                </a:extLst>
              </a:tr>
            </a:tbl>
          </a:graphicData>
        </a:graphic>
      </p:graphicFrame>
      <p:sp>
        <p:nvSpPr>
          <p:cNvPr id="8" name="TextBox 7"/>
          <p:cNvSpPr txBox="1"/>
          <p:nvPr/>
        </p:nvSpPr>
        <p:spPr>
          <a:xfrm>
            <a:off x="141371" y="6580021"/>
            <a:ext cx="2689058" cy="253916"/>
          </a:xfrm>
          <a:prstGeom prst="rect">
            <a:avLst/>
          </a:prstGeom>
          <a:noFill/>
        </p:spPr>
        <p:txBody>
          <a:bodyPr wrap="square" rtlCol="0">
            <a:spAutoFit/>
          </a:bodyPr>
          <a:lstStyle/>
          <a:p>
            <a:r>
              <a:rPr lang="en-ZA" sz="1050" dirty="0"/>
              <a:t>Source: Adapted from Dereje et al 2017</a:t>
            </a:r>
          </a:p>
        </p:txBody>
      </p:sp>
    </p:spTree>
    <p:extLst>
      <p:ext uri="{BB962C8B-B14F-4D97-AF65-F5344CB8AC3E}">
        <p14:creationId xmlns:p14="http://schemas.microsoft.com/office/powerpoint/2010/main" val="28440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089" y="1028701"/>
            <a:ext cx="6386513" cy="994172"/>
          </a:xfrm>
        </p:spPr>
        <p:txBody>
          <a:bodyPr>
            <a:noAutofit/>
          </a:bodyPr>
          <a:lstStyle/>
          <a:p>
            <a:r>
              <a:rPr lang="en-US" sz="2700" spc="-7" dirty="0"/>
              <a:t>Sources of Data: </a:t>
            </a:r>
            <a:r>
              <a:rPr lang="en-GB" sz="2700" u="sng" dirty="0"/>
              <a:t>Non-Earmarked Spending</a:t>
            </a:r>
            <a:r>
              <a:rPr lang="en-GB" sz="2700" dirty="0"/>
              <a:t> </a:t>
            </a:r>
            <a:br>
              <a:rPr lang="en-ZA" sz="2700" dirty="0"/>
            </a:br>
            <a:endParaRPr lang="en-US" sz="2700" dirty="0"/>
          </a:p>
        </p:txBody>
      </p:sp>
      <p:sp>
        <p:nvSpPr>
          <p:cNvPr id="3" name="Content Placeholder 2"/>
          <p:cNvSpPr>
            <a:spLocks noGrp="1"/>
          </p:cNvSpPr>
          <p:nvPr>
            <p:ph idx="1"/>
          </p:nvPr>
        </p:nvSpPr>
        <p:spPr>
          <a:xfrm>
            <a:off x="363772" y="1784197"/>
            <a:ext cx="8780228" cy="5073803"/>
          </a:xfrm>
        </p:spPr>
        <p:txBody>
          <a:bodyPr>
            <a:noAutofit/>
          </a:bodyPr>
          <a:lstStyle/>
          <a:p>
            <a:pPr marL="0" indent="0">
              <a:lnSpc>
                <a:spcPct val="100000"/>
              </a:lnSpc>
              <a:buNone/>
            </a:pPr>
            <a:r>
              <a:rPr lang="en-GB" sz="1800" b="1" dirty="0"/>
              <a:t>Sub-national data are often a major challenge, as are ‘non-earmarked expenditure’</a:t>
            </a:r>
          </a:p>
          <a:p>
            <a:pPr marL="0" indent="0">
              <a:lnSpc>
                <a:spcPct val="100000"/>
              </a:lnSpc>
              <a:buNone/>
            </a:pPr>
            <a:r>
              <a:rPr lang="en-GB" sz="1800" b="1" dirty="0"/>
              <a:t>Immunisation is part of other activities, not immunization or even activity/ program specific </a:t>
            </a:r>
          </a:p>
          <a:p>
            <a:pPr marL="0" indent="0">
              <a:lnSpc>
                <a:spcPct val="100000"/>
              </a:lnSpc>
              <a:spcBef>
                <a:spcPts val="450"/>
              </a:spcBef>
              <a:buNone/>
            </a:pPr>
            <a:endParaRPr lang="en-GB" sz="1400" dirty="0"/>
          </a:p>
          <a:p>
            <a:pPr marL="0" indent="0">
              <a:lnSpc>
                <a:spcPct val="100000"/>
              </a:lnSpc>
              <a:spcBef>
                <a:spcPts val="900"/>
              </a:spcBef>
              <a:buNone/>
            </a:pPr>
            <a:r>
              <a:rPr lang="en-GB" sz="2000" b="1" dirty="0"/>
              <a:t>‘</a:t>
            </a:r>
            <a:r>
              <a:rPr lang="en-GB" sz="2000" b="1" i="1" dirty="0"/>
              <a:t>Directly allocable” </a:t>
            </a:r>
            <a:r>
              <a:rPr lang="en-GB" sz="2000" dirty="0"/>
              <a:t>non-earmarked expenditures: part of immunization activities</a:t>
            </a:r>
          </a:p>
          <a:p>
            <a:pPr marL="466725" lvl="1">
              <a:lnSpc>
                <a:spcPct val="100000"/>
              </a:lnSpc>
            </a:pPr>
            <a:r>
              <a:rPr lang="en-GB" dirty="0" err="1"/>
              <a:t>E.g</a:t>
            </a:r>
            <a:r>
              <a:rPr lang="en-GB" dirty="0"/>
              <a:t> . health worker salaries; operating costs of government health facilities (utilities, building maintenance, communications, etc); use of vehicle fleet</a:t>
            </a:r>
          </a:p>
          <a:p>
            <a:pPr marL="0" indent="0">
              <a:lnSpc>
                <a:spcPct val="100000"/>
              </a:lnSpc>
              <a:spcBef>
                <a:spcPts val="900"/>
              </a:spcBef>
              <a:buNone/>
            </a:pPr>
            <a:r>
              <a:rPr lang="en-GB" sz="2000" i="1" dirty="0"/>
              <a:t>‘</a:t>
            </a:r>
            <a:r>
              <a:rPr lang="en-GB" sz="2000" b="1" i="1" dirty="0"/>
              <a:t>Non-directly allocable” </a:t>
            </a:r>
            <a:r>
              <a:rPr lang="en-GB" sz="2000" dirty="0"/>
              <a:t>non-earmarked expenditures: not directly part of immunization but facilitate provision of services </a:t>
            </a:r>
          </a:p>
          <a:p>
            <a:pPr marL="466725" lvl="1">
              <a:lnSpc>
                <a:spcPct val="100000"/>
              </a:lnSpc>
            </a:pPr>
            <a:r>
              <a:rPr lang="en-GB" dirty="0"/>
              <a:t>E.g. general administration and management of the health sector.</a:t>
            </a:r>
          </a:p>
          <a:p>
            <a:pPr marL="466725" lvl="1">
              <a:lnSpc>
                <a:spcPct val="100000"/>
              </a:lnSpc>
            </a:pPr>
            <a:r>
              <a:rPr lang="en-GB" dirty="0"/>
              <a:t>Country can opt out of allocating them to activities – just note in report  </a:t>
            </a:r>
            <a:endParaRPr lang="en-ZA" dirty="0"/>
          </a:p>
          <a:p>
            <a:pPr marL="0" indent="0">
              <a:lnSpc>
                <a:spcPct val="100000"/>
              </a:lnSpc>
              <a:spcBef>
                <a:spcPts val="900"/>
              </a:spcBef>
              <a:buNone/>
            </a:pPr>
            <a:r>
              <a:rPr lang="en-GB" sz="2000" b="1" dirty="0"/>
              <a:t>Use</a:t>
            </a:r>
            <a:r>
              <a:rPr lang="en-GB" sz="2000" dirty="0"/>
              <a:t> </a:t>
            </a:r>
            <a:r>
              <a:rPr lang="en-GB" sz="2000" b="1" i="1" dirty="0"/>
              <a:t>allocation/ tracing factors </a:t>
            </a:r>
            <a:r>
              <a:rPr lang="en-GB" sz="2000" dirty="0"/>
              <a:t>to allocate un-earmarked funds to different disease and priority health areas</a:t>
            </a:r>
            <a:endParaRPr lang="en-ZA" sz="2000" dirty="0"/>
          </a:p>
          <a:p>
            <a:pPr marL="466725" lvl="1">
              <a:lnSpc>
                <a:spcPct val="100000"/>
              </a:lnSpc>
            </a:pPr>
            <a:r>
              <a:rPr lang="en-ZA" dirty="0"/>
              <a:t>E.g. number of visits required for EPI regimen vs total PHC visits</a:t>
            </a:r>
          </a:p>
        </p:txBody>
      </p:sp>
      <p:sp>
        <p:nvSpPr>
          <p:cNvPr id="4" name="TextBox 3"/>
          <p:cNvSpPr txBox="1"/>
          <p:nvPr/>
        </p:nvSpPr>
        <p:spPr>
          <a:xfrm>
            <a:off x="339709" y="6580021"/>
            <a:ext cx="1943100" cy="253916"/>
          </a:xfrm>
          <a:prstGeom prst="rect">
            <a:avLst/>
          </a:prstGeom>
          <a:noFill/>
        </p:spPr>
        <p:txBody>
          <a:bodyPr wrap="square" rtlCol="0">
            <a:spAutoFit/>
          </a:bodyPr>
          <a:lstStyle/>
          <a:p>
            <a:r>
              <a:rPr lang="en-ZA" sz="1050" dirty="0"/>
              <a:t>Source: Dereje et al 2017</a:t>
            </a:r>
          </a:p>
        </p:txBody>
      </p:sp>
    </p:spTree>
    <p:extLst>
      <p:ext uri="{BB962C8B-B14F-4D97-AF65-F5344CB8AC3E}">
        <p14:creationId xmlns:p14="http://schemas.microsoft.com/office/powerpoint/2010/main" val="19582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98" y="451434"/>
            <a:ext cx="6819901" cy="857250"/>
          </a:xfrm>
        </p:spPr>
        <p:txBody>
          <a:bodyPr>
            <a:noAutofit/>
          </a:bodyPr>
          <a:lstStyle/>
          <a:p>
            <a:r>
              <a:rPr lang="en-US" sz="2700" u="sng" spc="-7" dirty="0"/>
              <a:t>Allocation</a:t>
            </a:r>
            <a:r>
              <a:rPr lang="en-US" sz="2700" spc="-7" dirty="0"/>
              <a:t> of </a:t>
            </a:r>
            <a:r>
              <a:rPr lang="en-US" sz="2700" u="sng" spc="-7" dirty="0"/>
              <a:t>Non-Earmarked Expenditure</a:t>
            </a:r>
          </a:p>
        </p:txBody>
      </p:sp>
      <p:graphicFrame>
        <p:nvGraphicFramePr>
          <p:cNvPr id="5" name="Diagram 4"/>
          <p:cNvGraphicFramePr/>
          <p:nvPr/>
        </p:nvGraphicFramePr>
        <p:xfrm>
          <a:off x="304800" y="1517984"/>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7835" y="6604084"/>
            <a:ext cx="7492165" cy="307777"/>
          </a:xfrm>
          <a:prstGeom prst="rect">
            <a:avLst/>
          </a:prstGeom>
          <a:noFill/>
        </p:spPr>
        <p:txBody>
          <a:bodyPr wrap="square" rtlCol="0">
            <a:spAutoFit/>
          </a:bodyPr>
          <a:lstStyle/>
          <a:p>
            <a:r>
              <a:rPr lang="en-ZA" sz="1400" dirty="0"/>
              <a:t>Source: Adapted from Dereje et al 2017. MOH: Ministry of Health. RI: Routine Immunization</a:t>
            </a:r>
          </a:p>
        </p:txBody>
      </p:sp>
    </p:spTree>
    <p:extLst>
      <p:ext uri="{BB962C8B-B14F-4D97-AF65-F5344CB8AC3E}">
        <p14:creationId xmlns:p14="http://schemas.microsoft.com/office/powerpoint/2010/main" val="37538554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pc="-7" dirty="0"/>
              <a:t>Financing Bottlenecks</a:t>
            </a:r>
            <a:endParaRPr lang="en-US" sz="3200" dirty="0"/>
          </a:p>
        </p:txBody>
      </p:sp>
      <p:sp>
        <p:nvSpPr>
          <p:cNvPr id="3" name="Content Placeholder 2"/>
          <p:cNvSpPr>
            <a:spLocks noGrp="1"/>
          </p:cNvSpPr>
          <p:nvPr>
            <p:ph idx="1"/>
          </p:nvPr>
        </p:nvSpPr>
        <p:spPr>
          <a:xfrm>
            <a:off x="496957" y="2027820"/>
            <a:ext cx="8418443" cy="4372979"/>
          </a:xfrm>
        </p:spPr>
        <p:txBody>
          <a:bodyPr>
            <a:noAutofit/>
          </a:bodyPr>
          <a:lstStyle/>
          <a:p>
            <a:pPr marL="0" indent="0">
              <a:buNone/>
            </a:pPr>
            <a:r>
              <a:rPr lang="en-US" sz="2800" dirty="0"/>
              <a:t>Limited number of studies but may be major factor in understanding flows, financing adequacy and EPI effectiveness. </a:t>
            </a:r>
            <a:r>
              <a:rPr lang="en-US" sz="2800" u="sng" dirty="0"/>
              <a:t>Bottlenecks in 3 main phases</a:t>
            </a:r>
            <a:r>
              <a:rPr lang="en-US" sz="2800" dirty="0"/>
              <a:t>:</a:t>
            </a:r>
          </a:p>
          <a:p>
            <a:pPr marL="0" indent="0">
              <a:buNone/>
            </a:pPr>
            <a:endParaRPr lang="en-US" sz="2400" dirty="0"/>
          </a:p>
          <a:p>
            <a:pPr marL="457200" indent="-457200">
              <a:buFont typeface="+mj-lt"/>
              <a:buAutoNum type="arabicPeriod"/>
            </a:pPr>
            <a:r>
              <a:rPr lang="en-ZA" sz="2400" b="1" dirty="0"/>
              <a:t>Budget elaboration</a:t>
            </a:r>
            <a:r>
              <a:rPr lang="en-ZA" sz="2400" dirty="0"/>
              <a:t>: e.g. budget ceilings unlinked to EPI needs </a:t>
            </a:r>
          </a:p>
          <a:p>
            <a:pPr marL="457200" indent="-457200">
              <a:buFont typeface="+mj-lt"/>
              <a:buAutoNum type="arabicPeriod"/>
            </a:pPr>
            <a:r>
              <a:rPr lang="en-ZA" sz="2400" b="1" dirty="0"/>
              <a:t>Budget adoption</a:t>
            </a:r>
            <a:r>
              <a:rPr lang="en-ZA" sz="2400" dirty="0"/>
              <a:t>: e.g. delays in donor processes and information on commitments </a:t>
            </a:r>
          </a:p>
          <a:p>
            <a:pPr marL="457200" indent="-457200">
              <a:buFont typeface="+mj-lt"/>
              <a:buAutoNum type="arabicPeriod"/>
            </a:pPr>
            <a:r>
              <a:rPr lang="en-ZA" sz="2400" b="1" dirty="0"/>
              <a:t>Budget execution</a:t>
            </a:r>
            <a:r>
              <a:rPr lang="en-ZA" sz="2400" dirty="0"/>
              <a:t>: e.g. budget cuts or reprioritisation; delayed and partial disbursement to subnational levels; bureaucratic processes   </a:t>
            </a:r>
          </a:p>
          <a:p>
            <a:pPr marL="0" indent="0">
              <a:buNone/>
            </a:pPr>
            <a:endParaRPr lang="en-ZA" sz="2800" dirty="0">
              <a:solidFill>
                <a:srgbClr val="FF0000"/>
              </a:solidFill>
            </a:endParaRPr>
          </a:p>
        </p:txBody>
      </p:sp>
      <p:sp>
        <p:nvSpPr>
          <p:cNvPr id="4" name="TextBox 3"/>
          <p:cNvSpPr txBox="1"/>
          <p:nvPr/>
        </p:nvSpPr>
        <p:spPr>
          <a:xfrm>
            <a:off x="152400" y="6553200"/>
            <a:ext cx="8570843" cy="438582"/>
          </a:xfrm>
          <a:prstGeom prst="rect">
            <a:avLst/>
          </a:prstGeom>
          <a:noFill/>
        </p:spPr>
        <p:txBody>
          <a:bodyPr wrap="square" rtlCol="0">
            <a:spAutoFit/>
          </a:bodyPr>
          <a:lstStyle/>
          <a:p>
            <a:r>
              <a:rPr lang="en-ZA" sz="750" dirty="0"/>
              <a:t>Le Gargasson JB, </a:t>
            </a:r>
            <a:r>
              <a:rPr lang="en-ZA" sz="750" dirty="0" err="1"/>
              <a:t>Mibulumukini</a:t>
            </a:r>
            <a:r>
              <a:rPr lang="en-ZA" sz="750" dirty="0"/>
              <a:t> B, Gessner BD, </a:t>
            </a:r>
            <a:r>
              <a:rPr lang="en-ZA" sz="750" dirty="0" err="1"/>
              <a:t>Colombini</a:t>
            </a:r>
            <a:r>
              <a:rPr lang="en-ZA" sz="750" dirty="0"/>
              <a:t> A (2014) Budget process bottlenecks for immunization financing in the Democratic Republic of the Congo (DRC). Vaccine 32(9): 1036-1042.</a:t>
            </a:r>
          </a:p>
          <a:p>
            <a:r>
              <a:rPr lang="en-ZA" sz="750" dirty="0" err="1"/>
              <a:t>Kabaniha</a:t>
            </a:r>
            <a:r>
              <a:rPr lang="en-ZA" sz="750" dirty="0"/>
              <a:t> G, </a:t>
            </a:r>
            <a:r>
              <a:rPr lang="en-ZA" sz="750" dirty="0" err="1"/>
              <a:t>Muheki</a:t>
            </a:r>
            <a:r>
              <a:rPr lang="en-ZA" sz="750" dirty="0"/>
              <a:t> </a:t>
            </a:r>
            <a:r>
              <a:rPr lang="en-ZA" sz="750" dirty="0" err="1"/>
              <a:t>Zikusooka</a:t>
            </a:r>
            <a:r>
              <a:rPr lang="en-ZA" sz="750" dirty="0"/>
              <a:t> C, Guthrie T  (2014) Financing for immunization at sub-national levels: A systematic literature review . UNICEF New York </a:t>
            </a:r>
          </a:p>
          <a:p>
            <a:endParaRPr lang="en-ZA" sz="750" dirty="0"/>
          </a:p>
        </p:txBody>
      </p:sp>
    </p:spTree>
    <p:extLst>
      <p:ext uri="{BB962C8B-B14F-4D97-AF65-F5344CB8AC3E}">
        <p14:creationId xmlns:p14="http://schemas.microsoft.com/office/powerpoint/2010/main" val="117232400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spc="-7" dirty="0"/>
              <a:t>Challenges</a:t>
            </a:r>
            <a:endParaRPr lang="en-US" sz="2700" dirty="0"/>
          </a:p>
        </p:txBody>
      </p:sp>
      <p:sp>
        <p:nvSpPr>
          <p:cNvPr id="3" name="Content Placeholder 2"/>
          <p:cNvSpPr>
            <a:spLocks noGrp="1"/>
          </p:cNvSpPr>
          <p:nvPr>
            <p:ph idx="1"/>
          </p:nvPr>
        </p:nvSpPr>
        <p:spPr/>
        <p:txBody>
          <a:bodyPr>
            <a:noAutofit/>
          </a:bodyPr>
          <a:lstStyle/>
          <a:p>
            <a:pPr lvl="0"/>
            <a:r>
              <a:rPr lang="en-US" sz="2400" dirty="0"/>
              <a:t>Standardization: </a:t>
            </a:r>
          </a:p>
          <a:p>
            <a:pPr lvl="1">
              <a:buFont typeface="Wingdings" panose="05000000000000000000" pitchFamily="2" charset="2"/>
              <a:buChar char="Ø"/>
            </a:pPr>
            <a:r>
              <a:rPr lang="en-US" sz="2000" dirty="0"/>
              <a:t>Immunization sub-accounts classification </a:t>
            </a:r>
          </a:p>
          <a:p>
            <a:pPr lvl="1">
              <a:buFont typeface="Wingdings" panose="05000000000000000000" pitchFamily="2" charset="2"/>
              <a:buChar char="Ø"/>
            </a:pPr>
            <a:r>
              <a:rPr lang="en-US" sz="2000" dirty="0"/>
              <a:t>Data collection tools</a:t>
            </a:r>
          </a:p>
          <a:p>
            <a:pPr lvl="1">
              <a:buFont typeface="Wingdings" panose="05000000000000000000" pitchFamily="2" charset="2"/>
              <a:buChar char="Ø"/>
            </a:pPr>
            <a:r>
              <a:rPr lang="en-US" sz="2000" dirty="0"/>
              <a:t>Financing bottleneck methodologies</a:t>
            </a:r>
          </a:p>
          <a:p>
            <a:pPr lvl="0"/>
            <a:r>
              <a:rPr lang="en-US" sz="2400" dirty="0"/>
              <a:t>Sub-national resource tracking : limited information and precedents</a:t>
            </a:r>
          </a:p>
          <a:p>
            <a:pPr lvl="0"/>
            <a:r>
              <a:rPr lang="en-US" sz="2400" dirty="0"/>
              <a:t>Accuracy of information – how much of a constraint on adequate EPI resource mobilization and progress?</a:t>
            </a:r>
          </a:p>
          <a:p>
            <a:pPr lvl="0"/>
            <a:r>
              <a:rPr lang="en-US" sz="2400" dirty="0"/>
              <a:t>Costs and delays in routine updates especially if actual expenditure tracked</a:t>
            </a:r>
          </a:p>
          <a:p>
            <a:pPr lvl="0"/>
            <a:r>
              <a:rPr lang="en-US" sz="2400" dirty="0"/>
              <a:t>Complementary costing study data: routine and SIA interventions</a:t>
            </a:r>
          </a:p>
          <a:p>
            <a:pPr lvl="0"/>
            <a:endParaRPr lang="en-ZA" sz="2400" dirty="0">
              <a:solidFill>
                <a:srgbClr val="FF0000"/>
              </a:solidFill>
            </a:endParaRPr>
          </a:p>
        </p:txBody>
      </p:sp>
    </p:spTree>
    <p:extLst>
      <p:ext uri="{BB962C8B-B14F-4D97-AF65-F5344CB8AC3E}">
        <p14:creationId xmlns:p14="http://schemas.microsoft.com/office/powerpoint/2010/main" val="16851837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51" y="381000"/>
            <a:ext cx="8686800" cy="1325563"/>
          </a:xfrm>
        </p:spPr>
        <p:txBody>
          <a:bodyPr>
            <a:noAutofit/>
          </a:bodyPr>
          <a:lstStyle/>
          <a:p>
            <a:pPr lvl="1" algn="ctr"/>
            <a:r>
              <a:rPr lang="en-GB" sz="2800" b="1" dirty="0">
                <a:latin typeface="+mn-lt"/>
              </a:rPr>
              <a:t>MAPPING </a:t>
            </a:r>
            <a:r>
              <a:rPr lang="en-US" sz="2800" b="1" dirty="0">
                <a:latin typeface="+mn-lt"/>
              </a:rPr>
              <a:t>Expanded </a:t>
            </a:r>
            <a:r>
              <a:rPr lang="en-US" sz="2800" b="1" dirty="0" err="1">
                <a:latin typeface="+mn-lt"/>
              </a:rPr>
              <a:t>Programme</a:t>
            </a:r>
            <a:r>
              <a:rPr lang="en-US" sz="2800" b="1" dirty="0">
                <a:latin typeface="+mn-lt"/>
              </a:rPr>
              <a:t> on Immunization (EPI)</a:t>
            </a:r>
            <a:r>
              <a:rPr lang="en-GB" sz="2800" b="1" dirty="0">
                <a:latin typeface="+mn-lt"/>
              </a:rPr>
              <a:t> Spending to the </a:t>
            </a:r>
            <a:r>
              <a:rPr lang="en-US" sz="2800" b="1" dirty="0">
                <a:latin typeface="+mn-lt"/>
              </a:rPr>
              <a:t>System of Health Accounts (</a:t>
            </a:r>
            <a:r>
              <a:rPr lang="en-GB" sz="2800" b="1" dirty="0">
                <a:latin typeface="+mn-lt"/>
              </a:rPr>
              <a:t>SHA) Classification </a:t>
            </a:r>
            <a:endParaRPr lang="en-ZA" sz="2800" b="1" dirty="0">
              <a:latin typeface="+mn-lt"/>
            </a:endParaRPr>
          </a:p>
        </p:txBody>
      </p:sp>
      <p:sp>
        <p:nvSpPr>
          <p:cNvPr id="3" name="Content Placeholder 2"/>
          <p:cNvSpPr>
            <a:spLocks noGrp="1"/>
          </p:cNvSpPr>
          <p:nvPr>
            <p:ph idx="1"/>
          </p:nvPr>
        </p:nvSpPr>
        <p:spPr>
          <a:xfrm>
            <a:off x="228600" y="1828800"/>
            <a:ext cx="8858250" cy="4527982"/>
          </a:xfrm>
        </p:spPr>
        <p:txBody>
          <a:bodyPr>
            <a:noAutofit/>
          </a:bodyPr>
          <a:lstStyle/>
          <a:p>
            <a:pPr marL="0" indent="0">
              <a:spcBef>
                <a:spcPts val="0"/>
              </a:spcBef>
              <a:buNone/>
            </a:pPr>
            <a:r>
              <a:rPr lang="en-GB" sz="2000" b="1" dirty="0">
                <a:solidFill>
                  <a:schemeClr val="accent5"/>
                </a:solidFill>
              </a:rPr>
              <a:t>Common Function (HC) categories that apply to immunization:</a:t>
            </a:r>
          </a:p>
          <a:p>
            <a:pPr marL="0" indent="0">
              <a:spcBef>
                <a:spcPts val="0"/>
              </a:spcBef>
              <a:buNone/>
            </a:pPr>
            <a:endParaRPr lang="en-ZA" sz="2000" b="1" dirty="0">
              <a:solidFill>
                <a:schemeClr val="accent5"/>
              </a:solidFill>
            </a:endParaRPr>
          </a:p>
          <a:p>
            <a:pPr marL="0" indent="0">
              <a:spcBef>
                <a:spcPts val="0"/>
              </a:spcBef>
              <a:buNone/>
            </a:pPr>
            <a:r>
              <a:rPr lang="en-GB" sz="2000" b="1" dirty="0">
                <a:solidFill>
                  <a:schemeClr val="accent5"/>
                </a:solidFill>
              </a:rPr>
              <a:t>HC.6. Preventive care </a:t>
            </a:r>
            <a:r>
              <a:rPr lang="en-GB" sz="2000" dirty="0">
                <a:solidFill>
                  <a:schemeClr val="accent5"/>
                </a:solidFill>
              </a:rPr>
              <a:t> </a:t>
            </a:r>
            <a:endParaRPr lang="en-ZA" sz="2000" dirty="0">
              <a:solidFill>
                <a:schemeClr val="accent5"/>
              </a:solidFill>
            </a:endParaRPr>
          </a:p>
          <a:p>
            <a:pPr marL="0" indent="0">
              <a:spcBef>
                <a:spcPts val="0"/>
              </a:spcBef>
              <a:buNone/>
            </a:pPr>
            <a:r>
              <a:rPr lang="en-GB" sz="2000" dirty="0"/>
              <a:t>Most common categories for preventive immunization spending are as follows:	</a:t>
            </a:r>
            <a:endParaRPr lang="en-GB" sz="2000" b="1" dirty="0"/>
          </a:p>
          <a:p>
            <a:pPr marL="342900" lvl="1" indent="0">
              <a:spcBef>
                <a:spcPts val="0"/>
              </a:spcBef>
              <a:buNone/>
            </a:pPr>
            <a:r>
              <a:rPr lang="en-GB" b="1" dirty="0"/>
              <a:t>6.1 Information, Education and Counselling Programs</a:t>
            </a:r>
            <a:endParaRPr lang="en-ZA" b="1" dirty="0"/>
          </a:p>
          <a:p>
            <a:pPr lvl="1">
              <a:spcBef>
                <a:spcPts val="0"/>
              </a:spcBef>
            </a:pPr>
            <a:r>
              <a:rPr lang="en-GB" dirty="0"/>
              <a:t>Examples: mobilizing the community, advocating for vaccination, advertisements </a:t>
            </a:r>
            <a:endParaRPr lang="en-ZA" dirty="0"/>
          </a:p>
          <a:p>
            <a:pPr marL="342900" lvl="1" indent="0">
              <a:spcBef>
                <a:spcPts val="0"/>
              </a:spcBef>
              <a:buNone/>
            </a:pPr>
            <a:r>
              <a:rPr lang="en-GB" b="1" dirty="0"/>
              <a:t>6.2 Immunisation programmes</a:t>
            </a:r>
            <a:endParaRPr lang="en-ZA" b="1" dirty="0"/>
          </a:p>
          <a:p>
            <a:pPr lvl="1">
              <a:spcBef>
                <a:spcPts val="0"/>
              </a:spcBef>
            </a:pPr>
            <a:r>
              <a:rPr lang="en-GB" dirty="0"/>
              <a:t>Include staff, vaccine costs, in-service training. </a:t>
            </a:r>
          </a:p>
          <a:p>
            <a:pPr lvl="1">
              <a:spcBef>
                <a:spcPts val="0"/>
              </a:spcBef>
            </a:pPr>
            <a:r>
              <a:rPr lang="en-GB" dirty="0"/>
              <a:t>Disaggregate spending into RI and SIA, and  Facility based and outreach </a:t>
            </a:r>
          </a:p>
          <a:p>
            <a:pPr marL="342900" lvl="1" indent="0">
              <a:spcBef>
                <a:spcPts val="0"/>
              </a:spcBef>
              <a:buNone/>
            </a:pPr>
            <a:r>
              <a:rPr lang="en-GB" b="1" dirty="0"/>
              <a:t>6.5 Epidemiological surveillance and risk and disease control programmes</a:t>
            </a:r>
            <a:endParaRPr lang="en-ZA" b="1" dirty="0"/>
          </a:p>
          <a:p>
            <a:pPr lvl="1">
              <a:spcBef>
                <a:spcPts val="0"/>
              </a:spcBef>
            </a:pPr>
            <a:r>
              <a:rPr lang="en-GB" dirty="0"/>
              <a:t>E.g. time &amp; resources to follow-up post-vaccination events and cases of preventable diseases </a:t>
            </a:r>
          </a:p>
          <a:p>
            <a:pPr marL="0" indent="0">
              <a:spcBef>
                <a:spcPts val="0"/>
              </a:spcBef>
              <a:buNone/>
            </a:pPr>
            <a:endParaRPr lang="en-ZA" sz="2000" dirty="0"/>
          </a:p>
          <a:p>
            <a:pPr marL="0" indent="0">
              <a:spcBef>
                <a:spcPts val="0"/>
              </a:spcBef>
              <a:buNone/>
            </a:pPr>
            <a:r>
              <a:rPr lang="en-GB" sz="2000" b="1" dirty="0">
                <a:solidFill>
                  <a:schemeClr val="accent5"/>
                </a:solidFill>
              </a:rPr>
              <a:t>HC.7. Governance and health systems financing administration</a:t>
            </a:r>
            <a:endParaRPr lang="en-ZA" sz="2000" b="1" dirty="0">
              <a:solidFill>
                <a:schemeClr val="accent5"/>
              </a:solidFill>
            </a:endParaRPr>
          </a:p>
          <a:p>
            <a:pPr lvl="1">
              <a:spcBef>
                <a:spcPts val="0"/>
              </a:spcBef>
            </a:pPr>
            <a:r>
              <a:rPr lang="en-GB" sz="1700" dirty="0"/>
              <a:t>Include if the activities directly attributable to improving immunization services.  </a:t>
            </a:r>
          </a:p>
          <a:p>
            <a:pPr lvl="1">
              <a:spcBef>
                <a:spcPts val="0"/>
              </a:spcBef>
            </a:pPr>
            <a:r>
              <a:rPr lang="en-GB" sz="1700" dirty="0"/>
              <a:t>Examples: formulation of immunization-specific strategies and policies; immunization protocols; licensing; maintaining supply chain if  in vaccine spending</a:t>
            </a:r>
            <a:endParaRPr lang="en-ZA" sz="1700" dirty="0"/>
          </a:p>
        </p:txBody>
      </p:sp>
    </p:spTree>
    <p:extLst>
      <p:ext uri="{BB962C8B-B14F-4D97-AF65-F5344CB8AC3E}">
        <p14:creationId xmlns:p14="http://schemas.microsoft.com/office/powerpoint/2010/main" val="270635526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2" y="260866"/>
            <a:ext cx="8458200" cy="1143000"/>
          </a:xfrm>
        </p:spPr>
        <p:txBody>
          <a:bodyPr vert="horz" lIns="91440" tIns="45720" rIns="91440" bIns="45720" rtlCol="0" anchor="ctr">
            <a:noAutofit/>
          </a:bodyPr>
          <a:lstStyle/>
          <a:p>
            <a:pPr lvl="2" algn="ctr"/>
            <a:r>
              <a:rPr lang="en-GB" sz="3200" b="1" dirty="0">
                <a:latin typeface="+mj-lt"/>
              </a:rPr>
              <a:t>Using Health Accounts Data to </a:t>
            </a:r>
            <a:br>
              <a:rPr lang="en-GB" sz="3200" b="1" dirty="0">
                <a:latin typeface="+mj-lt"/>
              </a:rPr>
            </a:br>
            <a:r>
              <a:rPr lang="en-GB" sz="3200" b="1" dirty="0">
                <a:latin typeface="+mj-lt"/>
              </a:rPr>
              <a:t>Produce Immunization Indicators</a:t>
            </a:r>
            <a:endParaRPr lang="en-ZA" sz="3200" b="1" dirty="0">
              <a:latin typeface="+mj-lt"/>
            </a:endParaRPr>
          </a:p>
        </p:txBody>
      </p:sp>
      <p:sp>
        <p:nvSpPr>
          <p:cNvPr id="3" name="Content Placeholder 2"/>
          <p:cNvSpPr>
            <a:spLocks noGrp="1"/>
          </p:cNvSpPr>
          <p:nvPr>
            <p:ph idx="1"/>
          </p:nvPr>
        </p:nvSpPr>
        <p:spPr>
          <a:xfrm>
            <a:off x="325391" y="1828800"/>
            <a:ext cx="8666209" cy="4800600"/>
          </a:xfrm>
        </p:spPr>
        <p:txBody>
          <a:bodyPr>
            <a:noAutofit/>
          </a:bodyPr>
          <a:lstStyle/>
          <a:p>
            <a:pPr marL="0" indent="0">
              <a:buNone/>
            </a:pPr>
            <a:r>
              <a:rPr lang="en-GB" sz="2000" b="1" dirty="0"/>
              <a:t>Guided by Global Vaccine Action Plan (GVAP)</a:t>
            </a:r>
          </a:p>
          <a:p>
            <a:r>
              <a:rPr lang="en-GB" sz="2000" b="1" dirty="0"/>
              <a:t>Key indicator</a:t>
            </a:r>
            <a:r>
              <a:rPr lang="en-GB" sz="2000" dirty="0"/>
              <a:t>: Domestic expenditure on immunization per person targeted to gauge country commitment</a:t>
            </a:r>
          </a:p>
          <a:p>
            <a:r>
              <a:rPr lang="en-GB" sz="2000" dirty="0"/>
              <a:t>Suggests Joint Reporting Form </a:t>
            </a:r>
            <a:r>
              <a:rPr lang="en-GB" sz="2000" b="1" dirty="0"/>
              <a:t>(JRF)* data </a:t>
            </a:r>
            <a:r>
              <a:rPr lang="en-GB" sz="2000" dirty="0"/>
              <a:t>as a </a:t>
            </a:r>
            <a:r>
              <a:rPr lang="en-GB" sz="2000" u="sng" dirty="0"/>
              <a:t>key source for monitoring and evaluation (M&amp;E)</a:t>
            </a:r>
          </a:p>
          <a:p>
            <a:endParaRPr lang="en-ZA" sz="900" dirty="0"/>
          </a:p>
          <a:p>
            <a:pPr marL="0" indent="0">
              <a:buNone/>
            </a:pPr>
            <a:r>
              <a:rPr lang="en-GB" sz="2000" b="1" dirty="0"/>
              <a:t>JRF key indicators </a:t>
            </a:r>
            <a:r>
              <a:rPr lang="en-GB" sz="2000" dirty="0"/>
              <a:t>for Routine Immunization (RI) financing (</a:t>
            </a:r>
            <a:r>
              <a:rPr lang="en-US" sz="2000" dirty="0"/>
              <a:t>The </a:t>
            </a:r>
            <a:r>
              <a:rPr lang="ru-RU" sz="2000" dirty="0"/>
              <a:t>government budget</a:t>
            </a:r>
            <a:r>
              <a:rPr lang="en-US" sz="2000" dirty="0"/>
              <a:t> includes l</a:t>
            </a:r>
            <a:r>
              <a:rPr lang="ru-RU" sz="2000" dirty="0"/>
              <a:t>ine item</a:t>
            </a:r>
            <a:r>
              <a:rPr lang="en-US" sz="2000" dirty="0"/>
              <a:t>s for spending in</a:t>
            </a:r>
            <a:r>
              <a:rPr lang="ru-RU" sz="2000" dirty="0"/>
              <a:t> vaccines </a:t>
            </a:r>
            <a:r>
              <a:rPr lang="en-US" sz="2000" dirty="0"/>
              <a:t>and associated activities </a:t>
            </a:r>
            <a:r>
              <a:rPr lang="ru-RU" sz="2000" dirty="0"/>
              <a:t>for </a:t>
            </a:r>
            <a:r>
              <a:rPr lang="en-ZA" sz="2000" dirty="0"/>
              <a:t>RI)</a:t>
            </a:r>
          </a:p>
          <a:p>
            <a:pPr marL="400050" indent="-400050">
              <a:buFont typeface="+mj-lt"/>
              <a:buAutoNum type="romanUcPeriod"/>
            </a:pPr>
            <a:r>
              <a:rPr lang="en-US" sz="1600" dirty="0"/>
              <a:t>What is the t</a:t>
            </a:r>
            <a:r>
              <a:rPr lang="ru-RU" sz="1600" dirty="0"/>
              <a:t>otal expenditure </a:t>
            </a:r>
            <a:r>
              <a:rPr lang="en-ZA" sz="1600" dirty="0"/>
              <a:t>by </a:t>
            </a:r>
            <a:r>
              <a:rPr lang="ru-RU" sz="1600" i="1" dirty="0"/>
              <a:t>government on vaccines </a:t>
            </a:r>
            <a:r>
              <a:rPr lang="ru-RU" sz="1600" dirty="0"/>
              <a:t>used in </a:t>
            </a:r>
            <a:r>
              <a:rPr lang="en-ZA" sz="1600" dirty="0"/>
              <a:t>RI?</a:t>
            </a:r>
          </a:p>
          <a:p>
            <a:pPr marL="400050" indent="-400050">
              <a:buFont typeface="+mj-lt"/>
              <a:buAutoNum type="romanUcPeriod"/>
            </a:pPr>
            <a:r>
              <a:rPr lang="en-US" sz="1600" dirty="0"/>
              <a:t>What is the t</a:t>
            </a:r>
            <a:r>
              <a:rPr lang="ru-RU" sz="1600" dirty="0"/>
              <a:t>otal expenditure from </a:t>
            </a:r>
            <a:r>
              <a:rPr lang="ru-RU" sz="1600" i="1" dirty="0"/>
              <a:t>all sources</a:t>
            </a:r>
            <a:r>
              <a:rPr lang="en-ZA" sz="1600" i="1" dirty="0"/>
              <a:t> </a:t>
            </a:r>
            <a:r>
              <a:rPr lang="ru-RU" sz="1600" i="1" dirty="0"/>
              <a:t>on vaccines </a:t>
            </a:r>
            <a:r>
              <a:rPr lang="ru-RU" sz="1600" dirty="0"/>
              <a:t>used in </a:t>
            </a:r>
            <a:r>
              <a:rPr lang="en-ZA" sz="1600" dirty="0"/>
              <a:t>RI?</a:t>
            </a:r>
          </a:p>
          <a:p>
            <a:pPr marL="342900" indent="-342900">
              <a:buFont typeface="+mj-lt"/>
              <a:buAutoNum type="romanUcPeriod"/>
            </a:pPr>
            <a:r>
              <a:rPr lang="en-US" sz="1600" dirty="0"/>
              <a:t>What is the t</a:t>
            </a:r>
            <a:r>
              <a:rPr lang="ru-RU" sz="1600" dirty="0"/>
              <a:t>otal</a:t>
            </a:r>
            <a:r>
              <a:rPr lang="en-ZA" sz="1600" i="1" dirty="0"/>
              <a:t> </a:t>
            </a:r>
            <a:r>
              <a:rPr lang="ru-RU" sz="1600" i="1" dirty="0"/>
              <a:t>expenditure</a:t>
            </a:r>
            <a:r>
              <a:rPr lang="en-ZA" sz="1600" i="1" dirty="0"/>
              <a:t> by</a:t>
            </a:r>
            <a:r>
              <a:rPr lang="ru-RU" sz="1600" i="1" dirty="0"/>
              <a:t> government </a:t>
            </a:r>
            <a:r>
              <a:rPr lang="en-US" sz="1600" dirty="0"/>
              <a:t>in</a:t>
            </a:r>
            <a:r>
              <a:rPr lang="ru-RU" sz="1600" dirty="0"/>
              <a:t> </a:t>
            </a:r>
            <a:r>
              <a:rPr lang="en-ZA" sz="1600" dirty="0"/>
              <a:t>RI </a:t>
            </a:r>
            <a:r>
              <a:rPr lang="ru-RU" sz="1600" dirty="0"/>
              <a:t>(including vaccines)</a:t>
            </a:r>
            <a:r>
              <a:rPr lang="en-US" sz="1600" dirty="0"/>
              <a:t>?</a:t>
            </a:r>
            <a:endParaRPr lang="en-ZA" sz="1600" dirty="0"/>
          </a:p>
          <a:p>
            <a:pPr marL="342900" indent="-342900">
              <a:buFont typeface="+mj-lt"/>
              <a:buAutoNum type="romanUcPeriod"/>
            </a:pPr>
            <a:r>
              <a:rPr lang="en-US" sz="1600" dirty="0"/>
              <a:t>What is the t</a:t>
            </a:r>
            <a:r>
              <a:rPr lang="ru-RU" sz="1600" dirty="0"/>
              <a:t>otal</a:t>
            </a:r>
            <a:r>
              <a:rPr lang="ru-RU" sz="1600" i="1" dirty="0"/>
              <a:t> expenditure from all sources </a:t>
            </a:r>
            <a:r>
              <a:rPr lang="en-US" sz="1600" dirty="0" err="1"/>
              <a:t>i</a:t>
            </a:r>
            <a:r>
              <a:rPr lang="ru-RU" sz="1600" dirty="0"/>
              <a:t>n </a:t>
            </a:r>
            <a:r>
              <a:rPr lang="en-ZA" sz="1600" dirty="0"/>
              <a:t>RI </a:t>
            </a:r>
            <a:r>
              <a:rPr lang="ru-RU" sz="1600" dirty="0"/>
              <a:t>(including vaccines)</a:t>
            </a:r>
            <a:r>
              <a:rPr lang="en-US" sz="1600" dirty="0"/>
              <a:t>?</a:t>
            </a:r>
            <a:endParaRPr lang="en-ZA" sz="1600" dirty="0"/>
          </a:p>
          <a:p>
            <a:pPr marL="342900" indent="-342900">
              <a:buFont typeface="+mj-lt"/>
              <a:buAutoNum type="romanUcPeriod"/>
            </a:pPr>
            <a:r>
              <a:rPr lang="en-US" sz="1600" dirty="0"/>
              <a:t>What is the s</a:t>
            </a:r>
            <a:r>
              <a:rPr lang="ru-RU" sz="1600" dirty="0"/>
              <a:t>hare of government spend on vaccines</a:t>
            </a:r>
            <a:r>
              <a:rPr lang="en-ZA" sz="1600" dirty="0"/>
              <a:t> out of the</a:t>
            </a:r>
            <a:r>
              <a:rPr lang="ru-RU" sz="1600" dirty="0"/>
              <a:t> total spe</a:t>
            </a:r>
            <a:r>
              <a:rPr lang="en-US" sz="1600" dirty="0" err="1"/>
              <a:t>nding</a:t>
            </a:r>
            <a:r>
              <a:rPr lang="en-US" sz="1600" dirty="0"/>
              <a:t> in</a:t>
            </a:r>
            <a:r>
              <a:rPr lang="ru-RU" sz="1600" dirty="0"/>
              <a:t> </a:t>
            </a:r>
            <a:r>
              <a:rPr lang="en-ZA" sz="1600" dirty="0"/>
              <a:t>RI </a:t>
            </a:r>
            <a:r>
              <a:rPr lang="ru-RU" sz="1600" dirty="0"/>
              <a:t>vaccines</a:t>
            </a:r>
            <a:r>
              <a:rPr lang="en-US" sz="1600" dirty="0"/>
              <a:t>?</a:t>
            </a:r>
            <a:endParaRPr lang="en-ZA" sz="1600" dirty="0"/>
          </a:p>
          <a:p>
            <a:pPr marL="342900" indent="-342900">
              <a:buFont typeface="+mj-lt"/>
              <a:buAutoNum type="romanUcPeriod"/>
            </a:pPr>
            <a:r>
              <a:rPr lang="en-US" sz="1600" dirty="0"/>
              <a:t>What is the s</a:t>
            </a:r>
            <a:r>
              <a:rPr lang="ru-RU" sz="1600" dirty="0"/>
              <a:t>hare of government spending used in routine immunization out of total spending </a:t>
            </a:r>
            <a:r>
              <a:rPr lang="en-ZA" sz="1600" dirty="0"/>
              <a:t>in</a:t>
            </a:r>
            <a:r>
              <a:rPr lang="ru-RU" sz="1600" dirty="0"/>
              <a:t> </a:t>
            </a:r>
            <a:r>
              <a:rPr lang="en-ZA" sz="1600" dirty="0"/>
              <a:t>RI?</a:t>
            </a:r>
          </a:p>
        </p:txBody>
      </p:sp>
      <p:sp>
        <p:nvSpPr>
          <p:cNvPr id="4" name="TextBox 3"/>
          <p:cNvSpPr txBox="1"/>
          <p:nvPr/>
        </p:nvSpPr>
        <p:spPr>
          <a:xfrm>
            <a:off x="228600" y="6488668"/>
            <a:ext cx="3581400" cy="369332"/>
          </a:xfrm>
          <a:prstGeom prst="rect">
            <a:avLst/>
          </a:prstGeom>
          <a:noFill/>
        </p:spPr>
        <p:txBody>
          <a:bodyPr wrap="square" rtlCol="0">
            <a:spAutoFit/>
          </a:bodyPr>
          <a:lstStyle/>
          <a:p>
            <a:r>
              <a:rPr lang="en-GB" dirty="0"/>
              <a:t>*WHO-UNICEF, GVAP, 2013</a:t>
            </a:r>
            <a:endParaRPr lang="en-ZA" dirty="0"/>
          </a:p>
        </p:txBody>
      </p:sp>
    </p:spTree>
    <p:extLst>
      <p:ext uri="{BB962C8B-B14F-4D97-AF65-F5344CB8AC3E}">
        <p14:creationId xmlns:p14="http://schemas.microsoft.com/office/powerpoint/2010/main" val="29643107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2" y="260866"/>
            <a:ext cx="8458200" cy="1143000"/>
          </a:xfrm>
        </p:spPr>
        <p:txBody>
          <a:bodyPr vert="horz" lIns="91440" tIns="45720" rIns="91440" bIns="45720" rtlCol="0" anchor="ctr">
            <a:noAutofit/>
          </a:bodyPr>
          <a:lstStyle/>
          <a:p>
            <a:pPr lvl="2" algn="ctr"/>
            <a:r>
              <a:rPr lang="en-GB" sz="3200" b="1" dirty="0">
                <a:latin typeface="+mj-lt"/>
              </a:rPr>
              <a:t>Using Health Accounts Data to </a:t>
            </a:r>
            <a:br>
              <a:rPr lang="en-GB" sz="3200" b="1" dirty="0">
                <a:latin typeface="+mj-lt"/>
              </a:rPr>
            </a:br>
            <a:r>
              <a:rPr lang="en-GB" sz="3200" b="1" dirty="0">
                <a:latin typeface="+mj-lt"/>
              </a:rPr>
              <a:t>Produce Immunization Indicators</a:t>
            </a:r>
            <a:endParaRPr lang="en-ZA" sz="3200" b="1" dirty="0">
              <a:latin typeface="+mj-lt"/>
            </a:endParaRPr>
          </a:p>
        </p:txBody>
      </p:sp>
      <p:sp>
        <p:nvSpPr>
          <p:cNvPr id="3" name="Content Placeholder 2"/>
          <p:cNvSpPr>
            <a:spLocks noGrp="1"/>
          </p:cNvSpPr>
          <p:nvPr>
            <p:ph idx="1"/>
          </p:nvPr>
        </p:nvSpPr>
        <p:spPr>
          <a:xfrm>
            <a:off x="325391" y="1828800"/>
            <a:ext cx="8666209" cy="4800600"/>
          </a:xfrm>
        </p:spPr>
        <p:txBody>
          <a:bodyPr>
            <a:noAutofit/>
          </a:bodyPr>
          <a:lstStyle/>
          <a:p>
            <a:pPr marL="0" indent="0">
              <a:buNone/>
            </a:pPr>
            <a:r>
              <a:rPr lang="en-GB" sz="2000" b="1" dirty="0"/>
              <a:t>Guided by Global Vaccine Action Plan (GVAP)</a:t>
            </a:r>
          </a:p>
          <a:p>
            <a:r>
              <a:rPr lang="en-GB" sz="2000" b="1" dirty="0"/>
              <a:t>Key indicator</a:t>
            </a:r>
            <a:r>
              <a:rPr lang="en-GB" sz="2000" dirty="0"/>
              <a:t>: Domestic expenditure on immunization per person targeted to gauge country commitment</a:t>
            </a:r>
          </a:p>
          <a:p>
            <a:r>
              <a:rPr lang="en-GB" sz="2000" dirty="0"/>
              <a:t>Suggests Joint Reporting Form </a:t>
            </a:r>
            <a:r>
              <a:rPr lang="en-GB" sz="2000" b="1" dirty="0"/>
              <a:t>(JRF)* data </a:t>
            </a:r>
            <a:r>
              <a:rPr lang="en-GB" sz="2000" dirty="0"/>
              <a:t>as a </a:t>
            </a:r>
            <a:r>
              <a:rPr lang="en-GB" sz="2000" u="sng" dirty="0"/>
              <a:t>key source for monitoring and evaluation (M&amp;E)</a:t>
            </a:r>
          </a:p>
          <a:p>
            <a:endParaRPr lang="en-ZA" sz="900" dirty="0"/>
          </a:p>
          <a:p>
            <a:pPr marL="0" indent="0">
              <a:buNone/>
            </a:pPr>
            <a:r>
              <a:rPr lang="en-GB" sz="2000" b="1" dirty="0"/>
              <a:t>JRF key indicators </a:t>
            </a:r>
            <a:r>
              <a:rPr lang="en-GB" sz="2000" dirty="0"/>
              <a:t>for Routine Immunization (RI) financing (</a:t>
            </a:r>
            <a:r>
              <a:rPr lang="en-US" sz="2000" dirty="0"/>
              <a:t>The </a:t>
            </a:r>
            <a:r>
              <a:rPr lang="ru-RU" sz="2000" dirty="0"/>
              <a:t>government budget</a:t>
            </a:r>
            <a:r>
              <a:rPr lang="en-US" sz="2000" dirty="0"/>
              <a:t> includes l</a:t>
            </a:r>
            <a:r>
              <a:rPr lang="ru-RU" sz="2000" dirty="0"/>
              <a:t>ine item</a:t>
            </a:r>
            <a:r>
              <a:rPr lang="en-US" sz="2000" dirty="0"/>
              <a:t>s for spending in</a:t>
            </a:r>
            <a:r>
              <a:rPr lang="ru-RU" sz="2000" dirty="0"/>
              <a:t> vaccines </a:t>
            </a:r>
            <a:r>
              <a:rPr lang="en-US" sz="2000" dirty="0"/>
              <a:t>and associated activities </a:t>
            </a:r>
            <a:r>
              <a:rPr lang="ru-RU" sz="2000" dirty="0"/>
              <a:t>for </a:t>
            </a:r>
            <a:r>
              <a:rPr lang="en-ZA" sz="2000" dirty="0"/>
              <a:t>RI)</a:t>
            </a:r>
          </a:p>
          <a:p>
            <a:pPr marL="400050" indent="-400050">
              <a:buFont typeface="+mj-lt"/>
              <a:buAutoNum type="romanUcPeriod"/>
            </a:pPr>
            <a:r>
              <a:rPr lang="en-US" sz="1600" dirty="0"/>
              <a:t>What is the t</a:t>
            </a:r>
            <a:r>
              <a:rPr lang="ru-RU" sz="1600" dirty="0"/>
              <a:t>otal expenditure </a:t>
            </a:r>
            <a:r>
              <a:rPr lang="en-ZA" sz="1600" dirty="0"/>
              <a:t>by </a:t>
            </a:r>
            <a:r>
              <a:rPr lang="ru-RU" sz="1600" i="1" dirty="0"/>
              <a:t>government on vaccines </a:t>
            </a:r>
            <a:r>
              <a:rPr lang="ru-RU" sz="1600" dirty="0"/>
              <a:t>used in </a:t>
            </a:r>
            <a:r>
              <a:rPr lang="en-ZA" sz="1600" dirty="0"/>
              <a:t>RI?</a:t>
            </a:r>
          </a:p>
          <a:p>
            <a:pPr marL="400050" indent="-400050">
              <a:buFont typeface="+mj-lt"/>
              <a:buAutoNum type="romanUcPeriod"/>
            </a:pPr>
            <a:r>
              <a:rPr lang="en-US" sz="1600" dirty="0"/>
              <a:t>What is the t</a:t>
            </a:r>
            <a:r>
              <a:rPr lang="ru-RU" sz="1600" dirty="0"/>
              <a:t>otal expenditure from </a:t>
            </a:r>
            <a:r>
              <a:rPr lang="ru-RU" sz="1600" i="1" dirty="0"/>
              <a:t>all sources</a:t>
            </a:r>
            <a:r>
              <a:rPr lang="en-ZA" sz="1600" i="1" dirty="0"/>
              <a:t> </a:t>
            </a:r>
            <a:r>
              <a:rPr lang="ru-RU" sz="1600" i="1" dirty="0"/>
              <a:t>on vaccines </a:t>
            </a:r>
            <a:r>
              <a:rPr lang="ru-RU" sz="1600" dirty="0"/>
              <a:t>used in </a:t>
            </a:r>
            <a:r>
              <a:rPr lang="en-ZA" sz="1600" dirty="0"/>
              <a:t>RI?</a:t>
            </a:r>
          </a:p>
          <a:p>
            <a:pPr marL="342900" indent="-342900">
              <a:buFont typeface="+mj-lt"/>
              <a:buAutoNum type="romanUcPeriod"/>
            </a:pPr>
            <a:r>
              <a:rPr lang="en-US" sz="1600" dirty="0"/>
              <a:t>What is the t</a:t>
            </a:r>
            <a:r>
              <a:rPr lang="ru-RU" sz="1600" dirty="0"/>
              <a:t>otal</a:t>
            </a:r>
            <a:r>
              <a:rPr lang="en-ZA" sz="1600" i="1" dirty="0"/>
              <a:t> </a:t>
            </a:r>
            <a:r>
              <a:rPr lang="ru-RU" sz="1600" i="1" dirty="0"/>
              <a:t>expenditure</a:t>
            </a:r>
            <a:r>
              <a:rPr lang="en-ZA" sz="1600" i="1" dirty="0"/>
              <a:t> by</a:t>
            </a:r>
            <a:r>
              <a:rPr lang="ru-RU" sz="1600" i="1" dirty="0"/>
              <a:t> government </a:t>
            </a:r>
            <a:r>
              <a:rPr lang="en-US" sz="1600" dirty="0"/>
              <a:t>in</a:t>
            </a:r>
            <a:r>
              <a:rPr lang="ru-RU" sz="1600" dirty="0"/>
              <a:t> </a:t>
            </a:r>
            <a:r>
              <a:rPr lang="en-ZA" sz="1600" dirty="0"/>
              <a:t>RI </a:t>
            </a:r>
            <a:r>
              <a:rPr lang="ru-RU" sz="1600" dirty="0"/>
              <a:t>(including vaccines)</a:t>
            </a:r>
            <a:r>
              <a:rPr lang="en-US" sz="1600" dirty="0"/>
              <a:t>?</a:t>
            </a:r>
            <a:endParaRPr lang="en-ZA" sz="1600" dirty="0"/>
          </a:p>
          <a:p>
            <a:pPr marL="342900" indent="-342900">
              <a:buFont typeface="+mj-lt"/>
              <a:buAutoNum type="romanUcPeriod"/>
            </a:pPr>
            <a:r>
              <a:rPr lang="en-US" sz="1600" dirty="0"/>
              <a:t>What is the t</a:t>
            </a:r>
            <a:r>
              <a:rPr lang="ru-RU" sz="1600" dirty="0"/>
              <a:t>otal</a:t>
            </a:r>
            <a:r>
              <a:rPr lang="ru-RU" sz="1600" i="1" dirty="0"/>
              <a:t> expenditure from all sources </a:t>
            </a:r>
            <a:r>
              <a:rPr lang="en-US" sz="1600" dirty="0" err="1"/>
              <a:t>i</a:t>
            </a:r>
            <a:r>
              <a:rPr lang="ru-RU" sz="1600" dirty="0"/>
              <a:t>n </a:t>
            </a:r>
            <a:r>
              <a:rPr lang="en-ZA" sz="1600" dirty="0"/>
              <a:t>RI </a:t>
            </a:r>
            <a:r>
              <a:rPr lang="ru-RU" sz="1600" dirty="0"/>
              <a:t>(including vaccines)</a:t>
            </a:r>
            <a:r>
              <a:rPr lang="en-US" sz="1600" dirty="0"/>
              <a:t>?</a:t>
            </a:r>
            <a:endParaRPr lang="en-ZA" sz="1600" dirty="0"/>
          </a:p>
          <a:p>
            <a:pPr marL="342900" indent="-342900">
              <a:buFont typeface="+mj-lt"/>
              <a:buAutoNum type="romanUcPeriod"/>
            </a:pPr>
            <a:r>
              <a:rPr lang="en-US" sz="1600" dirty="0"/>
              <a:t>What is the s</a:t>
            </a:r>
            <a:r>
              <a:rPr lang="ru-RU" sz="1600" dirty="0"/>
              <a:t>hare of government spend on vaccines</a:t>
            </a:r>
            <a:r>
              <a:rPr lang="en-ZA" sz="1600" dirty="0"/>
              <a:t> out of the</a:t>
            </a:r>
            <a:r>
              <a:rPr lang="ru-RU" sz="1600" dirty="0"/>
              <a:t> total spe</a:t>
            </a:r>
            <a:r>
              <a:rPr lang="en-US" sz="1600" dirty="0" err="1"/>
              <a:t>nding</a:t>
            </a:r>
            <a:r>
              <a:rPr lang="en-US" sz="1600" dirty="0"/>
              <a:t> in</a:t>
            </a:r>
            <a:r>
              <a:rPr lang="ru-RU" sz="1600" dirty="0"/>
              <a:t> </a:t>
            </a:r>
            <a:r>
              <a:rPr lang="en-ZA" sz="1600" dirty="0"/>
              <a:t>RI </a:t>
            </a:r>
            <a:r>
              <a:rPr lang="ru-RU" sz="1600" dirty="0"/>
              <a:t>vaccines</a:t>
            </a:r>
            <a:r>
              <a:rPr lang="en-US" sz="1600" dirty="0"/>
              <a:t>?</a:t>
            </a:r>
            <a:endParaRPr lang="en-ZA" sz="1600" dirty="0"/>
          </a:p>
          <a:p>
            <a:pPr marL="342900" indent="-342900">
              <a:buFont typeface="+mj-lt"/>
              <a:buAutoNum type="romanUcPeriod"/>
            </a:pPr>
            <a:r>
              <a:rPr lang="en-US" sz="1600" dirty="0"/>
              <a:t>What is the s</a:t>
            </a:r>
            <a:r>
              <a:rPr lang="ru-RU" sz="1600" dirty="0"/>
              <a:t>hare of government spending used in routine immunization out of total spending </a:t>
            </a:r>
            <a:r>
              <a:rPr lang="en-ZA" sz="1600" dirty="0"/>
              <a:t>in</a:t>
            </a:r>
            <a:r>
              <a:rPr lang="ru-RU" sz="1600" dirty="0"/>
              <a:t> </a:t>
            </a:r>
            <a:r>
              <a:rPr lang="en-ZA" sz="1600" dirty="0"/>
              <a:t>RI?</a:t>
            </a:r>
          </a:p>
        </p:txBody>
      </p:sp>
      <p:sp>
        <p:nvSpPr>
          <p:cNvPr id="4" name="TextBox 3"/>
          <p:cNvSpPr txBox="1"/>
          <p:nvPr/>
        </p:nvSpPr>
        <p:spPr>
          <a:xfrm>
            <a:off x="228600" y="6488668"/>
            <a:ext cx="3581400" cy="369332"/>
          </a:xfrm>
          <a:prstGeom prst="rect">
            <a:avLst/>
          </a:prstGeom>
          <a:noFill/>
        </p:spPr>
        <p:txBody>
          <a:bodyPr wrap="square" rtlCol="0">
            <a:spAutoFit/>
          </a:bodyPr>
          <a:lstStyle/>
          <a:p>
            <a:r>
              <a:rPr lang="en-GB" dirty="0"/>
              <a:t>*WHO-UNICEF, GVAP, 2013</a:t>
            </a:r>
            <a:endParaRPr lang="en-ZA" dirty="0"/>
          </a:p>
        </p:txBody>
      </p:sp>
    </p:spTree>
    <p:extLst>
      <p:ext uri="{BB962C8B-B14F-4D97-AF65-F5344CB8AC3E}">
        <p14:creationId xmlns:p14="http://schemas.microsoft.com/office/powerpoint/2010/main" val="254356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15350" cy="1325563"/>
          </a:xfrm>
        </p:spPr>
        <p:txBody>
          <a:bodyPr>
            <a:normAutofit/>
          </a:bodyPr>
          <a:lstStyle/>
          <a:p>
            <a:r>
              <a:rPr lang="en-US" dirty="0"/>
              <a:t>Coverage with a first dose of measles containing vaccine</a:t>
            </a:r>
          </a:p>
        </p:txBody>
      </p:sp>
      <p:sp>
        <p:nvSpPr>
          <p:cNvPr id="3" name="Content Placeholder 2"/>
          <p:cNvSpPr>
            <a:spLocks noGrp="1"/>
          </p:cNvSpPr>
          <p:nvPr>
            <p:ph idx="1"/>
          </p:nvPr>
        </p:nvSpPr>
        <p:spPr>
          <a:xfrm>
            <a:off x="457200" y="5966937"/>
            <a:ext cx="7886700" cy="538163"/>
          </a:xfrm>
        </p:spPr>
        <p:txBody>
          <a:bodyPr>
            <a:normAutofit fontScale="92500" lnSpcReduction="20000"/>
          </a:bodyPr>
          <a:lstStyle/>
          <a:p>
            <a:r>
              <a:rPr lang="en-US" b="1" dirty="0">
                <a:solidFill>
                  <a:schemeClr val="accent5"/>
                </a:solidFill>
              </a:rPr>
              <a:t>Between 2010 and 2018, 18 additional countries improved MCV1 coverage to at least 90%</a:t>
            </a:r>
          </a:p>
        </p:txBody>
      </p:sp>
      <p:pic>
        <p:nvPicPr>
          <p:cNvPr id="4" name="Picture 3"/>
          <p:cNvPicPr>
            <a:picLocks noChangeAspect="1"/>
          </p:cNvPicPr>
          <p:nvPr/>
        </p:nvPicPr>
        <p:blipFill>
          <a:blip r:embed="rId3"/>
          <a:stretch>
            <a:fillRect/>
          </a:stretch>
        </p:blipFill>
        <p:spPr>
          <a:xfrm>
            <a:off x="562926" y="1325563"/>
            <a:ext cx="8077391" cy="4568190"/>
          </a:xfrm>
          <a:prstGeom prst="rect">
            <a:avLst/>
          </a:prstGeom>
        </p:spPr>
      </p:pic>
      <p:sp>
        <p:nvSpPr>
          <p:cNvPr id="5" name="Rectangle 4"/>
          <p:cNvSpPr/>
          <p:nvPr/>
        </p:nvSpPr>
        <p:spPr>
          <a:xfrm>
            <a:off x="-1" y="6519446"/>
            <a:ext cx="9144000" cy="338554"/>
          </a:xfrm>
          <a:prstGeom prst="rect">
            <a:avLst/>
          </a:prstGeom>
        </p:spPr>
        <p:txBody>
          <a:bodyPr wrap="square">
            <a:spAutoFit/>
          </a:bodyPr>
          <a:lstStyle/>
          <a:p>
            <a:r>
              <a:rPr lang="en-US" sz="800" dirty="0"/>
              <a:t>Source: WHO and UNICEF. Progress and Challenges with Achieving Universal Immunization Coverage:  2018 WHO/UNICEF Estimates of National Immunization Coverage.  (Data as of July 2019). https://www.who.int/immunization/monitoring_surveillance/who-immuniz.pdf?ua=1 </a:t>
            </a:r>
          </a:p>
        </p:txBody>
      </p:sp>
    </p:spTree>
    <p:extLst>
      <p:ext uri="{BB962C8B-B14F-4D97-AF65-F5344CB8AC3E}">
        <p14:creationId xmlns:p14="http://schemas.microsoft.com/office/powerpoint/2010/main" val="39358416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lvl="2" algn="ctr"/>
            <a:r>
              <a:rPr lang="en-GB" sz="3200" b="1" dirty="0">
                <a:latin typeface="+mj-lt"/>
              </a:rPr>
              <a:t>Using Health Accounts Data for Immunization Indicators </a:t>
            </a:r>
            <a:endParaRPr lang="en-ZA" sz="3200" b="1" dirty="0">
              <a:latin typeface="+mj-lt"/>
            </a:endParaRPr>
          </a:p>
        </p:txBody>
      </p:sp>
      <p:sp>
        <p:nvSpPr>
          <p:cNvPr id="3" name="Content Placeholder 2"/>
          <p:cNvSpPr>
            <a:spLocks noGrp="1"/>
          </p:cNvSpPr>
          <p:nvPr>
            <p:ph idx="1"/>
          </p:nvPr>
        </p:nvSpPr>
        <p:spPr>
          <a:xfrm>
            <a:off x="628650" y="1825624"/>
            <a:ext cx="7886700" cy="4651375"/>
          </a:xfrm>
        </p:spPr>
        <p:txBody>
          <a:bodyPr>
            <a:noAutofit/>
          </a:bodyPr>
          <a:lstStyle/>
          <a:p>
            <a:pPr marL="0" indent="0">
              <a:buNone/>
            </a:pPr>
            <a:r>
              <a:rPr lang="en-GB" sz="2400" b="1" i="1" dirty="0"/>
              <a:t>Joint Reporting Form (JRF)</a:t>
            </a:r>
            <a:r>
              <a:rPr lang="en-ZA" sz="2400" b="1" i="1" dirty="0"/>
              <a:t> indicators continue…</a:t>
            </a:r>
          </a:p>
          <a:p>
            <a:pPr marL="0" indent="0">
              <a:buNone/>
            </a:pPr>
            <a:endParaRPr lang="en-ZA" sz="2400" b="1" i="1" dirty="0"/>
          </a:p>
          <a:p>
            <a:r>
              <a:rPr lang="en-GB" sz="2400" dirty="0"/>
              <a:t>Comprehensive approach to capturing spending in SHA 2011 allows it to be programmed to produce the JRF indicators. </a:t>
            </a:r>
          </a:p>
          <a:p>
            <a:r>
              <a:rPr lang="en-GB" sz="2400" dirty="0"/>
              <a:t>Need customised SHA classifications:</a:t>
            </a:r>
          </a:p>
          <a:p>
            <a:pPr marL="971550" lvl="1" indent="-514350">
              <a:buAutoNum type="arabicParenR"/>
            </a:pPr>
            <a:r>
              <a:rPr lang="en-GB" sz="2400" dirty="0"/>
              <a:t>Capture spending on RI and SIA separately</a:t>
            </a:r>
          </a:p>
          <a:p>
            <a:pPr marL="971550" lvl="1" indent="-514350">
              <a:buAutoNum type="arabicParenR"/>
            </a:pPr>
            <a:r>
              <a:rPr lang="en-GB" sz="2400" dirty="0"/>
              <a:t>Capture vaccines spending separately under factors of provision (input) dimension pharmaceuticals classification;</a:t>
            </a:r>
          </a:p>
          <a:p>
            <a:pPr marL="971550" lvl="1" indent="-514350">
              <a:buAutoNum type="arabicParenR"/>
            </a:pPr>
            <a:r>
              <a:rPr lang="en-GB" sz="2400" dirty="0"/>
              <a:t>Tease out the immunization earmarked spending </a:t>
            </a:r>
          </a:p>
          <a:p>
            <a:pPr marL="457200" lvl="1" indent="0">
              <a:buNone/>
            </a:pPr>
            <a:endParaRPr lang="en-GB" sz="2400" dirty="0"/>
          </a:p>
          <a:p>
            <a:pPr marL="800100" lvl="1" indent="-342900">
              <a:buFont typeface="Wingdings" panose="05000000000000000000" pitchFamily="2" charset="2"/>
              <a:buChar char="v"/>
            </a:pPr>
            <a:r>
              <a:rPr lang="en-GB" sz="2400" dirty="0">
                <a:solidFill>
                  <a:schemeClr val="accent5"/>
                </a:solidFill>
              </a:rPr>
              <a:t>The “SHA-JRF cross-walk”</a:t>
            </a:r>
            <a:endParaRPr lang="en-ZA" sz="2400" dirty="0">
              <a:solidFill>
                <a:schemeClr val="accent5"/>
              </a:solidFill>
            </a:endParaRPr>
          </a:p>
        </p:txBody>
      </p:sp>
    </p:spTree>
    <p:extLst>
      <p:ext uri="{BB962C8B-B14F-4D97-AF65-F5344CB8AC3E}">
        <p14:creationId xmlns:p14="http://schemas.microsoft.com/office/powerpoint/2010/main" val="23678719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52400"/>
          </a:xfrm>
        </p:spPr>
        <p:txBody>
          <a:bodyPr>
            <a:noAutofit/>
          </a:bodyPr>
          <a:lstStyle/>
          <a:p>
            <a:pPr>
              <a:spcBef>
                <a:spcPts val="0"/>
              </a:spcBef>
            </a:pPr>
            <a:r>
              <a:rPr lang="en-GB" altLang="zh-CN" sz="3200" b="1" dirty="0">
                <a:solidFill>
                  <a:srgbClr val="FF0000"/>
                </a:solidFill>
                <a:latin typeface="+mn-lt"/>
                <a:ea typeface="SimSun" panose="02010600030101010101" pitchFamily="2" charset="-122"/>
                <a:cs typeface="Times New Roman" panose="02020603050405020304" pitchFamily="18" charset="0"/>
              </a:rPr>
              <a:t>Cross-walk between SHA and JRF</a:t>
            </a:r>
            <a:br>
              <a:rPr lang="en-GB" altLang="zh-CN" sz="1400" b="1" dirty="0">
                <a:solidFill>
                  <a:srgbClr val="FF0000"/>
                </a:solidFill>
                <a:latin typeface="+mn-lt"/>
                <a:ea typeface="SimSun" panose="02010600030101010101" pitchFamily="2" charset="-122"/>
                <a:cs typeface="Times New Roman" panose="02020603050405020304" pitchFamily="18" charset="0"/>
              </a:rPr>
            </a:br>
            <a:r>
              <a:rPr lang="en-GB" sz="1400" dirty="0">
                <a:latin typeface="+mn-lt"/>
              </a:rPr>
              <a:t>‘X’s are indicators for use to cross-walk between SHA 2011 and the financing indicators of the JRF</a:t>
            </a:r>
            <a:r>
              <a:rPr lang="en-GB" altLang="zh-CN" sz="1400" b="1" dirty="0">
                <a:solidFill>
                  <a:srgbClr val="FF0000"/>
                </a:solidFill>
                <a:latin typeface="+mn-lt"/>
                <a:ea typeface="SimSun" panose="02010600030101010101" pitchFamily="2" charset="-122"/>
                <a:cs typeface="Times New Roman" panose="02020603050405020304" pitchFamily="18" charset="0"/>
              </a:rPr>
              <a:t> </a:t>
            </a:r>
            <a:endParaRPr lang="en-US" sz="1400" b="1" dirty="0">
              <a:latin typeface="+mn-lt"/>
            </a:endParaRPr>
          </a:p>
        </p:txBody>
      </p:sp>
      <p:graphicFrame>
        <p:nvGraphicFramePr>
          <p:cNvPr id="4" name="Table 3"/>
          <p:cNvGraphicFramePr>
            <a:graphicFrameLocks noGrp="1"/>
          </p:cNvGraphicFramePr>
          <p:nvPr/>
        </p:nvGraphicFramePr>
        <p:xfrm>
          <a:off x="3629" y="685800"/>
          <a:ext cx="9144000" cy="6111240"/>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490787">
                  <a:extLst>
                    <a:ext uri="{9D8B030D-6E8A-4147-A177-3AD203B41FA5}">
                      <a16:colId xmlns:a16="http://schemas.microsoft.com/office/drawing/2014/main" val="20004"/>
                    </a:ext>
                  </a:extLst>
                </a:gridCol>
                <a:gridCol w="1785813">
                  <a:extLst>
                    <a:ext uri="{9D8B030D-6E8A-4147-A177-3AD203B41FA5}">
                      <a16:colId xmlns:a16="http://schemas.microsoft.com/office/drawing/2014/main" val="20005"/>
                    </a:ext>
                  </a:extLst>
                </a:gridCol>
              </a:tblGrid>
              <a:tr h="45877">
                <a:tc gridSpan="2">
                  <a:txBody>
                    <a:bodyPr/>
                    <a:lstStyle/>
                    <a:p>
                      <a:pPr>
                        <a:spcAft>
                          <a:spcPts val="0"/>
                        </a:spcAft>
                      </a:pPr>
                      <a:r>
                        <a:rPr lang="en-ZA" sz="1400" dirty="0">
                          <a:effectLst/>
                        </a:rPr>
                        <a:t> </a:t>
                      </a:r>
                      <a:endParaRPr lang="en-ZA" sz="1400" dirty="0">
                        <a:effectLst/>
                        <a:latin typeface="Times New Roman" panose="02020603050405020304" pitchFamily="18" charset="0"/>
                        <a:ea typeface="SimSun" panose="02010600030101010101" pitchFamily="2" charset="-122"/>
                      </a:endParaRP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hMerge="1">
                  <a:txBody>
                    <a:bodyPr/>
                    <a:lstStyle/>
                    <a:p>
                      <a:endParaRPr lang="en-ZA"/>
                    </a:p>
                  </a:txBody>
                  <a:tcPr/>
                </a:tc>
                <a:tc gridSpan="4">
                  <a:txBody>
                    <a:bodyPr/>
                    <a:lstStyle/>
                    <a:p>
                      <a:pPr algn="ctr">
                        <a:spcAft>
                          <a:spcPts val="0"/>
                        </a:spcAft>
                      </a:pPr>
                      <a:r>
                        <a:rPr lang="en-GB" sz="1600" b="1" dirty="0">
                          <a:effectLst/>
                        </a:rPr>
                        <a:t>JRF Indicators</a:t>
                      </a:r>
                      <a:endParaRPr lang="en-ZA" sz="1600" b="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4328">
                <a:tc>
                  <a:txBody>
                    <a:bodyPr/>
                    <a:lstStyle/>
                    <a:p>
                      <a:pPr>
                        <a:spcAft>
                          <a:spcPts val="0"/>
                        </a:spcAft>
                      </a:pPr>
                      <a:r>
                        <a:rPr lang="en-ZA" sz="1400">
                          <a:effectLst/>
                        </a:rPr>
                        <a:t> </a:t>
                      </a:r>
                      <a:endParaRPr lang="en-ZA" sz="1400">
                        <a:effectLst/>
                        <a:latin typeface="Times New Roman" panose="02020603050405020304" pitchFamily="18" charset="0"/>
                        <a:ea typeface="SimSun" panose="02010600030101010101" pitchFamily="2" charset="-122"/>
                      </a:endParaRP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 </a:t>
                      </a:r>
                      <a:r>
                        <a:rPr lang="en-GB" sz="1400" b="1" dirty="0">
                          <a:effectLst/>
                        </a:rPr>
                        <a:t>CURRENT HEALTH SPENDING</a:t>
                      </a:r>
                      <a:endParaRPr lang="en-ZA" sz="1400" b="1" dirty="0">
                        <a:effectLst/>
                        <a:latin typeface="Times New Roman" panose="02020603050405020304" pitchFamily="18" charset="0"/>
                        <a:ea typeface="SimSun" panose="02010600030101010101" pitchFamily="2" charset="-122"/>
                      </a:endParaRPr>
                    </a:p>
                  </a:txBody>
                  <a:tcPr marL="39017" marR="39017" marT="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err="1">
                          <a:effectLst/>
                        </a:rPr>
                        <a:t>Govt</a:t>
                      </a:r>
                      <a:r>
                        <a:rPr lang="en-GB" sz="1400" dirty="0">
                          <a:effectLst/>
                        </a:rPr>
                        <a:t> spending on vaccines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Total spending on Vaccines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Government Spending RI</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a:effectLst/>
                        </a:rPr>
                        <a:t>Total Spending on Immunization</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1440">
                <a:tc rowSpan="20">
                  <a:txBody>
                    <a:bodyPr/>
                    <a:lstStyle/>
                    <a:p>
                      <a:pPr marL="71755" marR="71755" algn="ctr">
                        <a:spcAft>
                          <a:spcPts val="0"/>
                        </a:spcAft>
                      </a:pPr>
                      <a:r>
                        <a:rPr lang="en-GB" sz="1800" b="1" dirty="0">
                          <a:effectLst/>
                        </a:rPr>
                        <a:t>SHA 2011 Framework</a:t>
                      </a:r>
                      <a:endParaRPr lang="en-ZA" sz="1800" b="1" dirty="0">
                        <a:effectLst/>
                        <a:latin typeface="Times New Roman" panose="02020603050405020304" pitchFamily="18" charset="0"/>
                        <a:ea typeface="SimSun" panose="02010600030101010101" pitchFamily="2" charset="-122"/>
                      </a:endParaRPr>
                    </a:p>
                  </a:txBody>
                  <a:tcPr marL="39017" marR="39017" marT="0" marB="0" vert="vert27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endParaRPr lang="en-ZA" sz="800" b="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800" dirty="0">
                          <a:effectLst/>
                        </a:rPr>
                        <a:t> </a:t>
                      </a:r>
                      <a:endParaRPr lang="en-ZA" sz="8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800" dirty="0">
                          <a:effectLst/>
                        </a:rPr>
                        <a:t> </a:t>
                      </a:r>
                      <a:endParaRPr lang="en-ZA" sz="8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800" dirty="0">
                          <a:effectLst/>
                        </a:rPr>
                        <a:t> </a:t>
                      </a:r>
                      <a:endParaRPr lang="en-ZA" sz="8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800" dirty="0">
                          <a:effectLst/>
                        </a:rPr>
                        <a:t> </a:t>
                      </a:r>
                      <a:endParaRPr lang="en-ZA" sz="8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1443">
                <a:tc vMerge="1">
                  <a:txBody>
                    <a:bodyPr/>
                    <a:lstStyle/>
                    <a:p>
                      <a:endParaRPr lang="en-ZA"/>
                    </a:p>
                  </a:txBody>
                  <a:tcPr/>
                </a:tc>
                <a:tc>
                  <a:txBody>
                    <a:bodyPr/>
                    <a:lstStyle/>
                    <a:p>
                      <a:pPr>
                        <a:spcAft>
                          <a:spcPts val="0"/>
                        </a:spcAft>
                      </a:pPr>
                      <a:r>
                        <a:rPr lang="en-GB" sz="1400" b="1" dirty="0">
                          <a:effectLst/>
                        </a:rPr>
                        <a:t>Source</a:t>
                      </a:r>
                      <a:endParaRPr lang="en-ZA" sz="1400" b="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91443">
                <a:tc vMerge="1">
                  <a:txBody>
                    <a:bodyPr/>
                    <a:lstStyle/>
                    <a:p>
                      <a:endParaRPr lang="en-ZA"/>
                    </a:p>
                  </a:txBody>
                  <a:tcPr/>
                </a:tc>
                <a:tc>
                  <a:txBody>
                    <a:bodyPr/>
                    <a:lstStyle/>
                    <a:p>
                      <a:pPr marL="285750" indent="-171450">
                        <a:spcAft>
                          <a:spcPts val="0"/>
                        </a:spcAft>
                      </a:pPr>
                      <a:r>
                        <a:rPr lang="en-GB" sz="1400" dirty="0">
                          <a:effectLst/>
                        </a:rPr>
                        <a:t>FS.RI.1 Government</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a:effectLst/>
                        </a:rPr>
                        <a:t>X</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a:effectLst/>
                        </a:rPr>
                        <a:t>X</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rowSpan="5">
                  <a:txBody>
                    <a:bodyPr/>
                    <a:lstStyle/>
                    <a:p>
                      <a:pPr algn="ctr">
                        <a:spcAft>
                          <a:spcPts val="0"/>
                        </a:spcAft>
                      </a:pPr>
                      <a:r>
                        <a:rPr lang="en-GB" sz="1400" dirty="0">
                          <a:effectLst/>
                        </a:rPr>
                        <a:t>X</a:t>
                      </a:r>
                      <a:endParaRPr lang="en-ZA" sz="1400" dirty="0">
                        <a:effectLst/>
                      </a:endParaRPr>
                    </a:p>
                    <a:p>
                      <a:pPr algn="ctr">
                        <a:spcAft>
                          <a:spcPts val="0"/>
                        </a:spcAft>
                      </a:pPr>
                      <a:r>
                        <a:rPr lang="en-GB" sz="1400" dirty="0">
                          <a:effectLst/>
                        </a:rPr>
                        <a:t>(map only portions fully allotted to RI)</a:t>
                      </a:r>
                      <a:endParaRPr lang="en-ZA" sz="1400" dirty="0">
                        <a:effectLst/>
                        <a:latin typeface="Times New Roman" panose="02020603050405020304" pitchFamily="18" charset="0"/>
                        <a:ea typeface="SimSun" panose="02010600030101010101" pitchFamily="2" charset="-122"/>
                      </a:endParaRPr>
                    </a:p>
                  </a:txBody>
                  <a:tcPr marL="39017" marR="39017"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91443">
                <a:tc vMerge="1">
                  <a:txBody>
                    <a:bodyPr/>
                    <a:lstStyle/>
                    <a:p>
                      <a:endParaRPr lang="en-ZA"/>
                    </a:p>
                  </a:txBody>
                  <a:tcPr/>
                </a:tc>
                <a:tc>
                  <a:txBody>
                    <a:bodyPr/>
                    <a:lstStyle/>
                    <a:p>
                      <a:pPr marL="285750" indent="-171450">
                        <a:spcAft>
                          <a:spcPts val="0"/>
                        </a:spcAft>
                      </a:pPr>
                      <a:r>
                        <a:rPr lang="en-GB" sz="1400" dirty="0">
                          <a:effectLst/>
                        </a:rPr>
                        <a:t>FS.RI.2 Corporations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highlight>
                            <a:srgbClr val="000000"/>
                          </a:highligh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a:effectLst/>
                        </a:rPr>
                        <a:t>X</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extLst>
                  <a:ext uri="{0D108BD9-81ED-4DB2-BD59-A6C34878D82A}">
                    <a16:rowId xmlns:a16="http://schemas.microsoft.com/office/drawing/2014/main" val="10005"/>
                  </a:ext>
                </a:extLst>
              </a:tr>
              <a:tr h="91443">
                <a:tc vMerge="1">
                  <a:txBody>
                    <a:bodyPr/>
                    <a:lstStyle/>
                    <a:p>
                      <a:endParaRPr lang="en-ZA"/>
                    </a:p>
                  </a:txBody>
                  <a:tcPr/>
                </a:tc>
                <a:tc>
                  <a:txBody>
                    <a:bodyPr/>
                    <a:lstStyle/>
                    <a:p>
                      <a:pPr marL="285750" indent="-171450">
                        <a:spcAft>
                          <a:spcPts val="0"/>
                        </a:spcAft>
                      </a:pPr>
                      <a:r>
                        <a:rPr lang="en-GB" sz="1400" dirty="0">
                          <a:effectLst/>
                        </a:rPr>
                        <a:t>FS.RI.3 Households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highlight>
                            <a:srgbClr val="000000"/>
                          </a:highligh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a:effectLst/>
                        </a:rPr>
                        <a:t>X</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extLst>
                  <a:ext uri="{0D108BD9-81ED-4DB2-BD59-A6C34878D82A}">
                    <a16:rowId xmlns:a16="http://schemas.microsoft.com/office/drawing/2014/main" val="10006"/>
                  </a:ext>
                </a:extLst>
              </a:tr>
              <a:tr h="91443">
                <a:tc vMerge="1">
                  <a:txBody>
                    <a:bodyPr/>
                    <a:lstStyle/>
                    <a:p>
                      <a:endParaRPr lang="en-ZA"/>
                    </a:p>
                  </a:txBody>
                  <a:tcPr/>
                </a:tc>
                <a:tc>
                  <a:txBody>
                    <a:bodyPr/>
                    <a:lstStyle/>
                    <a:p>
                      <a:pPr marL="285750" indent="-171450">
                        <a:spcAft>
                          <a:spcPts val="0"/>
                        </a:spcAft>
                      </a:pPr>
                      <a:r>
                        <a:rPr lang="en-GB" sz="1400" dirty="0">
                          <a:effectLst/>
                        </a:rPr>
                        <a:t>FS.RI.4 NGOs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highlight>
                            <a:srgbClr val="000000"/>
                          </a:highligh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a:effectLst/>
                        </a:rPr>
                        <a:t>X</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extLst>
                  <a:ext uri="{0D108BD9-81ED-4DB2-BD59-A6C34878D82A}">
                    <a16:rowId xmlns:a16="http://schemas.microsoft.com/office/drawing/2014/main" val="10007"/>
                  </a:ext>
                </a:extLst>
              </a:tr>
              <a:tr h="274328">
                <a:tc vMerge="1">
                  <a:txBody>
                    <a:bodyPr/>
                    <a:lstStyle/>
                    <a:p>
                      <a:endParaRPr lang="en-ZA"/>
                    </a:p>
                  </a:txBody>
                  <a:tcPr/>
                </a:tc>
                <a:tc>
                  <a:txBody>
                    <a:bodyPr/>
                    <a:lstStyle/>
                    <a:p>
                      <a:pPr marL="285750" indent="-171450">
                        <a:spcAft>
                          <a:spcPts val="0"/>
                        </a:spcAft>
                      </a:pPr>
                      <a:r>
                        <a:rPr lang="en-GB" sz="1400" dirty="0">
                          <a:effectLst/>
                        </a:rPr>
                        <a:t>FS.RI.5 Donors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highlight>
                            <a:srgbClr val="000000"/>
                          </a:highligh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dirty="0">
                          <a:effectLst/>
                        </a:rPr>
                        <a:t>X</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extLst>
                  <a:ext uri="{0D108BD9-81ED-4DB2-BD59-A6C34878D82A}">
                    <a16:rowId xmlns:a16="http://schemas.microsoft.com/office/drawing/2014/main" val="10008"/>
                  </a:ext>
                </a:extLst>
              </a:tr>
              <a:tr h="182885">
                <a:tc vMerge="1">
                  <a:txBody>
                    <a:bodyPr/>
                    <a:lstStyle/>
                    <a:p>
                      <a:endParaRPr lang="en-ZA"/>
                    </a:p>
                  </a:txBody>
                  <a:tcPr/>
                </a:tc>
                <a:tc>
                  <a:txBody>
                    <a:bodyPr/>
                    <a:lstStyle/>
                    <a:p>
                      <a:pPr>
                        <a:spcAft>
                          <a:spcPts val="0"/>
                        </a:spcAft>
                      </a:pPr>
                      <a:r>
                        <a:rPr lang="en-GB" sz="1400" b="1" dirty="0">
                          <a:effectLst/>
                        </a:rPr>
                        <a:t>Function </a:t>
                      </a:r>
                      <a:r>
                        <a:rPr lang="en-GB" sz="1400" dirty="0">
                          <a:effectLst/>
                        </a:rPr>
                        <a:t>(only relevant to RI)</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r h="91443">
                <a:tc vMerge="1">
                  <a:txBody>
                    <a:bodyPr/>
                    <a:lstStyle/>
                    <a:p>
                      <a:endParaRPr lang="en-ZA"/>
                    </a:p>
                  </a:txBody>
                  <a:tcPr/>
                </a:tc>
                <a:tc>
                  <a:txBody>
                    <a:bodyPr/>
                    <a:lstStyle/>
                    <a:p>
                      <a:pPr marL="285750" indent="-171450">
                        <a:spcAft>
                          <a:spcPts val="0"/>
                        </a:spcAft>
                      </a:pPr>
                      <a:r>
                        <a:rPr lang="en-GB" sz="1400" dirty="0">
                          <a:effectLst/>
                        </a:rPr>
                        <a:t>HC.6 Preventive Care</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rowSpan="4">
                  <a:txBody>
                    <a:bodyPr/>
                    <a:lstStyle/>
                    <a:p>
                      <a:pPr algn="ctr">
                        <a:spcAft>
                          <a:spcPts val="0"/>
                        </a:spcAft>
                      </a:pPr>
                      <a:r>
                        <a:rPr lang="en-GB" sz="1400" dirty="0">
                          <a:effectLst/>
                        </a:rPr>
                        <a:t>X</a:t>
                      </a:r>
                      <a:endParaRPr lang="en-ZA" sz="1400" dirty="0">
                        <a:effectLst/>
                      </a:endParaRPr>
                    </a:p>
                    <a:p>
                      <a:pPr algn="ctr">
                        <a:spcAft>
                          <a:spcPts val="0"/>
                        </a:spcAft>
                      </a:pPr>
                      <a:r>
                        <a:rPr lang="en-GB" sz="1400" dirty="0">
                          <a:effectLst/>
                        </a:rPr>
                        <a:t>(only portions fully allotted to RI)</a:t>
                      </a:r>
                      <a:endParaRPr lang="en-ZA" sz="1400" dirty="0">
                        <a:effectLst/>
                        <a:latin typeface="Times New Roman" panose="02020603050405020304" pitchFamily="18" charset="0"/>
                        <a:ea typeface="SimSun" panose="02010600030101010101" pitchFamily="2" charset="-122"/>
                      </a:endParaRPr>
                    </a:p>
                  </a:txBody>
                  <a:tcPr marL="39017" marR="39017"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rowSpan="4">
                  <a:txBody>
                    <a:bodyPr/>
                    <a:lstStyle/>
                    <a:p>
                      <a:pPr algn="ctr">
                        <a:spcAft>
                          <a:spcPts val="0"/>
                        </a:spcAft>
                      </a:pPr>
                      <a:r>
                        <a:rPr lang="en-GB" sz="1400" dirty="0">
                          <a:effectLst/>
                        </a:rPr>
                        <a:t>X</a:t>
                      </a:r>
                      <a:endParaRPr lang="en-ZA" sz="1400" dirty="0">
                        <a:effectLst/>
                      </a:endParaRPr>
                    </a:p>
                    <a:p>
                      <a:pPr algn="ctr">
                        <a:spcAft>
                          <a:spcPts val="0"/>
                        </a:spcAft>
                      </a:pPr>
                      <a:r>
                        <a:rPr lang="en-GB" sz="1400" dirty="0">
                          <a:effectLst/>
                        </a:rPr>
                        <a:t>(only portions fully allotted to RI)</a:t>
                      </a:r>
                      <a:endParaRPr lang="en-ZA" sz="1400" dirty="0">
                        <a:effectLst/>
                        <a:latin typeface="Times New Roman" panose="02020603050405020304" pitchFamily="18" charset="0"/>
                        <a:ea typeface="SimSun" panose="02010600030101010101" pitchFamily="2" charset="-122"/>
                      </a:endParaRPr>
                    </a:p>
                  </a:txBody>
                  <a:tcPr marL="39017" marR="39017"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r h="457213">
                <a:tc vMerge="1">
                  <a:txBody>
                    <a:bodyPr/>
                    <a:lstStyle/>
                    <a:p>
                      <a:endParaRPr lang="en-ZA"/>
                    </a:p>
                  </a:txBody>
                  <a:tcPr/>
                </a:tc>
                <a:tc>
                  <a:txBody>
                    <a:bodyPr/>
                    <a:lstStyle/>
                    <a:p>
                      <a:pPr marL="228600">
                        <a:spcAft>
                          <a:spcPts val="0"/>
                        </a:spcAft>
                      </a:pPr>
                      <a:r>
                        <a:rPr lang="en-GB" sz="1400" dirty="0">
                          <a:effectLst/>
                        </a:rPr>
                        <a:t>HC.6.1 IEC programs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1"/>
                  </a:ext>
                </a:extLst>
              </a:tr>
              <a:tr h="274328">
                <a:tc vMerge="1">
                  <a:txBody>
                    <a:bodyPr/>
                    <a:lstStyle/>
                    <a:p>
                      <a:endParaRPr lang="en-ZA"/>
                    </a:p>
                  </a:txBody>
                  <a:tcPr/>
                </a:tc>
                <a:tc>
                  <a:txBody>
                    <a:bodyPr/>
                    <a:lstStyle/>
                    <a:p>
                      <a:pPr marL="228600">
                        <a:spcAft>
                          <a:spcPts val="0"/>
                        </a:spcAft>
                      </a:pPr>
                      <a:r>
                        <a:rPr lang="en-GB" sz="1400">
                          <a:effectLst/>
                        </a:rPr>
                        <a:t>HC.6.2 Immunization programs</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2"/>
                  </a:ext>
                </a:extLst>
              </a:tr>
              <a:tr h="274328">
                <a:tc vMerge="1">
                  <a:txBody>
                    <a:bodyPr/>
                    <a:lstStyle/>
                    <a:p>
                      <a:endParaRPr lang="en-ZA"/>
                    </a:p>
                  </a:txBody>
                  <a:tcPr/>
                </a:tc>
                <a:tc>
                  <a:txBody>
                    <a:bodyPr/>
                    <a:lstStyle/>
                    <a:p>
                      <a:pPr marL="114300">
                        <a:spcAft>
                          <a:spcPts val="0"/>
                        </a:spcAft>
                      </a:pPr>
                      <a:r>
                        <a:rPr lang="en-GB" sz="1400" dirty="0">
                          <a:effectLst/>
                        </a:rPr>
                        <a:t>HC.7 Governance &amp; health system admin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3"/>
                  </a:ext>
                </a:extLst>
              </a:tr>
              <a:tr h="91737">
                <a:tc vMerge="1">
                  <a:txBody>
                    <a:bodyPr/>
                    <a:lstStyle/>
                    <a:p>
                      <a:endParaRPr lang="en-ZA"/>
                    </a:p>
                  </a:txBody>
                  <a:tcPr/>
                </a:tc>
                <a:tc>
                  <a:txBody>
                    <a:bodyPr/>
                    <a:lstStyle/>
                    <a:p>
                      <a:pPr>
                        <a:spcAft>
                          <a:spcPts val="0"/>
                        </a:spcAft>
                      </a:pPr>
                      <a:r>
                        <a:rPr lang="en-GB" sz="1400" b="1" dirty="0">
                          <a:effectLst/>
                        </a:rPr>
                        <a:t>Input</a:t>
                      </a:r>
                      <a:endParaRPr lang="en-ZA" sz="1400" b="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4"/>
                  </a:ext>
                </a:extLst>
              </a:tr>
              <a:tr h="396211">
                <a:tc vMerge="1">
                  <a:txBody>
                    <a:bodyPr/>
                    <a:lstStyle/>
                    <a:p>
                      <a:endParaRPr lang="en-ZA"/>
                    </a:p>
                  </a:txBody>
                  <a:tcPr/>
                </a:tc>
                <a:tc>
                  <a:txBody>
                    <a:bodyPr/>
                    <a:lstStyle/>
                    <a:p>
                      <a:pPr marL="114300">
                        <a:spcAft>
                          <a:spcPts val="0"/>
                        </a:spcAft>
                      </a:pPr>
                      <a:r>
                        <a:rPr lang="en-GB" sz="1400" dirty="0">
                          <a:effectLst/>
                        </a:rPr>
                        <a:t>FP.1 Compensation of employees </a:t>
                      </a:r>
                      <a:r>
                        <a:rPr lang="en-GB" sz="1400" i="1" dirty="0">
                          <a:effectLst/>
                        </a:rPr>
                        <a:t>(only portions fully allotted to RI</a:t>
                      </a:r>
                      <a:endParaRPr lang="en-ZA" sz="1400" i="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dirty="0">
                          <a:effectLst/>
                        </a:rPr>
                        <a:t>X</a:t>
                      </a:r>
                      <a:endParaRPr lang="en-ZA"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endParaRPr lang="en-ZA" sz="1400" dirty="0">
                        <a:effectLst/>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5"/>
                  </a:ext>
                </a:extLst>
              </a:tr>
              <a:tr h="182885">
                <a:tc vMerge="1">
                  <a:txBody>
                    <a:bodyPr/>
                    <a:lstStyle/>
                    <a:p>
                      <a:endParaRPr lang="en-ZA"/>
                    </a:p>
                  </a:txBody>
                  <a:tcPr/>
                </a:tc>
                <a:tc>
                  <a:txBody>
                    <a:bodyPr/>
                    <a:lstStyle/>
                    <a:p>
                      <a:pPr marL="114300">
                        <a:spcAft>
                          <a:spcPts val="0"/>
                        </a:spcAft>
                      </a:pPr>
                      <a:r>
                        <a:rPr lang="en-GB" sz="1400" dirty="0">
                          <a:effectLst/>
                        </a:rPr>
                        <a:t>FP.3 Materials &amp; Services used</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6"/>
                  </a:ext>
                </a:extLst>
              </a:tr>
              <a:tr h="182885">
                <a:tc vMerge="1">
                  <a:txBody>
                    <a:bodyPr/>
                    <a:lstStyle/>
                    <a:p>
                      <a:endParaRPr lang="en-ZA"/>
                    </a:p>
                  </a:txBody>
                  <a:tcPr/>
                </a:tc>
                <a:tc>
                  <a:txBody>
                    <a:bodyPr/>
                    <a:lstStyle/>
                    <a:p>
                      <a:pPr marL="228600">
                        <a:spcAft>
                          <a:spcPts val="0"/>
                        </a:spcAft>
                      </a:pPr>
                      <a:r>
                        <a:rPr lang="en-GB" sz="1400">
                          <a:effectLst/>
                        </a:rPr>
                        <a:t>FP.3.2 Health care goods</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7"/>
                  </a:ext>
                </a:extLst>
              </a:tr>
              <a:tr h="472411">
                <a:tc vMerge="1">
                  <a:txBody>
                    <a:bodyPr/>
                    <a:lstStyle/>
                    <a:p>
                      <a:endParaRPr lang="en-ZA"/>
                    </a:p>
                  </a:txBody>
                  <a:tcPr/>
                </a:tc>
                <a:tc>
                  <a:txBody>
                    <a:bodyPr/>
                    <a:lstStyle/>
                    <a:p>
                      <a:pPr marL="457200">
                        <a:spcAft>
                          <a:spcPts val="0"/>
                        </a:spcAft>
                      </a:pPr>
                      <a:r>
                        <a:rPr lang="en-GB" sz="1400" dirty="0">
                          <a:effectLst/>
                        </a:rPr>
                        <a:t>FP.3.2.1 Pharmaceuticals</a:t>
                      </a:r>
                      <a:r>
                        <a:rPr lang="en-GB" sz="1400" baseline="0" dirty="0">
                          <a:effectLst/>
                        </a:rPr>
                        <a:t> </a:t>
                      </a: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effectLst/>
                        </a:rPr>
                        <a:t>(create &amp; track</a:t>
                      </a:r>
                      <a:endParaRPr lang="en-ZA" sz="1400" i="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p>
                    <a:p>
                      <a:pPr algn="ctr">
                        <a:spcAft>
                          <a:spcPts val="0"/>
                        </a:spcAft>
                      </a:pPr>
                      <a:r>
                        <a:rPr lang="en-GB" sz="1400" i="1" dirty="0">
                          <a:effectLst/>
                        </a:rPr>
                        <a:t>sub-categories </a:t>
                      </a:r>
                      <a:endParaRPr lang="en-ZA" sz="1400" dirty="0">
                        <a:effectLst/>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p>
                    <a:p>
                      <a:pPr algn="ctr">
                        <a:spcAft>
                          <a:spcPts val="0"/>
                        </a:spcAft>
                      </a:pPr>
                      <a:r>
                        <a:rPr lang="en-GB" sz="1400" i="1" dirty="0">
                          <a:effectLst/>
                        </a:rPr>
                        <a:t>for RI vaccines)</a:t>
                      </a:r>
                      <a:endParaRPr lang="en-ZA" sz="1400" dirty="0">
                        <a:effectLst/>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endParaRPr lang="en-ZA" sz="1400" dirty="0">
                        <a:effectLst/>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8"/>
                  </a:ext>
                </a:extLst>
              </a:tr>
              <a:tr h="426671">
                <a:tc vMerge="1">
                  <a:txBody>
                    <a:bodyPr/>
                    <a:lstStyle/>
                    <a:p>
                      <a:endParaRPr lang="en-ZA"/>
                    </a:p>
                  </a:txBody>
                  <a:tcP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FP.3.2.2 Other Health care goods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endParaRPr lang="en-ZA" sz="1400" dirty="0">
                        <a:solidFill>
                          <a:schemeClr val="bg1"/>
                        </a:solidFill>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endParaRPr lang="en-GB" sz="1400" i="1" dirty="0">
                        <a:solidFill>
                          <a:schemeClr val="bg1"/>
                        </a:solidFill>
                        <a:effectLst/>
                      </a:endParaRPr>
                    </a:p>
                    <a:p>
                      <a:pPr algn="ctr">
                        <a:spcAft>
                          <a:spcPts val="0"/>
                        </a:spcAft>
                      </a:pPr>
                      <a:r>
                        <a:rPr lang="en-GB" sz="1400" i="1" dirty="0">
                          <a:solidFill>
                            <a:schemeClr val="bg1"/>
                          </a:solidFill>
                          <a:effectLst/>
                        </a:rPr>
                        <a:t>(create &amp; track </a:t>
                      </a:r>
                      <a:r>
                        <a:rPr lang="en-GB" sz="1400" dirty="0">
                          <a:solidFill>
                            <a:schemeClr val="bg1"/>
                          </a:solidFill>
                          <a:effectLst/>
                        </a:rPr>
                        <a:t> </a:t>
                      </a:r>
                      <a:endParaRPr lang="en-ZA" sz="1400" dirty="0">
                        <a:solidFill>
                          <a:schemeClr val="bg1"/>
                        </a:solidFill>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dirty="0">
                          <a:effectLst/>
                        </a:rPr>
                        <a:t>X</a:t>
                      </a:r>
                    </a:p>
                    <a:p>
                      <a:pPr algn="ctr">
                        <a:spcAft>
                          <a:spcPts val="0"/>
                        </a:spcAft>
                      </a:pPr>
                      <a:r>
                        <a:rPr lang="en-GB" sz="1400" i="1" dirty="0">
                          <a:effectLst/>
                        </a:rPr>
                        <a:t>sub-categories</a:t>
                      </a:r>
                      <a:endParaRPr lang="en-ZA" sz="1400" dirty="0">
                        <a:effectLst/>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effectLst/>
                        </a:rPr>
                        <a:t>for RI vaccines)</a:t>
                      </a:r>
                      <a:endParaRPr lang="en-ZA" sz="1400" dirty="0">
                        <a:effectLst/>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9"/>
                  </a:ext>
                </a:extLst>
              </a:tr>
              <a:tr h="91443">
                <a:tc vMerge="1">
                  <a:txBody>
                    <a:bodyPr/>
                    <a:lstStyle/>
                    <a:p>
                      <a:endParaRPr lang="en-ZA"/>
                    </a:p>
                  </a:txBody>
                  <a:tcPr/>
                </a:tc>
                <a:tc>
                  <a:txBody>
                    <a:bodyPr/>
                    <a:lstStyle/>
                    <a:p>
                      <a:pPr>
                        <a:spcAft>
                          <a:spcPts val="0"/>
                        </a:spcAft>
                      </a:pPr>
                      <a:r>
                        <a:rPr lang="en-GB" sz="1400" b="1" dirty="0">
                          <a:effectLst/>
                        </a:rPr>
                        <a:t>Disease/Condition</a:t>
                      </a:r>
                      <a:endParaRPr lang="en-ZA" sz="1400" b="1"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a:effectLst/>
                        </a:rPr>
                        <a:t> </a:t>
                      </a:r>
                      <a:endParaRPr lang="en-ZA" sz="140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20"/>
                  </a:ext>
                </a:extLst>
              </a:tr>
              <a:tr h="182885">
                <a:tc vMerge="1">
                  <a:txBody>
                    <a:bodyPr/>
                    <a:lstStyle/>
                    <a:p>
                      <a:endParaRPr lang="en-ZA"/>
                    </a:p>
                  </a:txBody>
                  <a:tcPr/>
                </a:tc>
                <a:tc>
                  <a:txBody>
                    <a:bodyPr/>
                    <a:lstStyle/>
                    <a:p>
                      <a:pPr marL="114300">
                        <a:spcAft>
                          <a:spcPts val="0"/>
                        </a:spcAft>
                      </a:pPr>
                      <a:r>
                        <a:rPr lang="en-GB" sz="1400" dirty="0">
                          <a:effectLst/>
                        </a:rPr>
                        <a:t>Vaccine preventable Diseases</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spcAft>
                          <a:spcPts val="0"/>
                        </a:spcAft>
                      </a:pPr>
                      <a:r>
                        <a:rPr lang="en-GB" sz="1400" dirty="0">
                          <a:effectLst/>
                        </a:rPr>
                        <a:t> </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400" dirty="0">
                          <a:effectLst/>
                        </a:rPr>
                        <a:t>X</a:t>
                      </a: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Aft>
                          <a:spcPts val="0"/>
                        </a:spcAft>
                      </a:pPr>
                      <a:r>
                        <a:rPr lang="en-GB" sz="1400" dirty="0">
                          <a:effectLst/>
                        </a:rPr>
                        <a:t>X</a:t>
                      </a:r>
                      <a:endParaRPr lang="en-ZA" sz="1400" dirty="0">
                        <a:effectLst/>
                        <a:latin typeface="Times New Roman" panose="02020603050405020304" pitchFamily="18" charset="0"/>
                        <a:ea typeface="SimSun" panose="02010600030101010101" pitchFamily="2" charset="-122"/>
                      </a:endParaRPr>
                    </a:p>
                  </a:txBody>
                  <a:tcPr marL="39017" marR="39017"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51153447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Resource Tracking </a:t>
            </a:r>
            <a:r>
              <a:rPr lang="en-US" spc="-14" dirty="0"/>
              <a:t>Framework – </a:t>
            </a:r>
            <a:r>
              <a:rPr lang="en-US" dirty="0"/>
              <a:t>Application </a:t>
            </a:r>
            <a:endParaRPr lang="en-US" b="1" dirty="0"/>
          </a:p>
        </p:txBody>
      </p:sp>
      <p:sp>
        <p:nvSpPr>
          <p:cNvPr id="3" name="Content Placeholder 2"/>
          <p:cNvSpPr>
            <a:spLocks noGrp="1"/>
          </p:cNvSpPr>
          <p:nvPr>
            <p:ph idx="1"/>
          </p:nvPr>
        </p:nvSpPr>
        <p:spPr>
          <a:xfrm>
            <a:off x="628650" y="1825624"/>
            <a:ext cx="8286750" cy="4422775"/>
          </a:xfrm>
        </p:spPr>
        <p:txBody>
          <a:bodyPr>
            <a:normAutofit fontScale="85000" lnSpcReduction="20000"/>
          </a:bodyPr>
          <a:lstStyle/>
          <a:p>
            <a:pPr marL="0" lvl="0" indent="0">
              <a:spcBef>
                <a:spcPts val="1200"/>
              </a:spcBef>
              <a:buNone/>
            </a:pPr>
            <a:r>
              <a:rPr lang="en-US" sz="2800" b="1" dirty="0">
                <a:solidFill>
                  <a:schemeClr val="accent5"/>
                </a:solidFill>
              </a:rPr>
              <a:t>Read Country ‘X’ Case Study and data and answer the questions</a:t>
            </a:r>
          </a:p>
          <a:p>
            <a:pPr marL="0" lvl="0" indent="0">
              <a:spcBef>
                <a:spcPts val="1200"/>
              </a:spcBef>
              <a:buNone/>
            </a:pPr>
            <a:endParaRPr lang="en-US" sz="2800" b="1" dirty="0"/>
          </a:p>
          <a:p>
            <a:pPr marL="0" lvl="0" indent="0">
              <a:spcBef>
                <a:spcPts val="1200"/>
              </a:spcBef>
              <a:buNone/>
            </a:pPr>
            <a:r>
              <a:rPr lang="en-US" sz="2800" b="1" dirty="0"/>
              <a:t>This case study and questions will help understand:</a:t>
            </a:r>
          </a:p>
          <a:p>
            <a:pPr lvl="0">
              <a:spcBef>
                <a:spcPts val="1200"/>
              </a:spcBef>
            </a:pPr>
            <a:r>
              <a:rPr lang="en-US" sz="2600" dirty="0"/>
              <a:t>System of Health Accounts (SHA) frameworks and coding</a:t>
            </a:r>
            <a:endParaRPr lang="en-ZA" sz="2600" dirty="0"/>
          </a:p>
          <a:p>
            <a:pPr lvl="0">
              <a:spcBef>
                <a:spcPts val="1200"/>
              </a:spcBef>
            </a:pPr>
            <a:r>
              <a:rPr lang="en-US" sz="2600" dirty="0"/>
              <a:t>Mapping of immunization spending to SHA classifications</a:t>
            </a:r>
            <a:endParaRPr lang="en-ZA" sz="2600" dirty="0"/>
          </a:p>
          <a:p>
            <a:pPr lvl="0">
              <a:spcBef>
                <a:spcPts val="1200"/>
              </a:spcBef>
            </a:pPr>
            <a:r>
              <a:rPr lang="en-US" sz="2600" dirty="0"/>
              <a:t>Examples &amp; methodological notes</a:t>
            </a:r>
            <a:endParaRPr lang="en-ZA" sz="2600" dirty="0"/>
          </a:p>
          <a:p>
            <a:pPr lvl="1">
              <a:spcBef>
                <a:spcPts val="1200"/>
              </a:spcBef>
              <a:buFont typeface="Wingdings" panose="05000000000000000000" pitchFamily="2" charset="2"/>
              <a:buChar char="Ø"/>
            </a:pPr>
            <a:r>
              <a:rPr lang="en-US" sz="2200" dirty="0"/>
              <a:t>Use of resource tracking information to generate GVAP and UNICEF-WHO Joint Reporting Form indicators</a:t>
            </a:r>
            <a:endParaRPr lang="en-ZA" sz="2200" dirty="0"/>
          </a:p>
          <a:p>
            <a:pPr lvl="1">
              <a:spcBef>
                <a:spcPts val="1200"/>
              </a:spcBef>
              <a:buFont typeface="Wingdings" panose="05000000000000000000" pitchFamily="2" charset="2"/>
              <a:buChar char="Ø"/>
            </a:pPr>
            <a:r>
              <a:rPr lang="en-US" sz="2200" dirty="0"/>
              <a:t>Anticipate and resolve some challenges e.g. expenditure vs disbursement vs commitment data</a:t>
            </a:r>
            <a:endParaRPr lang="en-ZA" sz="2200" dirty="0"/>
          </a:p>
          <a:p>
            <a:pPr lvl="1">
              <a:spcBef>
                <a:spcPts val="1200"/>
              </a:spcBef>
              <a:buFont typeface="Wingdings" panose="05000000000000000000" pitchFamily="2" charset="2"/>
              <a:buChar char="Ø"/>
            </a:pPr>
            <a:r>
              <a:rPr lang="en-US" sz="2200" dirty="0"/>
              <a:t>Understand possible adaptations to SHA methodology for EPI planning needs</a:t>
            </a:r>
            <a:endParaRPr lang="en-ZA" sz="2200" dirty="0"/>
          </a:p>
          <a:p>
            <a:pPr lvl="1">
              <a:spcBef>
                <a:spcPts val="1200"/>
              </a:spcBef>
              <a:buFont typeface="Wingdings" panose="05000000000000000000" pitchFamily="2" charset="2"/>
              <a:buChar char="Ø"/>
            </a:pPr>
            <a:r>
              <a:rPr lang="en-US" sz="2200" dirty="0"/>
              <a:t>Ability to use resource tracking information to address key health policy questions</a:t>
            </a:r>
            <a:endParaRPr lang="en-ZA" sz="2200" dirty="0"/>
          </a:p>
        </p:txBody>
      </p:sp>
      <p:sp>
        <p:nvSpPr>
          <p:cNvPr id="4" name="Rectangle 3"/>
          <p:cNvSpPr/>
          <p:nvPr/>
        </p:nvSpPr>
        <p:spPr>
          <a:xfrm>
            <a:off x="838200" y="6488668"/>
            <a:ext cx="4917500" cy="369332"/>
          </a:xfrm>
          <a:prstGeom prst="rect">
            <a:avLst/>
          </a:prstGeom>
        </p:spPr>
        <p:txBody>
          <a:bodyPr wrap="none">
            <a:spAutoFit/>
          </a:bodyPr>
          <a:lstStyle/>
          <a:p>
            <a:r>
              <a:rPr lang="en-US" dirty="0"/>
              <a:t>Source: https://www.who.int/health-accounts/en/</a:t>
            </a:r>
          </a:p>
        </p:txBody>
      </p:sp>
    </p:spTree>
    <p:extLst>
      <p:ext uri="{BB962C8B-B14F-4D97-AF65-F5344CB8AC3E}">
        <p14:creationId xmlns:p14="http://schemas.microsoft.com/office/powerpoint/2010/main" val="39065931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886700" cy="1325563"/>
          </a:xfrm>
        </p:spPr>
        <p:txBody>
          <a:bodyPr/>
          <a:lstStyle/>
          <a:p>
            <a:r>
              <a:rPr lang="en-US" dirty="0"/>
              <a:t>Other Examples</a:t>
            </a:r>
            <a:br>
              <a:rPr lang="en-US" dirty="0"/>
            </a:br>
            <a:r>
              <a:rPr lang="en-US" dirty="0"/>
              <a:t> Using Data from Uganda</a:t>
            </a:r>
          </a:p>
        </p:txBody>
      </p:sp>
    </p:spTree>
    <p:extLst>
      <p:ext uri="{BB962C8B-B14F-4D97-AF65-F5344CB8AC3E}">
        <p14:creationId xmlns:p14="http://schemas.microsoft.com/office/powerpoint/2010/main" val="27818157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65" y="381000"/>
            <a:ext cx="8458200" cy="624214"/>
          </a:xfrm>
        </p:spPr>
        <p:txBody>
          <a:bodyPr>
            <a:noAutofit/>
          </a:bodyPr>
          <a:lstStyle/>
          <a:p>
            <a:pPr lvl="2" algn="ctr"/>
            <a:r>
              <a:rPr lang="en-GB" sz="3600" b="1" dirty="0">
                <a:latin typeface="+mj-lt"/>
              </a:rPr>
              <a:t>Results from Uganda </a:t>
            </a:r>
            <a:endParaRPr lang="en-ZA" sz="3600" b="1" dirty="0">
              <a:latin typeface="+mj-lt"/>
            </a:endParaRPr>
          </a:p>
        </p:txBody>
      </p:sp>
      <p:sp>
        <p:nvSpPr>
          <p:cNvPr id="3" name="Content Placeholder 2"/>
          <p:cNvSpPr>
            <a:spLocks noGrp="1"/>
          </p:cNvSpPr>
          <p:nvPr>
            <p:ph idx="1"/>
          </p:nvPr>
        </p:nvSpPr>
        <p:spPr>
          <a:xfrm>
            <a:off x="470865" y="1447801"/>
            <a:ext cx="8458200" cy="4343399"/>
          </a:xfrm>
        </p:spPr>
        <p:txBody>
          <a:bodyPr>
            <a:noAutofit/>
          </a:bodyPr>
          <a:lstStyle/>
          <a:p>
            <a:r>
              <a:rPr lang="en-GB" sz="2400" dirty="0"/>
              <a:t>Financial Mapping rather than Resource Tracking </a:t>
            </a:r>
          </a:p>
          <a:p>
            <a:pPr lvl="1"/>
            <a:r>
              <a:rPr lang="en-GB" sz="2000" dirty="0"/>
              <a:t>Commitments </a:t>
            </a:r>
            <a:r>
              <a:rPr lang="en-GB" sz="2000" i="1" dirty="0"/>
              <a:t>not</a:t>
            </a:r>
            <a:r>
              <a:rPr lang="en-GB" sz="2000" dirty="0"/>
              <a:t> disbursements </a:t>
            </a:r>
            <a:r>
              <a:rPr lang="en-GB" sz="2000" i="1" dirty="0"/>
              <a:t>not</a:t>
            </a:r>
            <a:r>
              <a:rPr lang="en-GB" sz="2000" dirty="0"/>
              <a:t> expenditures</a:t>
            </a:r>
          </a:p>
          <a:p>
            <a:pPr lvl="1"/>
            <a:r>
              <a:rPr lang="en-GB" sz="2000" dirty="0"/>
              <a:t>Challenges confirming commitments were disbursed or expended in specific years</a:t>
            </a:r>
          </a:p>
          <a:p>
            <a:r>
              <a:rPr lang="en-GB" sz="2400" dirty="0"/>
              <a:t>Based on SHA 2011 </a:t>
            </a:r>
            <a:r>
              <a:rPr lang="en-US" sz="2400" dirty="0"/>
              <a:t>classifications</a:t>
            </a:r>
            <a:endParaRPr lang="en-GB" sz="2400" dirty="0"/>
          </a:p>
          <a:p>
            <a:pPr lvl="1"/>
            <a:r>
              <a:rPr lang="en-GB" dirty="0"/>
              <a:t>With more detailed sub-coding within immunisation - f</a:t>
            </a:r>
            <a:r>
              <a:rPr lang="en-US" dirty="0"/>
              <a:t>or standardization, cross-country comparison and compatibility with NHA data sets</a:t>
            </a:r>
            <a:endParaRPr lang="en-GB" dirty="0"/>
          </a:p>
          <a:p>
            <a:r>
              <a:rPr lang="en-ZA" sz="2400" dirty="0"/>
              <a:t>Limited ability to track down to service level. </a:t>
            </a:r>
          </a:p>
          <a:p>
            <a:r>
              <a:rPr lang="en-ZA" sz="2400" dirty="0"/>
              <a:t>Costing study unit costs used to estimate resources at each level </a:t>
            </a:r>
          </a:p>
          <a:p>
            <a:r>
              <a:rPr lang="en-ZA" sz="2400" dirty="0"/>
              <a:t>Not actual fund movement to lower levels, but consumption of goods, services, salaries.</a:t>
            </a:r>
          </a:p>
          <a:p>
            <a:pPr lvl="1"/>
            <a:r>
              <a:rPr lang="en-ZA" sz="2000" dirty="0"/>
              <a:t>So cant assume that the $10 from FS went to FA and then down to HP (though HR and vaccine costs at service level quite well known)</a:t>
            </a:r>
            <a:endParaRPr lang="en-GB" sz="2000" dirty="0"/>
          </a:p>
        </p:txBody>
      </p:sp>
      <p:sp>
        <p:nvSpPr>
          <p:cNvPr id="4" name="TextBox 3"/>
          <p:cNvSpPr txBox="1"/>
          <p:nvPr/>
        </p:nvSpPr>
        <p:spPr>
          <a:xfrm>
            <a:off x="381000" y="6471591"/>
            <a:ext cx="8077200" cy="430887"/>
          </a:xfrm>
          <a:prstGeom prst="rect">
            <a:avLst/>
          </a:prstGeom>
          <a:noFill/>
        </p:spPr>
        <p:txBody>
          <a:bodyPr wrap="square" rtlCol="0">
            <a:spAutoFit/>
          </a:bodyPr>
          <a:lstStyle/>
          <a:p>
            <a:pPr algn="just"/>
            <a:r>
              <a:rPr lang="en-US" sz="1100" dirty="0">
                <a:latin typeface="Arial" panose="020B0604020202020204" pitchFamily="34" charset="0"/>
                <a:cs typeface="Arial" panose="020B0604020202020204" pitchFamily="34" charset="0"/>
              </a:rPr>
              <a:t>Source: Guthrie, </a:t>
            </a:r>
            <a:r>
              <a:rPr lang="en-US" sz="1100" dirty="0" err="1">
                <a:latin typeface="Arial" panose="020B0604020202020204" pitchFamily="34" charset="0"/>
                <a:cs typeface="Arial" panose="020B0604020202020204" pitchFamily="34" charset="0"/>
              </a:rPr>
              <a:t>Zikusooka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Kwesiga</a:t>
            </a:r>
            <a:r>
              <a:rPr lang="en-US" sz="1100" dirty="0">
                <a:latin typeface="Arial" panose="020B0604020202020204" pitchFamily="34" charset="0"/>
                <a:cs typeface="Arial" panose="020B0604020202020204" pitchFamily="34" charset="0"/>
              </a:rPr>
              <a:t>, Kinghorn et al (2014) Study of Financing &amp; Costing of Routine Immunization Programs and new Vaccine Introduction  </a:t>
            </a:r>
            <a:r>
              <a:rPr lang="en-ZA" sz="1100" dirty="0">
                <a:latin typeface="Arial" panose="020B0604020202020204" pitchFamily="34" charset="0"/>
                <a:cs typeface="Arial" panose="020B0604020202020204" pitchFamily="34" charset="0"/>
              </a:rPr>
              <a:t>In </a:t>
            </a:r>
            <a:r>
              <a:rPr lang="en-US" sz="1100" dirty="0">
                <a:latin typeface="Arial" panose="020B0604020202020204" pitchFamily="34" charset="0"/>
                <a:cs typeface="Arial" panose="020B0604020202020204" pitchFamily="34" charset="0"/>
              </a:rPr>
              <a:t>Uganda. Final Technical report</a:t>
            </a:r>
          </a:p>
        </p:txBody>
      </p:sp>
    </p:spTree>
    <p:extLst>
      <p:ext uri="{BB962C8B-B14F-4D97-AF65-F5344CB8AC3E}">
        <p14:creationId xmlns:p14="http://schemas.microsoft.com/office/powerpoint/2010/main" val="13545011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570787" cy="939784"/>
          </a:xfrm>
        </p:spPr>
        <p:txBody>
          <a:bodyPr>
            <a:normAutofit/>
          </a:bodyPr>
          <a:lstStyle/>
          <a:p>
            <a:r>
              <a:rPr lang="en-ZA" dirty="0"/>
              <a:t>Main Financing Sources for EPI  </a:t>
            </a:r>
            <a:r>
              <a:rPr lang="en-ZA" sz="2400" dirty="0"/>
              <a:t>2009/10-2010/11 (USD, %)</a:t>
            </a:r>
          </a:p>
        </p:txBody>
      </p:sp>
      <p:pic>
        <p:nvPicPr>
          <p:cNvPr id="4" name="Picture 3"/>
          <p:cNvPicPr>
            <a:picLocks noChangeAspect="1"/>
          </p:cNvPicPr>
          <p:nvPr/>
        </p:nvPicPr>
        <p:blipFill>
          <a:blip r:embed="rId3"/>
          <a:stretch>
            <a:fillRect/>
          </a:stretch>
        </p:blipFill>
        <p:spPr>
          <a:xfrm>
            <a:off x="0" y="1327457"/>
            <a:ext cx="9144000" cy="5530543"/>
          </a:xfrm>
          <a:prstGeom prst="rect">
            <a:avLst/>
          </a:prstGeom>
        </p:spPr>
      </p:pic>
    </p:spTree>
    <p:extLst>
      <p:ext uri="{BB962C8B-B14F-4D97-AF65-F5344CB8AC3E}">
        <p14:creationId xmlns:p14="http://schemas.microsoft.com/office/powerpoint/2010/main" val="29339130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690"/>
            <a:ext cx="9067800" cy="1143000"/>
          </a:xfrm>
        </p:spPr>
        <p:txBody>
          <a:bodyPr>
            <a:noAutofit/>
          </a:bodyPr>
          <a:lstStyle/>
          <a:p>
            <a:r>
              <a:rPr lang="en-US" sz="3200" b="0" dirty="0">
                <a:cs typeface="Arial" pitchFamily="34" charset="0"/>
              </a:rPr>
              <a:t>Health Care Financing (Agents) of Immunization Funds in Uganda </a:t>
            </a:r>
            <a:br>
              <a:rPr lang="en-US" sz="3200" b="0" dirty="0">
                <a:cs typeface="Arial" pitchFamily="34" charset="0"/>
              </a:rPr>
            </a:br>
            <a:r>
              <a:rPr lang="en-US" sz="1800" b="0" dirty="0">
                <a:cs typeface="Arial" pitchFamily="34" charset="0"/>
              </a:rPr>
              <a:t>(2009/10 &amp; 2010/11, US$)</a:t>
            </a:r>
          </a:p>
        </p:txBody>
      </p:sp>
      <p:pic>
        <p:nvPicPr>
          <p:cNvPr id="3" name="Picture 2"/>
          <p:cNvPicPr>
            <a:picLocks noChangeAspect="1"/>
          </p:cNvPicPr>
          <p:nvPr/>
        </p:nvPicPr>
        <p:blipFill>
          <a:blip r:embed="rId3"/>
          <a:stretch>
            <a:fillRect/>
          </a:stretch>
        </p:blipFill>
        <p:spPr>
          <a:xfrm>
            <a:off x="1378039" y="1358899"/>
            <a:ext cx="6706097" cy="5424131"/>
          </a:xfrm>
          <a:prstGeom prst="rect">
            <a:avLst/>
          </a:prstGeom>
        </p:spPr>
      </p:pic>
    </p:spTree>
    <p:extLst>
      <p:ext uri="{BB962C8B-B14F-4D97-AF65-F5344CB8AC3E}">
        <p14:creationId xmlns:p14="http://schemas.microsoft.com/office/powerpoint/2010/main" val="9509336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1143000"/>
          </a:xfrm>
        </p:spPr>
        <p:txBody>
          <a:bodyPr>
            <a:normAutofit fontScale="90000"/>
          </a:bodyPr>
          <a:lstStyle/>
          <a:p>
            <a:r>
              <a:rPr lang="en-US" sz="4000" b="0" dirty="0">
                <a:cs typeface="Arial" pitchFamily="34" charset="0"/>
              </a:rPr>
              <a:t>Health Providers of Immunization Services in Uganda </a:t>
            </a:r>
            <a:r>
              <a:rPr lang="en-US" sz="2700" b="0" dirty="0">
                <a:cs typeface="Arial" pitchFamily="34" charset="0"/>
              </a:rPr>
              <a:t>(2009/10&amp;2010/11, US$, %)</a:t>
            </a:r>
            <a:endParaRPr lang="en-US" sz="2700" dirty="0"/>
          </a:p>
        </p:txBody>
      </p:sp>
      <p:pic>
        <p:nvPicPr>
          <p:cNvPr id="3" name="Picture 2"/>
          <p:cNvPicPr>
            <a:picLocks noChangeAspect="1"/>
          </p:cNvPicPr>
          <p:nvPr/>
        </p:nvPicPr>
        <p:blipFill>
          <a:blip r:embed="rId3"/>
          <a:stretch>
            <a:fillRect/>
          </a:stretch>
        </p:blipFill>
        <p:spPr>
          <a:xfrm>
            <a:off x="879181" y="1417638"/>
            <a:ext cx="7614238" cy="4798267"/>
          </a:xfrm>
          <a:prstGeom prst="rect">
            <a:avLst/>
          </a:prstGeom>
        </p:spPr>
      </p:pic>
    </p:spTree>
    <p:extLst>
      <p:ext uri="{BB962C8B-B14F-4D97-AF65-F5344CB8AC3E}">
        <p14:creationId xmlns:p14="http://schemas.microsoft.com/office/powerpoint/2010/main" val="887708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283" y="24469"/>
            <a:ext cx="7715200" cy="1143000"/>
          </a:xfrm>
        </p:spPr>
        <p:txBody>
          <a:bodyPr>
            <a:normAutofit fontScale="90000"/>
          </a:bodyPr>
          <a:lstStyle/>
          <a:p>
            <a:r>
              <a:rPr lang="en-US" sz="4000" b="0" dirty="0">
                <a:solidFill>
                  <a:schemeClr val="tx1"/>
                </a:solidFill>
                <a:cs typeface="Arial" pitchFamily="34" charset="0"/>
              </a:rPr>
              <a:t>Funding flows to </a:t>
            </a:r>
            <a:r>
              <a:rPr lang="en-US" sz="4000" b="0" dirty="0">
                <a:cs typeface="Arial" pitchFamily="34" charset="0"/>
              </a:rPr>
              <a:t>Immunization Activities </a:t>
            </a:r>
            <a:br>
              <a:rPr lang="en-US" b="0" dirty="0">
                <a:latin typeface="Arial Black" pitchFamily="34" charset="0"/>
                <a:cs typeface="Arial" pitchFamily="34" charset="0"/>
              </a:rPr>
            </a:br>
            <a:r>
              <a:rPr lang="en-US" sz="2200" dirty="0">
                <a:cs typeface="Arial" pitchFamily="34" charset="0"/>
              </a:rPr>
              <a:t>(2009/10&amp;2010/11, US$, %)</a:t>
            </a:r>
            <a:r>
              <a:rPr lang="en-US" sz="2200" dirty="0"/>
              <a:t> </a:t>
            </a:r>
          </a:p>
        </p:txBody>
      </p:sp>
      <p:pic>
        <p:nvPicPr>
          <p:cNvPr id="3" name="Picture 2"/>
          <p:cNvPicPr>
            <a:picLocks noChangeAspect="1"/>
          </p:cNvPicPr>
          <p:nvPr/>
        </p:nvPicPr>
        <p:blipFill>
          <a:blip r:embed="rId2"/>
          <a:stretch>
            <a:fillRect/>
          </a:stretch>
        </p:blipFill>
        <p:spPr>
          <a:xfrm>
            <a:off x="0" y="1047749"/>
            <a:ext cx="9144000" cy="5657851"/>
          </a:xfrm>
          <a:prstGeom prst="rect">
            <a:avLst/>
          </a:prstGeom>
        </p:spPr>
      </p:pic>
    </p:spTree>
    <p:extLst>
      <p:ext uri="{BB962C8B-B14F-4D97-AF65-F5344CB8AC3E}">
        <p14:creationId xmlns:p14="http://schemas.microsoft.com/office/powerpoint/2010/main" val="41077451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8475" y="152400"/>
            <a:ext cx="7571184" cy="1143000"/>
          </a:xfrm>
        </p:spPr>
        <p:txBody>
          <a:bodyPr/>
          <a:lstStyle/>
          <a:p>
            <a:r>
              <a:rPr lang="en-US" sz="3600" b="0" dirty="0">
                <a:cs typeface="Arial" pitchFamily="34" charset="0"/>
              </a:rPr>
              <a:t>Immunization Spending by Line-items  </a:t>
            </a:r>
            <a:r>
              <a:rPr lang="en-US" sz="2800" b="0" dirty="0">
                <a:cs typeface="Arial" pitchFamily="34" charset="0"/>
              </a:rPr>
              <a:t>(</a:t>
            </a:r>
            <a:r>
              <a:rPr lang="en-US" sz="2200" b="0" dirty="0">
                <a:cs typeface="Arial" pitchFamily="34" charset="0"/>
              </a:rPr>
              <a:t>2009/10&amp;2010/11, US$, %)</a:t>
            </a:r>
            <a:r>
              <a:rPr lang="en-US" sz="2200" dirty="0"/>
              <a:t> </a:t>
            </a:r>
          </a:p>
        </p:txBody>
      </p:sp>
      <p:sp>
        <p:nvSpPr>
          <p:cNvPr id="5" name="TextBox 4"/>
          <p:cNvSpPr txBox="1"/>
          <p:nvPr/>
        </p:nvSpPr>
        <p:spPr>
          <a:xfrm>
            <a:off x="1259632" y="6165304"/>
            <a:ext cx="7128792" cy="369332"/>
          </a:xfrm>
          <a:prstGeom prst="rect">
            <a:avLst/>
          </a:prstGeom>
          <a:noFill/>
        </p:spPr>
        <p:txBody>
          <a:bodyPr wrap="square" rtlCol="0">
            <a:spAutoFit/>
          </a:bodyPr>
          <a:lstStyle/>
          <a:p>
            <a:pPr defTabSz="914400" fontAlgn="base">
              <a:spcBef>
                <a:spcPct val="0"/>
              </a:spcBef>
              <a:spcAft>
                <a:spcPct val="0"/>
              </a:spcAft>
            </a:pPr>
            <a:r>
              <a:rPr lang="en-ZA" dirty="0">
                <a:solidFill>
                  <a:srgbClr val="000000"/>
                </a:solidFill>
              </a:rPr>
              <a:t>JICA supported Cold Chain Equipment in 2010/11, USAID in 2009/10</a:t>
            </a:r>
            <a:endParaRPr lang="en-GB" dirty="0">
              <a:solidFill>
                <a:srgbClr val="000000"/>
              </a:solidFill>
            </a:endParaRPr>
          </a:p>
        </p:txBody>
      </p:sp>
      <p:pic>
        <p:nvPicPr>
          <p:cNvPr id="3" name="Picture 2"/>
          <p:cNvPicPr>
            <a:picLocks noChangeAspect="1"/>
          </p:cNvPicPr>
          <p:nvPr/>
        </p:nvPicPr>
        <p:blipFill>
          <a:blip r:embed="rId2"/>
          <a:stretch>
            <a:fillRect/>
          </a:stretch>
        </p:blipFill>
        <p:spPr>
          <a:xfrm>
            <a:off x="1259632" y="1162554"/>
            <a:ext cx="7427167" cy="4949278"/>
          </a:xfrm>
          <a:prstGeom prst="rect">
            <a:avLst/>
          </a:prstGeom>
        </p:spPr>
      </p:pic>
    </p:spTree>
    <p:extLst>
      <p:ext uri="{BB962C8B-B14F-4D97-AF65-F5344CB8AC3E}">
        <p14:creationId xmlns:p14="http://schemas.microsoft.com/office/powerpoint/2010/main" val="307213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731" y="304800"/>
            <a:ext cx="8932069" cy="6177534"/>
          </a:xfrm>
          <a:prstGeom prst="rect">
            <a:avLst/>
          </a:prstGeom>
        </p:spPr>
      </p:pic>
    </p:spTree>
    <p:extLst>
      <p:ext uri="{BB962C8B-B14F-4D97-AF65-F5344CB8AC3E}">
        <p14:creationId xmlns:p14="http://schemas.microsoft.com/office/powerpoint/2010/main" val="38807796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t>Conclusions: </a:t>
            </a:r>
            <a:br>
              <a:rPr lang="en-ZA" sz="3600" dirty="0"/>
            </a:br>
            <a:r>
              <a:rPr lang="en-ZA" sz="3600" dirty="0"/>
              <a:t>Financing of the Uganda EPI</a:t>
            </a:r>
          </a:p>
        </p:txBody>
      </p:sp>
      <p:sp>
        <p:nvSpPr>
          <p:cNvPr id="3" name="Content Placeholder 2"/>
          <p:cNvSpPr>
            <a:spLocks noGrp="1"/>
          </p:cNvSpPr>
          <p:nvPr>
            <p:ph idx="1"/>
          </p:nvPr>
        </p:nvSpPr>
        <p:spPr/>
        <p:txBody>
          <a:bodyPr/>
          <a:lstStyle/>
          <a:p>
            <a:r>
              <a:rPr lang="en-ZA" sz="2200" dirty="0"/>
              <a:t>The largest contribution to the programme from GoU (56% in 2009/10; 42% in 2010/11)</a:t>
            </a:r>
          </a:p>
          <a:p>
            <a:pPr lvl="1">
              <a:spcBef>
                <a:spcPts val="300"/>
              </a:spcBef>
              <a:buFont typeface="Wingdings" panose="05000000000000000000" pitchFamily="2" charset="2"/>
              <a:buChar char="Ø"/>
            </a:pPr>
            <a:r>
              <a:rPr lang="en-ZA" sz="2200" dirty="0"/>
              <a:t>generally underestimated previously</a:t>
            </a:r>
          </a:p>
          <a:p>
            <a:pPr lvl="1">
              <a:spcBef>
                <a:spcPts val="300"/>
              </a:spcBef>
              <a:buFont typeface="Wingdings" panose="05000000000000000000" pitchFamily="2" charset="2"/>
              <a:buChar char="Ø"/>
            </a:pPr>
            <a:r>
              <a:rPr lang="en-ZA" sz="2200" dirty="0"/>
              <a:t>the bulk of public funds went to salaries and co-payment under GAVI agreement </a:t>
            </a:r>
          </a:p>
          <a:p>
            <a:r>
              <a:rPr lang="en-ZA" sz="2200" dirty="0"/>
              <a:t>Next largest contributor was GAVI (33% &amp; 38%) for vaccines</a:t>
            </a:r>
          </a:p>
          <a:p>
            <a:pPr>
              <a:spcBef>
                <a:spcPts val="900"/>
              </a:spcBef>
            </a:pPr>
            <a:r>
              <a:rPr lang="en-ZA" sz="2200" dirty="0"/>
              <a:t>Valuable, catalytic contributions from other partners </a:t>
            </a:r>
          </a:p>
          <a:p>
            <a:pPr lvl="1">
              <a:spcBef>
                <a:spcPts val="900"/>
              </a:spcBef>
              <a:buFont typeface="Wingdings" panose="05000000000000000000" pitchFamily="2" charset="2"/>
              <a:buChar char="Ø"/>
            </a:pPr>
            <a:r>
              <a:rPr lang="en-ZA" sz="2200" dirty="0"/>
              <a:t>Some smaller sources were identified (not known at the beginning of the study)</a:t>
            </a:r>
          </a:p>
          <a:p>
            <a:pPr>
              <a:spcBef>
                <a:spcPts val="900"/>
              </a:spcBef>
            </a:pPr>
            <a:r>
              <a:rPr lang="en-ZA" sz="2200" dirty="0"/>
              <a:t>Overall total amounts anticipated in the country multi-year planning tool (cMYP) were close to those found by the mapping for 2011</a:t>
            </a:r>
          </a:p>
        </p:txBody>
      </p:sp>
    </p:spTree>
    <p:extLst>
      <p:ext uri="{BB962C8B-B14F-4D97-AF65-F5344CB8AC3E}">
        <p14:creationId xmlns:p14="http://schemas.microsoft.com/office/powerpoint/2010/main" val="12530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Implications -Financing of the EPI </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ZA" sz="2600" b="1" dirty="0"/>
              <a:t>Sustainability of the Uganda EPI (esp. with new vaccines) will require ongoing contributions from GoU and partners:</a:t>
            </a:r>
          </a:p>
          <a:p>
            <a:pPr lvl="1"/>
            <a:r>
              <a:rPr lang="en-ZA" sz="2200" dirty="0"/>
              <a:t>Need to assess fiscal space for GOU to contribute a larger share</a:t>
            </a:r>
          </a:p>
          <a:p>
            <a:pPr lvl="1"/>
            <a:r>
              <a:rPr lang="en-ZA" sz="2200" dirty="0"/>
              <a:t>Degree of donor vulnerability/ uncertainty?</a:t>
            </a:r>
          </a:p>
          <a:p>
            <a:pPr marL="0" indent="0">
              <a:spcBef>
                <a:spcPts val="1200"/>
              </a:spcBef>
              <a:buNone/>
            </a:pPr>
            <a:r>
              <a:rPr lang="en-ZA" sz="2600" b="1" dirty="0"/>
              <a:t>Ongoing routine tracking of financial flows (multi-year </a:t>
            </a:r>
            <a:r>
              <a:rPr lang="en-ZA" sz="2600" b="1" i="1" dirty="0"/>
              <a:t>trend </a:t>
            </a:r>
            <a:r>
              <a:rPr lang="en-ZA" sz="2600" b="1" dirty="0"/>
              <a:t>data), estimation of resource needs with financial gap analysis needed:</a:t>
            </a:r>
          </a:p>
          <a:p>
            <a:pPr lvl="1">
              <a:spcBef>
                <a:spcPts val="600"/>
              </a:spcBef>
            </a:pPr>
            <a:r>
              <a:rPr lang="en-ZA" sz="2200" dirty="0"/>
              <a:t>Track by activity/ intervention – including SIAs</a:t>
            </a:r>
          </a:p>
          <a:p>
            <a:pPr lvl="1">
              <a:spcBef>
                <a:spcPts val="600"/>
              </a:spcBef>
            </a:pPr>
            <a:r>
              <a:rPr lang="en-ZA" sz="2200" dirty="0"/>
              <a:t>Identify delays, bottlenecks and need for/ effects of fund re-allocations/ diversions/ delays</a:t>
            </a:r>
          </a:p>
          <a:p>
            <a:pPr lvl="1">
              <a:spcBef>
                <a:spcPts val="600"/>
              </a:spcBef>
            </a:pPr>
            <a:r>
              <a:rPr lang="en-ZA" sz="2200" dirty="0"/>
              <a:t>Improve public financing system to better code &amp; collate expenditures</a:t>
            </a:r>
          </a:p>
          <a:p>
            <a:pPr lvl="1">
              <a:spcBef>
                <a:spcPts val="600"/>
              </a:spcBef>
            </a:pPr>
            <a:r>
              <a:rPr lang="en-ZA" sz="2200" dirty="0"/>
              <a:t>Improve accounting and transparency around actual expenditures and potential efficiency gains</a:t>
            </a:r>
          </a:p>
          <a:p>
            <a:pPr lvl="1">
              <a:spcBef>
                <a:spcPts val="600"/>
              </a:spcBef>
            </a:pPr>
            <a:r>
              <a:rPr lang="en-ZA" sz="2200" dirty="0"/>
              <a:t>Mobilise resources (domestic and international)</a:t>
            </a:r>
          </a:p>
        </p:txBody>
      </p:sp>
    </p:spTree>
    <p:extLst>
      <p:ext uri="{BB962C8B-B14F-4D97-AF65-F5344CB8AC3E}">
        <p14:creationId xmlns:p14="http://schemas.microsoft.com/office/powerpoint/2010/main" val="34767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Key Points</a:t>
            </a:r>
            <a:endParaRPr lang="en-US" sz="3600" dirty="0"/>
          </a:p>
        </p:txBody>
      </p:sp>
      <p:sp>
        <p:nvSpPr>
          <p:cNvPr id="3" name="Content Placeholder 2"/>
          <p:cNvSpPr>
            <a:spLocks noGrp="1"/>
          </p:cNvSpPr>
          <p:nvPr>
            <p:ph idx="1"/>
          </p:nvPr>
        </p:nvSpPr>
        <p:spPr/>
        <p:txBody>
          <a:bodyPr>
            <a:normAutofit/>
          </a:bodyPr>
          <a:lstStyle/>
          <a:p>
            <a:r>
              <a:rPr lang="en-ZA" sz="2400" dirty="0"/>
              <a:t>Resource tracking or mapping a useful tool for policy, strategic and financial planning, and accountability</a:t>
            </a:r>
          </a:p>
          <a:p>
            <a:r>
              <a:rPr lang="en-ZA" sz="2400" dirty="0"/>
              <a:t>Can provide data for key indicators and plans e.g. </a:t>
            </a:r>
            <a:r>
              <a:rPr lang="en-ZA" sz="2400" dirty="0" err="1"/>
              <a:t>cMYP</a:t>
            </a:r>
            <a:endParaRPr lang="en-ZA" sz="2400" dirty="0"/>
          </a:p>
          <a:p>
            <a:r>
              <a:rPr lang="en-ZA" sz="2400" dirty="0"/>
              <a:t>Gives useful inputs into dialogue on sustainability, co-financing and GAVI transitions</a:t>
            </a:r>
          </a:p>
          <a:p>
            <a:r>
              <a:rPr lang="en-ZA" sz="2400" dirty="0"/>
              <a:t>SHA system needs elaboration to respond to EPI needs – useful precedents available</a:t>
            </a:r>
          </a:p>
        </p:txBody>
      </p:sp>
    </p:spTree>
    <p:extLst>
      <p:ext uri="{BB962C8B-B14F-4D97-AF65-F5344CB8AC3E}">
        <p14:creationId xmlns:p14="http://schemas.microsoft.com/office/powerpoint/2010/main" val="29610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lstStyle/>
          <a:p>
            <a:r>
              <a:rPr lang="en-US" sz="2400" dirty="0" err="1"/>
              <a:t>Dereje</a:t>
            </a:r>
            <a:r>
              <a:rPr lang="en-US" sz="2400" dirty="0"/>
              <a:t> et al/</a:t>
            </a:r>
            <a:r>
              <a:rPr lang="en-US" sz="2400" dirty="0" err="1"/>
              <a:t>Abt</a:t>
            </a:r>
            <a:r>
              <a:rPr lang="en-US" sz="2400" dirty="0"/>
              <a:t> Associates. (2018). Tracking Immunization Spending Using SHA 2011. (Draft Document). In WHO </a:t>
            </a:r>
            <a:r>
              <a:rPr lang="en-US" sz="2400" i="1" dirty="0"/>
              <a:t>Guidelines for Approaching Disease/Priority Health Area Expenditure in System of Health Accounts 2011</a:t>
            </a:r>
            <a:r>
              <a:rPr lang="en-US" sz="2400" dirty="0"/>
              <a:t>. </a:t>
            </a:r>
          </a:p>
          <a:p>
            <a:pPr marL="0" indent="0">
              <a:buNone/>
            </a:pPr>
            <a:endParaRPr lang="en-US" dirty="0"/>
          </a:p>
        </p:txBody>
      </p:sp>
    </p:spTree>
    <p:extLst>
      <p:ext uri="{BB962C8B-B14F-4D97-AF65-F5344CB8AC3E}">
        <p14:creationId xmlns:p14="http://schemas.microsoft.com/office/powerpoint/2010/main" val="29529139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Section D</a:t>
            </a:r>
            <a:br>
              <a:rPr lang="en-US" sz="4400" b="1" dirty="0"/>
            </a:br>
            <a:r>
              <a:rPr lang="en-US" sz="4400" dirty="0"/>
              <a:t>Using Financial Analysis for Policy Change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2318522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D - Using Financial Analysis for Policy Change</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400" b="1" dirty="0"/>
              <a:t>Learning Objectives</a:t>
            </a:r>
          </a:p>
          <a:p>
            <a:r>
              <a:rPr lang="en-US" dirty="0"/>
              <a:t>Strategies for policy change</a:t>
            </a:r>
          </a:p>
          <a:p>
            <a:pPr lvl="1">
              <a:buFont typeface="Wingdings" panose="05000000000000000000" pitchFamily="2" charset="2"/>
              <a:buChar char="Ø"/>
            </a:pPr>
            <a:r>
              <a:rPr lang="en-US" dirty="0"/>
              <a:t>How to be a good policy change advocate, looking for funds and drive off the competition</a:t>
            </a:r>
          </a:p>
          <a:p>
            <a:pPr lvl="1">
              <a:buFont typeface="Wingdings" panose="05000000000000000000" pitchFamily="2" charset="2"/>
              <a:buChar char="Ø"/>
            </a:pPr>
            <a:r>
              <a:rPr lang="en-US" dirty="0"/>
              <a:t>Building parliamentary support for immunization financing</a:t>
            </a:r>
          </a:p>
          <a:p>
            <a:pPr lvl="1">
              <a:buFont typeface="Wingdings" panose="05000000000000000000" pitchFamily="2" charset="2"/>
              <a:buChar char="Ø"/>
            </a:pPr>
            <a:r>
              <a:rPr lang="en-US" dirty="0"/>
              <a:t>Immunization financing legislature and regulation</a:t>
            </a:r>
          </a:p>
          <a:p>
            <a:r>
              <a:rPr lang="en-US" dirty="0"/>
              <a:t>Immunization planning and budget cycle</a:t>
            </a:r>
          </a:p>
          <a:p>
            <a:pPr lvl="1">
              <a:buFont typeface="Wingdings" panose="05000000000000000000" pitchFamily="2" charset="2"/>
              <a:buChar char="Ø"/>
            </a:pPr>
            <a:r>
              <a:rPr lang="en-US" dirty="0"/>
              <a:t>Fiscal space &amp; budgeting</a:t>
            </a:r>
          </a:p>
          <a:p>
            <a:pPr lvl="1">
              <a:buFont typeface="Wingdings" panose="05000000000000000000" pitchFamily="2" charset="2"/>
              <a:buChar char="Ø"/>
            </a:pPr>
            <a:r>
              <a:rPr lang="en-US" dirty="0"/>
              <a:t>Fiscal gap calculation</a:t>
            </a:r>
          </a:p>
        </p:txBody>
      </p:sp>
    </p:spTree>
    <p:extLst>
      <p:ext uri="{BB962C8B-B14F-4D97-AF65-F5344CB8AC3E}">
        <p14:creationId xmlns:p14="http://schemas.microsoft.com/office/powerpoint/2010/main" val="31399437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D1</a:t>
            </a:r>
            <a:br>
              <a:rPr lang="en-US" dirty="0"/>
            </a:br>
            <a:r>
              <a:rPr lang="en-US" dirty="0"/>
              <a:t>Strategies for Policy Change</a:t>
            </a:r>
          </a:p>
        </p:txBody>
      </p:sp>
    </p:spTree>
    <p:extLst>
      <p:ext uri="{BB962C8B-B14F-4D97-AF65-F5344CB8AC3E}">
        <p14:creationId xmlns:p14="http://schemas.microsoft.com/office/powerpoint/2010/main" val="18183427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parliamentary support for immunization financing</a:t>
            </a:r>
          </a:p>
        </p:txBody>
      </p:sp>
      <p:sp>
        <p:nvSpPr>
          <p:cNvPr id="3" name="Content Placeholder 2"/>
          <p:cNvSpPr>
            <a:spLocks noGrp="1"/>
          </p:cNvSpPr>
          <p:nvPr>
            <p:ph idx="1"/>
          </p:nvPr>
        </p:nvSpPr>
        <p:spPr>
          <a:xfrm>
            <a:off x="628650" y="1825624"/>
            <a:ext cx="7886700" cy="4663043"/>
          </a:xfrm>
        </p:spPr>
        <p:txBody>
          <a:bodyPr>
            <a:noAutofit/>
          </a:bodyPr>
          <a:lstStyle/>
          <a:p>
            <a:pPr marL="0" indent="0">
              <a:buNone/>
            </a:pPr>
            <a:r>
              <a:rPr lang="en-US" sz="2400" dirty="0"/>
              <a:t>MOH and MOF </a:t>
            </a:r>
            <a:r>
              <a:rPr lang="en-US" sz="2400" b="1" dirty="0"/>
              <a:t>implement</a:t>
            </a:r>
            <a:r>
              <a:rPr lang="en-US" sz="2400" dirty="0"/>
              <a:t> relevant policies but </a:t>
            </a:r>
            <a:r>
              <a:rPr lang="en-US" sz="2400" b="1" dirty="0"/>
              <a:t>national parliaments </a:t>
            </a:r>
            <a:r>
              <a:rPr lang="en-US" sz="2400" dirty="0"/>
              <a:t>also play a </a:t>
            </a:r>
            <a:r>
              <a:rPr lang="en-US" sz="2400" b="1" dirty="0"/>
              <a:t>crucial</a:t>
            </a:r>
            <a:r>
              <a:rPr lang="en-US" sz="2400" dirty="0"/>
              <a:t> role</a:t>
            </a:r>
          </a:p>
          <a:p>
            <a:r>
              <a:rPr lang="en-US" sz="2400" dirty="0"/>
              <a:t>National parliaments </a:t>
            </a:r>
          </a:p>
          <a:p>
            <a:pPr lvl="1"/>
            <a:r>
              <a:rPr lang="en-US" sz="2000" dirty="0"/>
              <a:t>Legislative power</a:t>
            </a:r>
          </a:p>
          <a:p>
            <a:pPr lvl="1"/>
            <a:r>
              <a:rPr lang="en-US" sz="2000" dirty="0"/>
              <a:t>Power to direct flow of public funding to public projects</a:t>
            </a:r>
          </a:p>
          <a:p>
            <a:r>
              <a:rPr lang="en-US" sz="2400" dirty="0"/>
              <a:t>Types of legislation related to immunization programs</a:t>
            </a:r>
          </a:p>
          <a:p>
            <a:pPr lvl="1"/>
            <a:r>
              <a:rPr lang="en-US" sz="2000" dirty="0"/>
              <a:t>Mandates the introduction of new vaccines</a:t>
            </a:r>
          </a:p>
          <a:p>
            <a:pPr lvl="1"/>
            <a:r>
              <a:rPr lang="en-US" sz="2000" dirty="0"/>
              <a:t>Approve and amend the budgets</a:t>
            </a:r>
          </a:p>
          <a:p>
            <a:pPr lvl="1"/>
            <a:r>
              <a:rPr lang="en-US" sz="2000" dirty="0"/>
              <a:t>Establish financing mechanisms for immunization services</a:t>
            </a:r>
          </a:p>
          <a:p>
            <a:pPr lvl="1"/>
            <a:r>
              <a:rPr lang="en-US" sz="2000" dirty="0"/>
              <a:t>Oversee the implementation of new immunization-related policies</a:t>
            </a:r>
          </a:p>
        </p:txBody>
      </p:sp>
      <p:sp>
        <p:nvSpPr>
          <p:cNvPr id="4" name="Rectangle 3"/>
          <p:cNvSpPr/>
          <p:nvPr/>
        </p:nvSpPr>
        <p:spPr>
          <a:xfrm>
            <a:off x="304800" y="6488668"/>
            <a:ext cx="5334794" cy="646331"/>
          </a:xfrm>
          <a:prstGeom prst="rect">
            <a:avLst/>
          </a:prstGeom>
        </p:spPr>
        <p:txBody>
          <a:bodyPr wrap="none">
            <a:spAutoFit/>
          </a:bodyPr>
          <a:lstStyle/>
          <a:p>
            <a:r>
              <a:rPr lang="en-US" dirty="0"/>
              <a:t>MOH: Ministries Of Health, MOF: Ministries Of Finance</a:t>
            </a:r>
          </a:p>
          <a:p>
            <a:endParaRPr lang="en-US" dirty="0"/>
          </a:p>
        </p:txBody>
      </p:sp>
    </p:spTree>
    <p:extLst>
      <p:ext uri="{BB962C8B-B14F-4D97-AF65-F5344CB8AC3E}">
        <p14:creationId xmlns:p14="http://schemas.microsoft.com/office/powerpoint/2010/main" val="2768573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parliamentary functions affect immunization financing?</a:t>
            </a:r>
          </a:p>
        </p:txBody>
      </p:sp>
      <p:sp>
        <p:nvSpPr>
          <p:cNvPr id="3" name="Content Placeholder 2"/>
          <p:cNvSpPr>
            <a:spLocks noGrp="1"/>
          </p:cNvSpPr>
          <p:nvPr>
            <p:ph idx="1"/>
          </p:nvPr>
        </p:nvSpPr>
        <p:spPr/>
        <p:txBody>
          <a:bodyPr>
            <a:normAutofit/>
          </a:bodyPr>
          <a:lstStyle/>
          <a:p>
            <a:pPr marL="0" indent="0">
              <a:buNone/>
            </a:pPr>
            <a:r>
              <a:rPr lang="en-US" sz="2600" b="1" dirty="0"/>
              <a:t>4 main functions:</a:t>
            </a:r>
          </a:p>
          <a:p>
            <a:pPr marL="236538" indent="-236538">
              <a:buFont typeface="+mj-lt"/>
              <a:buAutoNum type="arabicPeriod"/>
            </a:pPr>
            <a:r>
              <a:rPr lang="en-US" dirty="0"/>
              <a:t>Lawmaking/legislating (leaders, opposition parties, senior members)</a:t>
            </a:r>
          </a:p>
          <a:p>
            <a:pPr lvl="1">
              <a:buFont typeface="Wingdings" panose="05000000000000000000" pitchFamily="2" charset="2"/>
              <a:buChar char="Ø"/>
            </a:pPr>
            <a:r>
              <a:rPr lang="en-US" dirty="0"/>
              <a:t>Set the agenda </a:t>
            </a:r>
          </a:p>
          <a:p>
            <a:pPr lvl="1">
              <a:buFont typeface="Wingdings" panose="05000000000000000000" pitchFamily="2" charset="2"/>
              <a:buChar char="Ø"/>
            </a:pPr>
            <a:r>
              <a:rPr lang="en-US" dirty="0"/>
              <a:t>Assign bills to committees</a:t>
            </a:r>
          </a:p>
          <a:p>
            <a:pPr lvl="1">
              <a:buFont typeface="Wingdings" panose="05000000000000000000" pitchFamily="2" charset="2"/>
              <a:buChar char="Ø"/>
            </a:pPr>
            <a:r>
              <a:rPr lang="en-US" dirty="0"/>
              <a:t>Rally support to legislative initiatives</a:t>
            </a:r>
          </a:p>
          <a:p>
            <a:pPr lvl="1">
              <a:buFont typeface="Wingdings" panose="05000000000000000000" pitchFamily="2" charset="2"/>
              <a:buChar char="Ø"/>
            </a:pPr>
            <a:r>
              <a:rPr lang="en-US" dirty="0"/>
              <a:t>Nepal’s</a:t>
            </a:r>
            <a:r>
              <a:rPr lang="en-US" b="1" dirty="0"/>
              <a:t> Kathmandu Declaration (</a:t>
            </a:r>
            <a:r>
              <a:rPr lang="en-US" dirty="0"/>
              <a:t>endorsed by parliamentarians)</a:t>
            </a:r>
          </a:p>
          <a:p>
            <a:pPr lvl="2">
              <a:buFont typeface="Wingdings" panose="05000000000000000000" pitchFamily="2" charset="2"/>
              <a:buChar char="§"/>
            </a:pPr>
            <a:r>
              <a:rPr lang="en-US" dirty="0"/>
              <a:t>Voiced a commitment to working for sustainable immunization financing</a:t>
            </a:r>
          </a:p>
          <a:p>
            <a:pPr lvl="2">
              <a:buFont typeface="Wingdings" panose="05000000000000000000" pitchFamily="2" charset="2"/>
              <a:buChar char="§"/>
            </a:pPr>
            <a:r>
              <a:rPr lang="en-US" dirty="0"/>
              <a:t>Then, the government drafted an immunization bill</a:t>
            </a:r>
          </a:p>
          <a:p>
            <a:pPr lvl="2">
              <a:buFont typeface="Wingdings" panose="05000000000000000000" pitchFamily="2" charset="2"/>
              <a:buChar char="§"/>
            </a:pPr>
            <a:r>
              <a:rPr lang="en-US" dirty="0"/>
              <a:t>In 2016 the parliament passed Immunization Act 2072</a:t>
            </a:r>
          </a:p>
          <a:p>
            <a:pPr lvl="2">
              <a:buFont typeface="Wingdings" panose="05000000000000000000" pitchFamily="2" charset="2"/>
              <a:buChar char="§"/>
            </a:pPr>
            <a:r>
              <a:rPr lang="en-US" dirty="0"/>
              <a:t>The president of Nepal signed it into law</a:t>
            </a:r>
          </a:p>
          <a:p>
            <a:pPr marL="236538" indent="-236538">
              <a:buFont typeface="+mj-lt"/>
              <a:buAutoNum type="arabicPeriod"/>
            </a:pPr>
            <a:r>
              <a:rPr lang="en-US" dirty="0"/>
              <a:t>Budgeting</a:t>
            </a:r>
          </a:p>
          <a:p>
            <a:pPr lvl="1">
              <a:buFont typeface="Wingdings" panose="05000000000000000000" pitchFamily="2" charset="2"/>
              <a:buChar char="Ø"/>
            </a:pPr>
            <a:r>
              <a:rPr lang="en-US" dirty="0"/>
              <a:t>The </a:t>
            </a:r>
            <a:r>
              <a:rPr lang="en-US" b="1" dirty="0"/>
              <a:t>executive branch </a:t>
            </a:r>
            <a:r>
              <a:rPr lang="en-US" dirty="0"/>
              <a:t>typically </a:t>
            </a:r>
            <a:r>
              <a:rPr lang="en-US" u="sng" dirty="0"/>
              <a:t>proposes the budget</a:t>
            </a:r>
            <a:r>
              <a:rPr lang="en-US" dirty="0"/>
              <a:t>, but </a:t>
            </a:r>
            <a:r>
              <a:rPr lang="en-US" b="1" dirty="0"/>
              <a:t>parliament</a:t>
            </a:r>
            <a:r>
              <a:rPr lang="en-US" dirty="0"/>
              <a:t> </a:t>
            </a:r>
            <a:r>
              <a:rPr lang="en-US" u="sng" dirty="0"/>
              <a:t>approves</a:t>
            </a:r>
            <a:r>
              <a:rPr lang="en-US" dirty="0"/>
              <a:t> it</a:t>
            </a:r>
          </a:p>
          <a:p>
            <a:pPr lvl="1">
              <a:buFont typeface="Wingdings" panose="05000000000000000000" pitchFamily="2" charset="2"/>
              <a:buChar char="Ø"/>
            </a:pPr>
            <a:r>
              <a:rPr lang="en-US" dirty="0"/>
              <a:t>The budget for the MOH includes (in most countries) a </a:t>
            </a:r>
            <a:r>
              <a:rPr lang="en-US" b="1" dirty="0"/>
              <a:t>line item for vaccines</a:t>
            </a:r>
          </a:p>
          <a:p>
            <a:pPr marL="0" indent="0">
              <a:buNone/>
            </a:pPr>
            <a:endParaRPr lang="en-US" dirty="0"/>
          </a:p>
        </p:txBody>
      </p:sp>
    </p:spTree>
    <p:extLst>
      <p:ext uri="{BB962C8B-B14F-4D97-AF65-F5344CB8AC3E}">
        <p14:creationId xmlns:p14="http://schemas.microsoft.com/office/powerpoint/2010/main" val="279646777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parliamentary functions affect immunization financing?</a:t>
            </a:r>
          </a:p>
        </p:txBody>
      </p:sp>
      <p:sp>
        <p:nvSpPr>
          <p:cNvPr id="3" name="Content Placeholder 2"/>
          <p:cNvSpPr>
            <a:spLocks noGrp="1"/>
          </p:cNvSpPr>
          <p:nvPr>
            <p:ph idx="1"/>
          </p:nvPr>
        </p:nvSpPr>
        <p:spPr>
          <a:xfrm>
            <a:off x="533400" y="1825624"/>
            <a:ext cx="8610600" cy="4651375"/>
          </a:xfrm>
        </p:spPr>
        <p:txBody>
          <a:bodyPr>
            <a:noAutofit/>
          </a:bodyPr>
          <a:lstStyle/>
          <a:p>
            <a:pPr marL="457200" indent="-457200">
              <a:buFont typeface="+mj-lt"/>
              <a:buAutoNum type="arabicPeriod" startAt="3"/>
            </a:pPr>
            <a:r>
              <a:rPr lang="en-US" sz="2400" dirty="0"/>
              <a:t>Oversight </a:t>
            </a:r>
          </a:p>
          <a:p>
            <a:pPr lvl="1">
              <a:buFont typeface="Wingdings" panose="05000000000000000000" pitchFamily="2" charset="2"/>
              <a:buChar char="Ø"/>
            </a:pPr>
            <a:r>
              <a:rPr lang="en-US" sz="2000" dirty="0"/>
              <a:t>Parliament oversees and monitors executive branch actions (compliance in the use of resources) - Through the annual budget process:</a:t>
            </a:r>
          </a:p>
          <a:p>
            <a:pPr lvl="2">
              <a:buFont typeface="Wingdings" panose="05000000000000000000" pitchFamily="2" charset="2"/>
              <a:buChar char="§"/>
            </a:pPr>
            <a:r>
              <a:rPr lang="en-US" sz="1600" dirty="0"/>
              <a:t>Regular check on the executive’s power</a:t>
            </a:r>
          </a:p>
          <a:p>
            <a:pPr lvl="2">
              <a:buFont typeface="Wingdings" panose="05000000000000000000" pitchFamily="2" charset="2"/>
              <a:buChar char="§"/>
            </a:pPr>
            <a:r>
              <a:rPr lang="en-US" sz="1600" dirty="0"/>
              <a:t>Involves review by multiple committees and members of parliament. Committees: </a:t>
            </a:r>
          </a:p>
          <a:p>
            <a:pPr lvl="3">
              <a:buFont typeface="Wingdings" panose="05000000000000000000" pitchFamily="2" charset="2"/>
              <a:buChar char="v"/>
            </a:pPr>
            <a:r>
              <a:rPr lang="en-US" sz="1400" dirty="0"/>
              <a:t>Hold hearings and call expert witnesses to provide testimony (on operations &amp; policy)</a:t>
            </a:r>
          </a:p>
          <a:p>
            <a:pPr lvl="3">
              <a:buFont typeface="Wingdings" panose="05000000000000000000" pitchFamily="2" charset="2"/>
              <a:buChar char="v"/>
            </a:pPr>
            <a:r>
              <a:rPr lang="en-US" sz="1400" dirty="0">
                <a:solidFill>
                  <a:srgbClr val="00B0F0"/>
                </a:solidFill>
              </a:rPr>
              <a:t>Provide immunization advocates with an </a:t>
            </a:r>
            <a:r>
              <a:rPr lang="en-US" sz="1400" u="sng" dirty="0">
                <a:solidFill>
                  <a:srgbClr val="00B0F0"/>
                </a:solidFill>
              </a:rPr>
              <a:t>opportunity</a:t>
            </a:r>
            <a:r>
              <a:rPr lang="en-US" sz="1400" dirty="0">
                <a:solidFill>
                  <a:srgbClr val="00B0F0"/>
                </a:solidFill>
              </a:rPr>
              <a:t> to press for sustainable immunization financing</a:t>
            </a:r>
          </a:p>
          <a:p>
            <a:pPr lvl="1">
              <a:buFont typeface="Wingdings" panose="05000000000000000000" pitchFamily="2" charset="2"/>
              <a:buChar char="Ø"/>
            </a:pPr>
            <a:r>
              <a:rPr lang="en-US" sz="2000" dirty="0"/>
              <a:t>Relationship between parliament and the executive branch varies</a:t>
            </a:r>
          </a:p>
          <a:p>
            <a:pPr marL="457200" indent="-457200">
              <a:buFont typeface="+mj-lt"/>
              <a:buAutoNum type="arabicPeriod" startAt="3"/>
            </a:pPr>
            <a:r>
              <a:rPr lang="en-US" sz="2400" dirty="0"/>
              <a:t>Representation</a:t>
            </a:r>
          </a:p>
          <a:p>
            <a:pPr lvl="1">
              <a:buFont typeface="Wingdings" panose="05000000000000000000" pitchFamily="2" charset="2"/>
              <a:buChar char="Ø"/>
            </a:pPr>
            <a:r>
              <a:rPr lang="en-US" sz="2000" dirty="0"/>
              <a:t>Members of parliament: representatives of the people / constituents</a:t>
            </a:r>
          </a:p>
          <a:p>
            <a:pPr lvl="2">
              <a:buFont typeface="Wingdings" panose="05000000000000000000" pitchFamily="2" charset="2"/>
              <a:buChar char="§"/>
            </a:pPr>
            <a:r>
              <a:rPr lang="en-US" sz="1600" dirty="0"/>
              <a:t>Advocate for constituents interests (in parliament and committees)</a:t>
            </a:r>
          </a:p>
          <a:p>
            <a:pPr lvl="2">
              <a:buFont typeface="Wingdings" panose="05000000000000000000" pitchFamily="2" charset="2"/>
              <a:buChar char="v"/>
            </a:pPr>
            <a:r>
              <a:rPr lang="en-US" sz="1600" dirty="0">
                <a:solidFill>
                  <a:srgbClr val="00B0F0"/>
                </a:solidFill>
              </a:rPr>
              <a:t>Advocates for immunization can therefore influence parliament by mobilizing local constituencies</a:t>
            </a:r>
          </a:p>
          <a:p>
            <a:pPr lvl="2">
              <a:buFont typeface="Wingdings" panose="05000000000000000000" pitchFamily="2" charset="2"/>
              <a:buChar char="§"/>
            </a:pPr>
            <a:endParaRPr lang="en-US" sz="1600" dirty="0"/>
          </a:p>
          <a:p>
            <a:pPr lvl="2">
              <a:buFont typeface="Wingdings" panose="05000000000000000000" pitchFamily="2" charset="2"/>
              <a:buChar char="Ø"/>
            </a:pPr>
            <a:endParaRPr lang="en-US" sz="1600" dirty="0"/>
          </a:p>
          <a:p>
            <a:pPr lvl="2">
              <a:buFont typeface="Wingdings" panose="05000000000000000000" pitchFamily="2" charset="2"/>
              <a:buChar char="Ø"/>
            </a:pPr>
            <a:endParaRPr lang="en-US" sz="1600" dirty="0"/>
          </a:p>
          <a:p>
            <a:pPr marL="0" indent="0">
              <a:buNone/>
            </a:pPr>
            <a:endParaRPr lang="en-US" sz="2400" dirty="0"/>
          </a:p>
        </p:txBody>
      </p:sp>
    </p:spTree>
    <p:extLst>
      <p:ext uri="{BB962C8B-B14F-4D97-AF65-F5344CB8AC3E}">
        <p14:creationId xmlns:p14="http://schemas.microsoft.com/office/powerpoint/2010/main" val="49218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Immunization opportunities </a:t>
            </a:r>
            <a:br>
              <a:rPr lang="en-US" dirty="0"/>
            </a:br>
            <a:r>
              <a:rPr lang="en-US" dirty="0"/>
              <a:t>throughout the life course </a:t>
            </a:r>
          </a:p>
        </p:txBody>
      </p:sp>
      <p:sp>
        <p:nvSpPr>
          <p:cNvPr id="3" name="Content Placeholder 2"/>
          <p:cNvSpPr>
            <a:spLocks noGrp="1"/>
          </p:cNvSpPr>
          <p:nvPr>
            <p:ph idx="1"/>
          </p:nvPr>
        </p:nvSpPr>
        <p:spPr>
          <a:xfrm>
            <a:off x="350214" y="5562600"/>
            <a:ext cx="8717586" cy="838200"/>
          </a:xfrm>
        </p:spPr>
        <p:txBody>
          <a:bodyPr>
            <a:noAutofit/>
          </a:bodyPr>
          <a:lstStyle/>
          <a:p>
            <a:pPr>
              <a:lnSpc>
                <a:spcPct val="100000"/>
              </a:lnSpc>
              <a:spcBef>
                <a:spcPts val="0"/>
              </a:spcBef>
            </a:pPr>
            <a:r>
              <a:rPr lang="en-US" sz="1800" dirty="0"/>
              <a:t>A complete WHO immunization recommendations can be found in the Vaccine Position Papers and Summary Tables available at www.who.int/immunizaiton/policy/en/</a:t>
            </a:r>
          </a:p>
          <a:p>
            <a:pPr>
              <a:lnSpc>
                <a:spcPct val="100000"/>
              </a:lnSpc>
              <a:spcBef>
                <a:spcPts val="0"/>
              </a:spcBef>
            </a:pPr>
            <a:endParaRPr lang="en-US" sz="1800" dirty="0"/>
          </a:p>
        </p:txBody>
      </p:sp>
      <p:pic>
        <p:nvPicPr>
          <p:cNvPr id="4" name="Picture 3"/>
          <p:cNvPicPr>
            <a:picLocks noChangeAspect="1"/>
          </p:cNvPicPr>
          <p:nvPr/>
        </p:nvPicPr>
        <p:blipFill rotWithShape="1">
          <a:blip r:embed="rId2"/>
          <a:srcRect l="671" r="1064"/>
          <a:stretch/>
        </p:blipFill>
        <p:spPr>
          <a:xfrm>
            <a:off x="71779" y="1821656"/>
            <a:ext cx="8996021" cy="3359944"/>
          </a:xfrm>
          <a:prstGeom prst="rect">
            <a:avLst/>
          </a:prstGeom>
        </p:spPr>
      </p:pic>
    </p:spTree>
    <p:extLst>
      <p:ext uri="{BB962C8B-B14F-4D97-AF65-F5344CB8AC3E}">
        <p14:creationId xmlns:p14="http://schemas.microsoft.com/office/powerpoint/2010/main" val="310353471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67000"/>
            <a:ext cx="8001000" cy="2133600"/>
          </a:xfrm>
        </p:spPr>
        <p:txBody>
          <a:bodyPr>
            <a:noAutofit/>
          </a:bodyPr>
          <a:lstStyle/>
          <a:p>
            <a:pPr marL="0" indent="0" algn="ctr">
              <a:buNone/>
            </a:pPr>
            <a:r>
              <a:rPr lang="en-US" sz="3200" dirty="0">
                <a:solidFill>
                  <a:srgbClr val="00B0F0"/>
                </a:solidFill>
              </a:rPr>
              <a:t>How can immunization advocates </a:t>
            </a:r>
            <a:r>
              <a:rPr lang="en-US" sz="3200" u="sng" dirty="0">
                <a:solidFill>
                  <a:srgbClr val="00B0F0"/>
                </a:solidFill>
              </a:rPr>
              <a:t>engage effectively </a:t>
            </a:r>
            <a:r>
              <a:rPr lang="en-US" sz="3200" dirty="0">
                <a:solidFill>
                  <a:srgbClr val="00B0F0"/>
                </a:solidFill>
              </a:rPr>
              <a:t>with parliaments to build support for sustainable immunization financing?</a:t>
            </a:r>
          </a:p>
          <a:p>
            <a:pPr algn="ctr"/>
            <a:endParaRPr lang="en-US" sz="2800" dirty="0"/>
          </a:p>
        </p:txBody>
      </p:sp>
    </p:spTree>
    <p:extLst>
      <p:ext uri="{BB962C8B-B14F-4D97-AF65-F5344CB8AC3E}">
        <p14:creationId xmlns:p14="http://schemas.microsoft.com/office/powerpoint/2010/main" val="280147588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Entry Points for </a:t>
            </a:r>
            <a:br>
              <a:rPr lang="en-US" dirty="0"/>
            </a:br>
            <a:r>
              <a:rPr lang="en-US" dirty="0"/>
              <a:t>Working with Parliaments</a:t>
            </a:r>
          </a:p>
        </p:txBody>
      </p:sp>
      <p:sp>
        <p:nvSpPr>
          <p:cNvPr id="3" name="Content Placeholder 2"/>
          <p:cNvSpPr>
            <a:spLocks noGrp="1"/>
          </p:cNvSpPr>
          <p:nvPr>
            <p:ph idx="1"/>
          </p:nvPr>
        </p:nvSpPr>
        <p:spPr>
          <a:xfrm>
            <a:off x="628650" y="1825624"/>
            <a:ext cx="7886700" cy="4575175"/>
          </a:xfrm>
        </p:spPr>
        <p:txBody>
          <a:bodyPr>
            <a:normAutofit lnSpcReduction="10000"/>
          </a:bodyPr>
          <a:lstStyle/>
          <a:p>
            <a:pPr marL="0" indent="0">
              <a:spcBef>
                <a:spcPts val="600"/>
              </a:spcBef>
              <a:buNone/>
            </a:pPr>
            <a:r>
              <a:rPr lang="en-US" dirty="0"/>
              <a:t>Parliamentary structures vary but there are </a:t>
            </a:r>
            <a:r>
              <a:rPr lang="en-US" b="1" dirty="0"/>
              <a:t>a few discrete actors </a:t>
            </a:r>
            <a:r>
              <a:rPr lang="en-US" dirty="0"/>
              <a:t>within the parliamentary process that are </a:t>
            </a:r>
            <a:r>
              <a:rPr lang="en-US" b="1" dirty="0"/>
              <a:t>most influential </a:t>
            </a:r>
            <a:r>
              <a:rPr lang="en-US" dirty="0"/>
              <a:t>in </a:t>
            </a:r>
            <a:r>
              <a:rPr lang="en-US" b="1" dirty="0"/>
              <a:t>determining</a:t>
            </a:r>
            <a:r>
              <a:rPr lang="en-US" dirty="0"/>
              <a:t> </a:t>
            </a:r>
            <a:r>
              <a:rPr lang="en-US" b="1" dirty="0"/>
              <a:t>immunization financing </a:t>
            </a:r>
            <a:r>
              <a:rPr lang="en-US" dirty="0"/>
              <a:t>agendas</a:t>
            </a:r>
          </a:p>
          <a:p>
            <a:pPr marL="0" indent="0">
              <a:spcBef>
                <a:spcPts val="600"/>
              </a:spcBef>
              <a:buNone/>
            </a:pPr>
            <a:endParaRPr lang="en-US" dirty="0"/>
          </a:p>
          <a:p>
            <a:pPr marL="225425" indent="-225425">
              <a:spcBef>
                <a:spcPts val="600"/>
              </a:spcBef>
              <a:buFont typeface="+mj-lt"/>
              <a:buAutoNum type="arabicPeriod"/>
            </a:pPr>
            <a:r>
              <a:rPr lang="en-US" b="1" dirty="0"/>
              <a:t>Parliamentary leaders</a:t>
            </a:r>
          </a:p>
          <a:p>
            <a:pPr lvl="1">
              <a:spcBef>
                <a:spcPts val="600"/>
              </a:spcBef>
            </a:pPr>
            <a:r>
              <a:rPr lang="en-US" dirty="0"/>
              <a:t>Set the legislative agenda</a:t>
            </a:r>
          </a:p>
          <a:p>
            <a:pPr lvl="1">
              <a:spcBef>
                <a:spcPts val="600"/>
              </a:spcBef>
            </a:pPr>
            <a:r>
              <a:rPr lang="en-US" dirty="0"/>
              <a:t>Assign bills to particular committees</a:t>
            </a:r>
          </a:p>
          <a:p>
            <a:pPr lvl="1">
              <a:spcBef>
                <a:spcPts val="600"/>
              </a:spcBef>
            </a:pPr>
            <a:r>
              <a:rPr lang="en-US" dirty="0"/>
              <a:t>Rally support for legislative initiatives</a:t>
            </a:r>
          </a:p>
          <a:p>
            <a:pPr marL="225425" indent="-225425">
              <a:spcBef>
                <a:spcPts val="600"/>
              </a:spcBef>
              <a:buFont typeface="+mj-lt"/>
              <a:buAutoNum type="arabicPeriod"/>
            </a:pPr>
            <a:r>
              <a:rPr lang="en-US" b="1" dirty="0"/>
              <a:t>Committees</a:t>
            </a:r>
          </a:p>
          <a:p>
            <a:pPr lvl="1">
              <a:spcBef>
                <a:spcPts val="600"/>
              </a:spcBef>
            </a:pPr>
            <a:r>
              <a:rPr lang="en-US" dirty="0"/>
              <a:t>Members and leaders</a:t>
            </a:r>
          </a:p>
          <a:p>
            <a:pPr lvl="1">
              <a:spcBef>
                <a:spcPts val="600"/>
              </a:spcBef>
            </a:pPr>
            <a:r>
              <a:rPr lang="en-US" dirty="0"/>
              <a:t>Support staff (staff attached to members, committees, and nonpartisan secretariats) can play an important role behind the scenes</a:t>
            </a:r>
          </a:p>
          <a:p>
            <a:pPr lvl="2">
              <a:spcBef>
                <a:spcPts val="600"/>
              </a:spcBef>
            </a:pPr>
            <a:r>
              <a:rPr lang="en-US" u="sng" dirty="0"/>
              <a:t>Review legislation </a:t>
            </a:r>
            <a:r>
              <a:rPr lang="en-US" dirty="0"/>
              <a:t>related to public immunization services </a:t>
            </a:r>
          </a:p>
          <a:p>
            <a:pPr lvl="2">
              <a:spcBef>
                <a:spcPts val="600"/>
              </a:spcBef>
            </a:pPr>
            <a:r>
              <a:rPr lang="en-US" u="sng" dirty="0"/>
              <a:t>Ensure consistency </a:t>
            </a:r>
            <a:r>
              <a:rPr lang="en-US" dirty="0"/>
              <a:t>with existing national and international </a:t>
            </a:r>
            <a:r>
              <a:rPr lang="en-US" u="sng" dirty="0"/>
              <a:t>legal</a:t>
            </a:r>
            <a:r>
              <a:rPr lang="en-US" dirty="0"/>
              <a:t> </a:t>
            </a:r>
            <a:r>
              <a:rPr lang="en-US" u="sng" dirty="0"/>
              <a:t>frameworks</a:t>
            </a:r>
          </a:p>
          <a:p>
            <a:pPr lvl="2">
              <a:spcBef>
                <a:spcPts val="600"/>
              </a:spcBef>
            </a:pPr>
            <a:r>
              <a:rPr lang="en-US" dirty="0"/>
              <a:t>Evaluate the government’s performance in implementing new laws</a:t>
            </a:r>
          </a:p>
        </p:txBody>
      </p:sp>
    </p:spTree>
    <p:extLst>
      <p:ext uri="{BB962C8B-B14F-4D97-AF65-F5344CB8AC3E}">
        <p14:creationId xmlns:p14="http://schemas.microsoft.com/office/powerpoint/2010/main" val="19693661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Entry Points for </a:t>
            </a:r>
            <a:br>
              <a:rPr lang="en-US" dirty="0"/>
            </a:br>
            <a:r>
              <a:rPr lang="en-US" dirty="0"/>
              <a:t>Working with Parliaments</a:t>
            </a:r>
          </a:p>
        </p:txBody>
      </p:sp>
      <p:sp>
        <p:nvSpPr>
          <p:cNvPr id="3" name="Content Placeholder 2"/>
          <p:cNvSpPr>
            <a:spLocks noGrp="1"/>
          </p:cNvSpPr>
          <p:nvPr>
            <p:ph idx="1"/>
          </p:nvPr>
        </p:nvSpPr>
        <p:spPr>
          <a:xfrm>
            <a:off x="628650" y="1825625"/>
            <a:ext cx="8286750" cy="4073304"/>
          </a:xfrm>
        </p:spPr>
        <p:txBody>
          <a:bodyPr>
            <a:normAutofit lnSpcReduction="10000"/>
          </a:bodyPr>
          <a:lstStyle/>
          <a:p>
            <a:pPr marL="225425" indent="-225425">
              <a:buFont typeface="+mj-lt"/>
              <a:buAutoNum type="arabicPeriod"/>
            </a:pPr>
            <a:r>
              <a:rPr lang="en-US" b="1" dirty="0"/>
              <a:t>Specific committees</a:t>
            </a:r>
          </a:p>
          <a:p>
            <a:pPr lvl="1">
              <a:buFont typeface="Wingdings" panose="05000000000000000000" pitchFamily="2" charset="2"/>
              <a:buChar char="Ø"/>
            </a:pPr>
            <a:r>
              <a:rPr lang="en-US" b="1" dirty="0"/>
              <a:t>Key issue advocates</a:t>
            </a:r>
            <a:r>
              <a:rPr lang="en-US" dirty="0"/>
              <a:t>: Standing committees on finance &amp; appropriations</a:t>
            </a:r>
          </a:p>
          <a:p>
            <a:pPr lvl="2">
              <a:buFont typeface="Wingdings" panose="05000000000000000000" pitchFamily="2" charset="2"/>
              <a:buChar char="§"/>
            </a:pPr>
            <a:r>
              <a:rPr lang="en-US" dirty="0"/>
              <a:t>Review all requests for government </a:t>
            </a:r>
            <a:r>
              <a:rPr lang="en-US" u="sng" dirty="0"/>
              <a:t>spending</a:t>
            </a:r>
          </a:p>
          <a:p>
            <a:pPr lvl="2">
              <a:buFont typeface="Wingdings" panose="05000000000000000000" pitchFamily="2" charset="2"/>
              <a:buChar char="§"/>
            </a:pPr>
            <a:r>
              <a:rPr lang="en-US" dirty="0"/>
              <a:t>Without their approval - a spending bill </a:t>
            </a:r>
            <a:r>
              <a:rPr lang="en-US" u="sng" dirty="0"/>
              <a:t>is unlikely to be adopted </a:t>
            </a:r>
            <a:r>
              <a:rPr lang="en-US" dirty="0"/>
              <a:t>by parliament</a:t>
            </a:r>
          </a:p>
          <a:p>
            <a:pPr lvl="1">
              <a:buFont typeface="Wingdings" panose="05000000000000000000" pitchFamily="2" charset="2"/>
              <a:buChar char="Ø"/>
            </a:pPr>
            <a:r>
              <a:rPr lang="en-US" b="1" dirty="0"/>
              <a:t>Health committees</a:t>
            </a:r>
            <a:r>
              <a:rPr lang="en-US" dirty="0"/>
              <a:t>: consider immunization programs and budgets</a:t>
            </a:r>
          </a:p>
          <a:p>
            <a:pPr lvl="1">
              <a:buFont typeface="Wingdings" panose="05000000000000000000" pitchFamily="2" charset="2"/>
              <a:buChar char="Ø"/>
            </a:pPr>
            <a:endParaRPr lang="en-US" dirty="0"/>
          </a:p>
          <a:p>
            <a:pPr marL="225425" indent="-225425">
              <a:buFont typeface="+mj-lt"/>
              <a:buAutoNum type="arabicPeriod"/>
            </a:pPr>
            <a:r>
              <a:rPr lang="en-US" b="1" dirty="0"/>
              <a:t>Secretariat staff</a:t>
            </a:r>
          </a:p>
          <a:p>
            <a:pPr lvl="1">
              <a:buFont typeface="Wingdings" panose="05000000000000000000" pitchFamily="2" charset="2"/>
              <a:buChar char="Ø"/>
            </a:pPr>
            <a:r>
              <a:rPr lang="en-US" dirty="0"/>
              <a:t>Ensure that members of parliament have the information needed to make informed legislative decisions</a:t>
            </a:r>
          </a:p>
          <a:p>
            <a:pPr lvl="1">
              <a:buFont typeface="Wingdings" panose="05000000000000000000" pitchFamily="2" charset="2"/>
              <a:buChar char="Ø"/>
            </a:pPr>
            <a:r>
              <a:rPr lang="en-US" dirty="0"/>
              <a:t>Help arrange committee meetings and hearings </a:t>
            </a:r>
          </a:p>
          <a:p>
            <a:pPr lvl="1">
              <a:buFont typeface="Wingdings" panose="05000000000000000000" pitchFamily="2" charset="2"/>
              <a:buChar char="Ø"/>
            </a:pPr>
            <a:r>
              <a:rPr lang="en-US" dirty="0"/>
              <a:t>Advocates: </a:t>
            </a:r>
          </a:p>
          <a:p>
            <a:pPr lvl="2">
              <a:buFont typeface="Wingdings" panose="05000000000000000000" pitchFamily="2" charset="2"/>
              <a:buChar char="Ø"/>
            </a:pPr>
            <a:r>
              <a:rPr lang="en-US" dirty="0"/>
              <a:t>Can ensure that secretariat staff are copied on all communications to committees &amp; parliament</a:t>
            </a:r>
          </a:p>
          <a:p>
            <a:pPr lvl="2">
              <a:buFont typeface="Wingdings" panose="05000000000000000000" pitchFamily="2" charset="2"/>
              <a:buChar char="Ø"/>
            </a:pPr>
            <a:r>
              <a:rPr lang="en-US" dirty="0"/>
              <a:t>Can maintain contacts with parliamentary library, research, and documentation staff (to ensure access to relevant documents and info. related to immunization programs and financing)</a:t>
            </a:r>
          </a:p>
        </p:txBody>
      </p:sp>
      <p:sp>
        <p:nvSpPr>
          <p:cNvPr id="4" name="Rectangle 3"/>
          <p:cNvSpPr/>
          <p:nvPr/>
        </p:nvSpPr>
        <p:spPr>
          <a:xfrm>
            <a:off x="381000" y="6033865"/>
            <a:ext cx="8677275" cy="523220"/>
          </a:xfrm>
          <a:prstGeom prst="rect">
            <a:avLst/>
          </a:prstGeom>
        </p:spPr>
        <p:txBody>
          <a:bodyPr wrap="square">
            <a:spAutoFit/>
          </a:bodyPr>
          <a:lstStyle/>
          <a:p>
            <a:pPr marL="285750" indent="-285750">
              <a:buFont typeface="Wingdings" panose="05000000000000000000" pitchFamily="2" charset="2"/>
              <a:buChar char="v"/>
            </a:pPr>
            <a:r>
              <a:rPr lang="en-US" sz="1400" dirty="0">
                <a:solidFill>
                  <a:schemeClr val="accent5"/>
                </a:solidFill>
              </a:rPr>
              <a:t>This is a national level focus, but much of service delivery financing in India, Pakistan is at the state level-- who do stakeholders engage with at the state level and how? </a:t>
            </a:r>
          </a:p>
        </p:txBody>
      </p:sp>
    </p:spTree>
    <p:extLst>
      <p:ext uri="{BB962C8B-B14F-4D97-AF65-F5344CB8AC3E}">
        <p14:creationId xmlns:p14="http://schemas.microsoft.com/office/powerpoint/2010/main" val="1384915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Entry Points for </a:t>
            </a:r>
            <a:br>
              <a:rPr lang="en-US" dirty="0"/>
            </a:br>
            <a:r>
              <a:rPr lang="en-US" dirty="0"/>
              <a:t>Working with Parliaments</a:t>
            </a:r>
          </a:p>
        </p:txBody>
      </p:sp>
      <p:sp>
        <p:nvSpPr>
          <p:cNvPr id="3" name="Content Placeholder 2"/>
          <p:cNvSpPr>
            <a:spLocks noGrp="1"/>
          </p:cNvSpPr>
          <p:nvPr>
            <p:ph idx="1"/>
          </p:nvPr>
        </p:nvSpPr>
        <p:spPr>
          <a:xfrm>
            <a:off x="628650" y="1825624"/>
            <a:ext cx="8286750" cy="4575175"/>
          </a:xfrm>
        </p:spPr>
        <p:txBody>
          <a:bodyPr>
            <a:normAutofit/>
          </a:bodyPr>
          <a:lstStyle/>
          <a:p>
            <a:pPr marL="225425" indent="-225425">
              <a:buFont typeface="+mj-lt"/>
              <a:buAutoNum type="arabicPeriod" startAt="5"/>
            </a:pPr>
            <a:r>
              <a:rPr lang="en-US" b="1" dirty="0"/>
              <a:t>Influential members of parliament</a:t>
            </a:r>
          </a:p>
          <a:p>
            <a:pPr lvl="1">
              <a:buFont typeface="Wingdings" panose="05000000000000000000" pitchFamily="2" charset="2"/>
              <a:buChar char="Ø"/>
            </a:pPr>
            <a:r>
              <a:rPr lang="en-US" dirty="0"/>
              <a:t>Well-regarded, charismatic, or effective members of parliament </a:t>
            </a:r>
            <a:r>
              <a:rPr lang="en-US" u="sng" dirty="0"/>
              <a:t>can be influential without holding positions of seniority</a:t>
            </a:r>
            <a:r>
              <a:rPr lang="en-US" dirty="0"/>
              <a:t> within the formal parliamentary structure</a:t>
            </a:r>
          </a:p>
          <a:p>
            <a:pPr lvl="1">
              <a:buFont typeface="Wingdings" panose="05000000000000000000" pitchFamily="2" charset="2"/>
              <a:buChar char="Ø"/>
            </a:pPr>
            <a:r>
              <a:rPr lang="en-US" dirty="0"/>
              <a:t>Champions for particular issues and collaborate with advocates</a:t>
            </a:r>
          </a:p>
          <a:p>
            <a:pPr marL="225425" indent="-225425">
              <a:buFont typeface="+mj-lt"/>
              <a:buAutoNum type="arabicPeriod" startAt="5"/>
            </a:pPr>
            <a:r>
              <a:rPr lang="en-US" b="1" dirty="0"/>
              <a:t>New members of parliament</a:t>
            </a:r>
          </a:p>
          <a:p>
            <a:pPr lvl="1">
              <a:buFont typeface="Wingdings" panose="05000000000000000000" pitchFamily="2" charset="2"/>
              <a:buChar char="Ø"/>
            </a:pPr>
            <a:r>
              <a:rPr lang="en-US" dirty="0"/>
              <a:t>Engage them early on issues of immunization and immunization financing -- they can become active champions</a:t>
            </a:r>
          </a:p>
          <a:p>
            <a:pPr marL="225425" indent="-225425">
              <a:buFont typeface="+mj-lt"/>
              <a:buAutoNum type="arabicPeriod" startAt="7"/>
            </a:pPr>
            <a:r>
              <a:rPr lang="en-US" b="1" dirty="0"/>
              <a:t>Other: International unions of parliaments</a:t>
            </a:r>
          </a:p>
          <a:p>
            <a:pPr lvl="1">
              <a:buFont typeface="Wingdings" panose="05000000000000000000" pitchFamily="2" charset="2"/>
              <a:buChar char="Ø"/>
            </a:pPr>
            <a:r>
              <a:rPr lang="en-US" dirty="0"/>
              <a:t>Can be influential in shaping and determining regional agendas/policies</a:t>
            </a:r>
          </a:p>
          <a:p>
            <a:pPr lvl="1">
              <a:buFont typeface="Wingdings" panose="05000000000000000000" pitchFamily="2" charset="2"/>
              <a:buChar char="Ø"/>
            </a:pPr>
            <a:r>
              <a:rPr lang="en-US" dirty="0"/>
              <a:t>Ex: “the Latin American Parliament” (a consultative assembly) generated a Model Vaccine Law</a:t>
            </a:r>
          </a:p>
          <a:p>
            <a:pPr lvl="2">
              <a:buFont typeface="Wingdings" panose="05000000000000000000" pitchFamily="2" charset="2"/>
              <a:buChar char="Ø"/>
            </a:pPr>
            <a:r>
              <a:rPr lang="en-US" dirty="0"/>
              <a:t>Provides a framework for countries to ensure adequate and effective access, and financing, to national immunization services</a:t>
            </a:r>
          </a:p>
        </p:txBody>
      </p:sp>
    </p:spTree>
    <p:extLst>
      <p:ext uri="{BB962C8B-B14F-4D97-AF65-F5344CB8AC3E}">
        <p14:creationId xmlns:p14="http://schemas.microsoft.com/office/powerpoint/2010/main" val="305493214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Messages to Parliaments </a:t>
            </a:r>
            <a:br>
              <a:rPr lang="en-US" dirty="0"/>
            </a:br>
            <a:r>
              <a:rPr lang="en-US" dirty="0"/>
              <a:t>on Immunization Financing?</a:t>
            </a:r>
          </a:p>
        </p:txBody>
      </p:sp>
      <p:sp>
        <p:nvSpPr>
          <p:cNvPr id="3" name="Content Placeholder 2"/>
          <p:cNvSpPr>
            <a:spLocks noGrp="1"/>
          </p:cNvSpPr>
          <p:nvPr>
            <p:ph idx="1"/>
          </p:nvPr>
        </p:nvSpPr>
        <p:spPr>
          <a:xfrm>
            <a:off x="628650" y="1825625"/>
            <a:ext cx="7886700" cy="460375"/>
          </a:xfrm>
        </p:spPr>
        <p:txBody>
          <a:bodyPr>
            <a:noAutofit/>
          </a:bodyPr>
          <a:lstStyle/>
          <a:p>
            <a:pPr marL="0" indent="0">
              <a:buNone/>
            </a:pPr>
            <a:r>
              <a:rPr lang="en-US" sz="2800" b="1" dirty="0"/>
              <a:t>Major issues, challenges, and opportunities</a:t>
            </a:r>
          </a:p>
          <a:p>
            <a:endParaRPr lang="en-US" sz="2800" b="1" dirty="0"/>
          </a:p>
        </p:txBody>
      </p:sp>
      <p:sp>
        <p:nvSpPr>
          <p:cNvPr id="5" name="TextBox 4"/>
          <p:cNvSpPr txBox="1"/>
          <p:nvPr/>
        </p:nvSpPr>
        <p:spPr>
          <a:xfrm rot="20926098">
            <a:off x="542831" y="2665871"/>
            <a:ext cx="3265104" cy="1323439"/>
          </a:xfrm>
          <a:prstGeom prst="rect">
            <a:avLst/>
          </a:prstGeom>
          <a:noFill/>
        </p:spPr>
        <p:txBody>
          <a:bodyPr wrap="square" rtlCol="0">
            <a:spAutoFit/>
          </a:bodyPr>
          <a:lstStyle/>
          <a:p>
            <a:r>
              <a:rPr lang="en-US" sz="2000" dirty="0">
                <a:solidFill>
                  <a:schemeClr val="accent6"/>
                </a:solidFill>
              </a:rPr>
              <a:t>Vaccines - among the most powerful and effective public health interventions ever developed!</a:t>
            </a:r>
          </a:p>
        </p:txBody>
      </p:sp>
      <p:sp>
        <p:nvSpPr>
          <p:cNvPr id="6" name="TextBox 5"/>
          <p:cNvSpPr txBox="1"/>
          <p:nvPr/>
        </p:nvSpPr>
        <p:spPr>
          <a:xfrm rot="330418">
            <a:off x="3915522" y="2529245"/>
            <a:ext cx="4390278" cy="1200329"/>
          </a:xfrm>
          <a:prstGeom prst="rect">
            <a:avLst/>
          </a:prstGeom>
          <a:noFill/>
        </p:spPr>
        <p:txBody>
          <a:bodyPr wrap="square" rtlCol="0">
            <a:spAutoFit/>
          </a:bodyPr>
          <a:lstStyle/>
          <a:p>
            <a:r>
              <a:rPr lang="en-US" dirty="0">
                <a:solidFill>
                  <a:schemeClr val="accent2"/>
                </a:solidFill>
              </a:rPr>
              <a:t>GOOD VALUE and 1 of the best uses of limited public resources for health</a:t>
            </a:r>
          </a:p>
          <a:p>
            <a:r>
              <a:rPr lang="en-US" dirty="0">
                <a:solidFill>
                  <a:schemeClr val="accent2"/>
                </a:solidFill>
              </a:rPr>
              <a:t>$1 invested in immunization </a:t>
            </a:r>
            <a:r>
              <a:rPr lang="en-US" b="1" dirty="0">
                <a:solidFill>
                  <a:schemeClr val="accent2"/>
                </a:solidFill>
              </a:rPr>
              <a:t>--&gt;</a:t>
            </a:r>
            <a:r>
              <a:rPr lang="en-US" dirty="0">
                <a:solidFill>
                  <a:schemeClr val="accent2"/>
                </a:solidFill>
              </a:rPr>
              <a:t> $16 in returns for the broader economy</a:t>
            </a:r>
          </a:p>
        </p:txBody>
      </p:sp>
      <p:sp>
        <p:nvSpPr>
          <p:cNvPr id="7" name="Rectangle 6"/>
          <p:cNvSpPr/>
          <p:nvPr/>
        </p:nvSpPr>
        <p:spPr>
          <a:xfrm rot="21434622">
            <a:off x="3200400" y="3791153"/>
            <a:ext cx="3810000" cy="1323439"/>
          </a:xfrm>
          <a:prstGeom prst="rect">
            <a:avLst/>
          </a:prstGeom>
        </p:spPr>
        <p:txBody>
          <a:bodyPr wrap="square">
            <a:spAutoFit/>
          </a:bodyPr>
          <a:lstStyle/>
          <a:p>
            <a:r>
              <a:rPr lang="en-US" sz="2000" dirty="0">
                <a:solidFill>
                  <a:srgbClr val="C971BC"/>
                </a:solidFill>
              </a:rPr>
              <a:t>Governments must plan carefully  to ensure sustainable financing</a:t>
            </a:r>
          </a:p>
          <a:p>
            <a:r>
              <a:rPr lang="en-US" sz="2000" dirty="0">
                <a:solidFill>
                  <a:srgbClr val="C971BC"/>
                </a:solidFill>
              </a:rPr>
              <a:t>Failure </a:t>
            </a:r>
            <a:r>
              <a:rPr lang="en-US" sz="2000" dirty="0">
                <a:solidFill>
                  <a:srgbClr val="C971BC"/>
                </a:solidFill>
                <a:sym typeface="Wingdings" panose="05000000000000000000" pitchFamily="2" charset="2"/>
              </a:rPr>
              <a:t> </a:t>
            </a:r>
            <a:r>
              <a:rPr lang="en-US" sz="2000" dirty="0">
                <a:solidFill>
                  <a:srgbClr val="C971BC"/>
                </a:solidFill>
              </a:rPr>
              <a:t>increase risk of disease outbreaks</a:t>
            </a:r>
          </a:p>
        </p:txBody>
      </p:sp>
      <p:sp>
        <p:nvSpPr>
          <p:cNvPr id="8" name="Rectangle 7"/>
          <p:cNvSpPr/>
          <p:nvPr/>
        </p:nvSpPr>
        <p:spPr>
          <a:xfrm rot="571152">
            <a:off x="83383" y="4841786"/>
            <a:ext cx="3870262" cy="1631216"/>
          </a:xfrm>
          <a:prstGeom prst="rect">
            <a:avLst/>
          </a:prstGeom>
        </p:spPr>
        <p:txBody>
          <a:bodyPr wrap="square">
            <a:spAutoFit/>
          </a:bodyPr>
          <a:lstStyle/>
          <a:p>
            <a:r>
              <a:rPr lang="en-US" sz="2000" dirty="0">
                <a:solidFill>
                  <a:schemeClr val="accent5"/>
                </a:solidFill>
              </a:rPr>
              <a:t>Strong immunization program depend on 1) funding &amp; 2) adequate financing of local level health workers and facilities (providers)</a:t>
            </a:r>
          </a:p>
        </p:txBody>
      </p:sp>
      <p:sp>
        <p:nvSpPr>
          <p:cNvPr id="9" name="Rectangle 8"/>
          <p:cNvSpPr/>
          <p:nvPr/>
        </p:nvSpPr>
        <p:spPr>
          <a:xfrm rot="20498193">
            <a:off x="5009144" y="4579236"/>
            <a:ext cx="4184100" cy="1661993"/>
          </a:xfrm>
          <a:prstGeom prst="rect">
            <a:avLst/>
          </a:prstGeom>
        </p:spPr>
        <p:txBody>
          <a:bodyPr wrap="square">
            <a:spAutoFit/>
          </a:bodyPr>
          <a:lstStyle/>
          <a:p>
            <a:r>
              <a:rPr lang="en-US" dirty="0">
                <a:solidFill>
                  <a:schemeClr val="accent4">
                    <a:lumMod val="75000"/>
                  </a:schemeClr>
                </a:solidFill>
                <a:latin typeface="MaratSans-Regular"/>
              </a:rPr>
              <a:t>Parliamentarians’ key questions:</a:t>
            </a:r>
          </a:p>
          <a:p>
            <a:pPr marL="342900" indent="-342900">
              <a:buFont typeface="+mj-lt"/>
              <a:buAutoNum type="alphaUcPeriod"/>
            </a:pPr>
            <a:r>
              <a:rPr lang="en-US" sz="1400" dirty="0">
                <a:solidFill>
                  <a:schemeClr val="accent4">
                    <a:lumMod val="75000"/>
                  </a:schemeClr>
                </a:solidFill>
                <a:latin typeface="MaratSans-Regular"/>
              </a:rPr>
              <a:t>Current performance</a:t>
            </a:r>
          </a:p>
          <a:p>
            <a:pPr marL="342900" indent="-342900">
              <a:buFont typeface="+mj-lt"/>
              <a:buAutoNum type="alphaUcPeriod"/>
            </a:pPr>
            <a:r>
              <a:rPr lang="en-US" sz="1400" dirty="0">
                <a:solidFill>
                  <a:schemeClr val="accent4">
                    <a:lumMod val="75000"/>
                  </a:schemeClr>
                </a:solidFill>
                <a:latin typeface="MaratSans-Regular"/>
              </a:rPr>
              <a:t>What does the future of the immunization program look like? </a:t>
            </a:r>
          </a:p>
          <a:p>
            <a:pPr marL="342900" indent="-342900">
              <a:buFont typeface="+mj-lt"/>
              <a:buAutoNum type="alphaUcPeriod"/>
            </a:pPr>
            <a:r>
              <a:rPr lang="en-US" sz="1400" dirty="0">
                <a:solidFill>
                  <a:schemeClr val="accent4">
                    <a:lumMod val="75000"/>
                  </a:schemeClr>
                </a:solidFill>
              </a:rPr>
              <a:t>Is the immunization program adequately funded?</a:t>
            </a:r>
          </a:p>
          <a:p>
            <a:pPr marL="342900" indent="-342900">
              <a:buFont typeface="+mj-lt"/>
              <a:buAutoNum type="alphaUcPeriod"/>
            </a:pPr>
            <a:r>
              <a:rPr lang="en-US" sz="1400" dirty="0">
                <a:solidFill>
                  <a:schemeClr val="accent4">
                    <a:lumMod val="75000"/>
                  </a:schemeClr>
                </a:solidFill>
              </a:rPr>
              <a:t>Other bottlenecks?</a:t>
            </a:r>
          </a:p>
          <a:p>
            <a:pPr marL="342900" indent="-342900">
              <a:buFont typeface="+mj-lt"/>
              <a:buAutoNum type="alphaUcPeriod"/>
            </a:pPr>
            <a:endParaRPr lang="en-US" sz="1400" dirty="0">
              <a:solidFill>
                <a:schemeClr val="accent4">
                  <a:lumMod val="75000"/>
                </a:schemeClr>
              </a:solidFill>
              <a:latin typeface="MaratSans-Regular"/>
            </a:endParaRPr>
          </a:p>
        </p:txBody>
      </p:sp>
    </p:spTree>
    <p:extLst>
      <p:ext uri="{BB962C8B-B14F-4D97-AF65-F5344CB8AC3E}">
        <p14:creationId xmlns:p14="http://schemas.microsoft.com/office/powerpoint/2010/main" val="344932382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Efforts to Engage Parliamentarians on Immunization Financing</a:t>
            </a:r>
          </a:p>
        </p:txBody>
      </p:sp>
      <p:sp>
        <p:nvSpPr>
          <p:cNvPr id="3" name="Content Placeholder 2"/>
          <p:cNvSpPr>
            <a:spLocks noGrp="1"/>
          </p:cNvSpPr>
          <p:nvPr>
            <p:ph idx="1"/>
          </p:nvPr>
        </p:nvSpPr>
        <p:spPr/>
        <p:txBody>
          <a:bodyPr>
            <a:normAutofit/>
          </a:bodyPr>
          <a:lstStyle/>
          <a:p>
            <a:pPr marL="0" indent="0">
              <a:buNone/>
            </a:pPr>
            <a:r>
              <a:rPr lang="en-US" sz="2800" dirty="0"/>
              <a:t>Many organizations have </a:t>
            </a:r>
            <a:r>
              <a:rPr lang="en-US" sz="2800" u="sng" dirty="0"/>
              <a:t>already actively engaged with parliamentarians</a:t>
            </a:r>
            <a:endParaRPr lang="en-US" sz="2800" dirty="0"/>
          </a:p>
          <a:p>
            <a:r>
              <a:rPr lang="en-US" sz="2800" dirty="0"/>
              <a:t>UNICEF, the World Bank, World Health Org., Sabin Vaccine Institute </a:t>
            </a:r>
          </a:p>
          <a:p>
            <a:pPr lvl="1">
              <a:buFont typeface="Wingdings" panose="05000000000000000000" pitchFamily="2" charset="2"/>
              <a:buChar char="Ø"/>
            </a:pPr>
            <a:r>
              <a:rPr lang="en-US" sz="2500" b="1" dirty="0"/>
              <a:t>Ex</a:t>
            </a:r>
            <a:r>
              <a:rPr lang="en-US" sz="2500" dirty="0"/>
              <a:t>: The Sabin Vaccine Institute - provides technical and legislative guidance on promoting and protecting immunization financing</a:t>
            </a:r>
          </a:p>
          <a:p>
            <a:pPr lvl="1">
              <a:buFont typeface="Wingdings" panose="05000000000000000000" pitchFamily="2" charset="2"/>
              <a:buChar char="Ø"/>
            </a:pPr>
            <a:r>
              <a:rPr lang="en-US" sz="2500" dirty="0"/>
              <a:t>Contributed to the launch of legislative initiatives in several SIF countries</a:t>
            </a:r>
          </a:p>
          <a:p>
            <a:pPr lvl="1"/>
            <a:endParaRPr lang="en-US" sz="2400" dirty="0"/>
          </a:p>
          <a:p>
            <a:endParaRPr lang="en-US" sz="2800" dirty="0"/>
          </a:p>
        </p:txBody>
      </p:sp>
    </p:spTree>
    <p:extLst>
      <p:ext uri="{BB962C8B-B14F-4D97-AF65-F5344CB8AC3E}">
        <p14:creationId xmlns:p14="http://schemas.microsoft.com/office/powerpoint/2010/main" val="10158288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Immunization Financing </a:t>
            </a:r>
            <a:br>
              <a:rPr lang="en-US" b="0" dirty="0"/>
            </a:br>
            <a:r>
              <a:rPr lang="en-US" dirty="0"/>
              <a:t>Legislature and Regulation</a:t>
            </a:r>
          </a:p>
        </p:txBody>
      </p:sp>
      <p:sp>
        <p:nvSpPr>
          <p:cNvPr id="3" name="Content Placeholder 2"/>
          <p:cNvSpPr>
            <a:spLocks noGrp="1"/>
          </p:cNvSpPr>
          <p:nvPr>
            <p:ph idx="1"/>
          </p:nvPr>
        </p:nvSpPr>
        <p:spPr>
          <a:xfrm>
            <a:off x="628650" y="1825624"/>
            <a:ext cx="8286750" cy="4727575"/>
          </a:xfrm>
        </p:spPr>
        <p:txBody>
          <a:bodyPr>
            <a:normAutofit fontScale="92500" lnSpcReduction="20000"/>
          </a:bodyPr>
          <a:lstStyle/>
          <a:p>
            <a:pPr marL="0" indent="0">
              <a:buNone/>
            </a:pPr>
            <a:r>
              <a:rPr lang="en-US" b="1" dirty="0"/>
              <a:t>Legislation can provide </a:t>
            </a:r>
            <a:r>
              <a:rPr lang="en-US" b="1" u="sng" dirty="0"/>
              <a:t>a legal framework </a:t>
            </a:r>
            <a:r>
              <a:rPr lang="en-US" b="1" dirty="0"/>
              <a:t>for the operation of immunization programs</a:t>
            </a:r>
          </a:p>
          <a:p>
            <a:pPr lvl="1"/>
            <a:r>
              <a:rPr lang="en-US" dirty="0"/>
              <a:t>How vaccines are added to the national immunization schedule </a:t>
            </a:r>
          </a:p>
          <a:p>
            <a:pPr lvl="1"/>
            <a:r>
              <a:rPr lang="en-US" dirty="0"/>
              <a:t>Who has regulatory oversight</a:t>
            </a:r>
          </a:p>
          <a:p>
            <a:endParaRPr lang="en-US" dirty="0"/>
          </a:p>
          <a:p>
            <a:pPr marL="0" indent="0">
              <a:buNone/>
            </a:pPr>
            <a:r>
              <a:rPr lang="en-US" b="1" u="sng" dirty="0"/>
              <a:t>Explicit legislation </a:t>
            </a:r>
            <a:r>
              <a:rPr lang="en-US" b="1" dirty="0"/>
              <a:t>can help </a:t>
            </a:r>
            <a:r>
              <a:rPr lang="en-US" b="1" u="sng" dirty="0"/>
              <a:t>clarify legal frameworks </a:t>
            </a:r>
            <a:r>
              <a:rPr lang="en-US" b="1" dirty="0"/>
              <a:t>for the procurement of vaccines and injection supplies</a:t>
            </a:r>
          </a:p>
          <a:p>
            <a:pPr lvl="1"/>
            <a:r>
              <a:rPr lang="en-US" dirty="0"/>
              <a:t>Ex: Latin America</a:t>
            </a:r>
          </a:p>
          <a:p>
            <a:pPr lvl="1"/>
            <a:r>
              <a:rPr lang="en-US" dirty="0"/>
              <a:t>Some restrict payment in advance of delivery --&gt; makes it difficult for ministries to procure vaccines through UNICEF Supply Division</a:t>
            </a:r>
          </a:p>
          <a:p>
            <a:endParaRPr lang="en-US" dirty="0"/>
          </a:p>
          <a:p>
            <a:pPr marL="0" indent="0">
              <a:buNone/>
            </a:pPr>
            <a:r>
              <a:rPr lang="en-US" b="1" dirty="0"/>
              <a:t>Immunization legislation varies across countries</a:t>
            </a:r>
          </a:p>
          <a:p>
            <a:pPr lvl="1"/>
            <a:r>
              <a:rPr lang="en-US" b="1" dirty="0"/>
              <a:t>Vietnam</a:t>
            </a:r>
            <a:r>
              <a:rPr lang="en-US" dirty="0"/>
              <a:t>: “Law on Prevention &amp; Control of Infectious Diseases” guarantees funds</a:t>
            </a:r>
          </a:p>
          <a:p>
            <a:pPr lvl="1"/>
            <a:r>
              <a:rPr lang="en-US" b="1" dirty="0"/>
              <a:t>Bolivia</a:t>
            </a:r>
            <a:r>
              <a:rPr lang="en-US" dirty="0"/>
              <a:t>: Law on Vaccines - mandates a specific share of earmarked funds for health go toward vaccines and operational costs</a:t>
            </a:r>
          </a:p>
          <a:p>
            <a:pPr lvl="1"/>
            <a:r>
              <a:rPr lang="en-US" b="1" dirty="0"/>
              <a:t>Others:</a:t>
            </a:r>
          </a:p>
          <a:p>
            <a:pPr lvl="2">
              <a:buFont typeface="Wingdings" panose="05000000000000000000" pitchFamily="2" charset="2"/>
              <a:buChar char="Ø"/>
            </a:pPr>
            <a:r>
              <a:rPr lang="en-US" dirty="0"/>
              <a:t>Georgia: Public Health Law - require the financing of vaccines in the national immunization schedule </a:t>
            </a:r>
          </a:p>
          <a:p>
            <a:pPr lvl="2">
              <a:buFont typeface="Wingdings" panose="05000000000000000000" pitchFamily="2" charset="2"/>
              <a:buChar char="Ø"/>
            </a:pPr>
            <a:r>
              <a:rPr lang="en-US" dirty="0"/>
              <a:t>Panama: Law 48 – enshrines access to vaccines in the national immunization schedule / a legal right</a:t>
            </a:r>
          </a:p>
          <a:p>
            <a:pPr marL="0" indent="0">
              <a:buNone/>
            </a:pPr>
            <a:endParaRPr lang="en-US" dirty="0"/>
          </a:p>
          <a:p>
            <a:endParaRPr lang="en-US" dirty="0"/>
          </a:p>
        </p:txBody>
      </p:sp>
    </p:spTree>
    <p:extLst>
      <p:ext uri="{BB962C8B-B14F-4D97-AF65-F5344CB8AC3E}">
        <p14:creationId xmlns:p14="http://schemas.microsoft.com/office/powerpoint/2010/main" val="23706648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Provisions In Immunization Legislation Fall into 3 Categories</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sz="2800" b="1" dirty="0"/>
              <a:t>Declarative</a:t>
            </a:r>
            <a:r>
              <a:rPr lang="en-US" sz="2800" dirty="0"/>
              <a:t>: establish </a:t>
            </a:r>
            <a:r>
              <a:rPr lang="en-US" sz="2800" u="sng" dirty="0"/>
              <a:t>legal rights </a:t>
            </a:r>
            <a:r>
              <a:rPr lang="en-US" sz="2800" dirty="0"/>
              <a:t>and </a:t>
            </a:r>
            <a:r>
              <a:rPr lang="en-US" sz="2800" u="sng" dirty="0"/>
              <a:t>duties</a:t>
            </a:r>
            <a:r>
              <a:rPr lang="en-US" sz="2800" dirty="0"/>
              <a:t> relating to access to immunization</a:t>
            </a:r>
          </a:p>
          <a:p>
            <a:pPr lvl="1">
              <a:buFont typeface="Wingdings" panose="05000000000000000000" pitchFamily="2" charset="2"/>
              <a:buChar char="§"/>
            </a:pPr>
            <a:r>
              <a:rPr lang="en-US" sz="2400" dirty="0"/>
              <a:t>Mandates for universal access to immunization for all citizens</a:t>
            </a:r>
          </a:p>
          <a:p>
            <a:pPr lvl="1">
              <a:buFont typeface="Wingdings" panose="05000000000000000000" pitchFamily="2" charset="2"/>
              <a:buChar char="§"/>
            </a:pPr>
            <a:r>
              <a:rPr lang="en-US" sz="2400" dirty="0"/>
              <a:t>Adoption of legislation recognizing immunization as a public good </a:t>
            </a:r>
          </a:p>
          <a:p>
            <a:pPr lvl="1">
              <a:buFont typeface="Wingdings" panose="05000000000000000000" pitchFamily="2" charset="2"/>
              <a:buChar char="§"/>
            </a:pPr>
            <a:r>
              <a:rPr lang="en-US" sz="2400" dirty="0"/>
              <a:t>Legislation establishing a legal duty to vaccinate and call for mandatory vaccination for adults and children (e.g. </a:t>
            </a:r>
            <a:r>
              <a:rPr lang="en-US" sz="2400" dirty="0" err="1"/>
              <a:t>shool</a:t>
            </a:r>
            <a:r>
              <a:rPr lang="en-US" sz="2400" dirty="0"/>
              <a:t> enrollment)</a:t>
            </a:r>
          </a:p>
          <a:p>
            <a:pPr lvl="1">
              <a:buFont typeface="Wingdings" panose="05000000000000000000" pitchFamily="2" charset="2"/>
              <a:buChar char="§"/>
            </a:pPr>
            <a:r>
              <a:rPr lang="en-US" sz="2400" dirty="0"/>
              <a:t>Establishment of clauses guaranteeing free and universal access to vaccines in the national immunization schedule</a:t>
            </a:r>
          </a:p>
        </p:txBody>
      </p:sp>
    </p:spTree>
    <p:extLst>
      <p:ext uri="{BB962C8B-B14F-4D97-AF65-F5344CB8AC3E}">
        <p14:creationId xmlns:p14="http://schemas.microsoft.com/office/powerpoint/2010/main" val="8933197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Provisions In Immunization Legislation Fall into 3 Categories</a:t>
            </a:r>
          </a:p>
        </p:txBody>
      </p:sp>
      <p:sp>
        <p:nvSpPr>
          <p:cNvPr id="3" name="Content Placeholder 2"/>
          <p:cNvSpPr>
            <a:spLocks noGrp="1"/>
          </p:cNvSpPr>
          <p:nvPr>
            <p:ph idx="1"/>
          </p:nvPr>
        </p:nvSpPr>
        <p:spPr>
          <a:xfrm>
            <a:off x="628650" y="1825625"/>
            <a:ext cx="8362950" cy="4351338"/>
          </a:xfrm>
        </p:spPr>
        <p:txBody>
          <a:bodyPr>
            <a:noAutofit/>
          </a:bodyPr>
          <a:lstStyle/>
          <a:p>
            <a:pPr marL="457200" indent="-457200">
              <a:buFont typeface="+mj-lt"/>
              <a:buAutoNum type="arabicPeriod" startAt="2"/>
            </a:pPr>
            <a:r>
              <a:rPr lang="en-US" sz="2800" b="1" dirty="0"/>
              <a:t>Operational</a:t>
            </a:r>
            <a:r>
              <a:rPr lang="en-US" sz="2800" dirty="0"/>
              <a:t>:  provide a </a:t>
            </a:r>
            <a:r>
              <a:rPr lang="en-US" sz="2800" u="sng" dirty="0"/>
              <a:t>legal framework </a:t>
            </a:r>
            <a:r>
              <a:rPr lang="en-US" sz="2800" dirty="0"/>
              <a:t>for public health authorities relating to immunization</a:t>
            </a:r>
          </a:p>
          <a:p>
            <a:pPr lvl="1"/>
            <a:r>
              <a:rPr lang="en-US" sz="2400" dirty="0"/>
              <a:t>Establish </a:t>
            </a:r>
            <a:r>
              <a:rPr lang="en-US" sz="2400" b="1" dirty="0"/>
              <a:t>regulatory oversight </a:t>
            </a:r>
            <a:r>
              <a:rPr lang="en-US" sz="2400" dirty="0"/>
              <a:t>of immunization programs to ensure that vaccines are administered in accordance with legislative directive. </a:t>
            </a:r>
          </a:p>
          <a:p>
            <a:pPr lvl="1"/>
            <a:r>
              <a:rPr lang="en-US" sz="2400" b="1" dirty="0"/>
              <a:t>Require</a:t>
            </a:r>
            <a:r>
              <a:rPr lang="en-US" sz="2400" dirty="0"/>
              <a:t> a legally chartered national immunization </a:t>
            </a:r>
            <a:r>
              <a:rPr lang="en-US" sz="2400" b="1" dirty="0"/>
              <a:t>technical advisory group </a:t>
            </a:r>
            <a:r>
              <a:rPr lang="en-US" sz="2400" dirty="0"/>
              <a:t>(NITAG). </a:t>
            </a:r>
          </a:p>
          <a:p>
            <a:pPr lvl="1"/>
            <a:r>
              <a:rPr lang="en-US" sz="2400" dirty="0"/>
              <a:t>In countries with mandatory vaccination, operational provisions may </a:t>
            </a:r>
            <a:r>
              <a:rPr lang="en-US" sz="2400" b="1" dirty="0"/>
              <a:t>set legal penalties </a:t>
            </a:r>
            <a:r>
              <a:rPr lang="en-US" sz="2400" dirty="0"/>
              <a:t>for individuals who fail to comply.</a:t>
            </a:r>
          </a:p>
          <a:p>
            <a:pPr>
              <a:buFont typeface="Wingdings" panose="05000000000000000000" pitchFamily="2" charset="2"/>
              <a:buChar char="v"/>
            </a:pPr>
            <a:r>
              <a:rPr lang="en-US" sz="2800" dirty="0">
                <a:solidFill>
                  <a:srgbClr val="0070C0"/>
                </a:solidFill>
              </a:rPr>
              <a:t>Immunization legislation often includes an operational provision </a:t>
            </a:r>
            <a:r>
              <a:rPr lang="en-US" sz="2800" dirty="0">
                <a:solidFill>
                  <a:srgbClr val="0070C0"/>
                </a:solidFill>
                <a:sym typeface="Wingdings" panose="05000000000000000000" pitchFamily="2" charset="2"/>
              </a:rPr>
              <a:t></a:t>
            </a:r>
            <a:r>
              <a:rPr lang="en-US" sz="2800" dirty="0">
                <a:solidFill>
                  <a:srgbClr val="0070C0"/>
                </a:solidFill>
              </a:rPr>
              <a:t> usually defines the process</a:t>
            </a:r>
          </a:p>
        </p:txBody>
      </p:sp>
    </p:spTree>
    <p:extLst>
      <p:ext uri="{BB962C8B-B14F-4D97-AF65-F5344CB8AC3E}">
        <p14:creationId xmlns:p14="http://schemas.microsoft.com/office/powerpoint/2010/main" val="38036985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Provisions In Immunization Legislation Fall into 3 Categories</a:t>
            </a:r>
          </a:p>
        </p:txBody>
      </p:sp>
      <p:sp>
        <p:nvSpPr>
          <p:cNvPr id="3" name="Content Placeholder 2"/>
          <p:cNvSpPr>
            <a:spLocks noGrp="1"/>
          </p:cNvSpPr>
          <p:nvPr>
            <p:ph idx="1"/>
          </p:nvPr>
        </p:nvSpPr>
        <p:spPr>
          <a:xfrm>
            <a:off x="628650" y="1825625"/>
            <a:ext cx="8134350" cy="4351338"/>
          </a:xfrm>
        </p:spPr>
        <p:txBody>
          <a:bodyPr>
            <a:normAutofit fontScale="92500" lnSpcReduction="20000"/>
          </a:bodyPr>
          <a:lstStyle/>
          <a:p>
            <a:pPr marL="342900" indent="-342900">
              <a:buFont typeface="+mj-lt"/>
              <a:buAutoNum type="arabicPeriod"/>
            </a:pPr>
            <a:r>
              <a:rPr lang="en-US" sz="2800" b="1" dirty="0"/>
              <a:t>Financial</a:t>
            </a:r>
            <a:r>
              <a:rPr lang="en-US" sz="2800" dirty="0"/>
              <a:t>: establish the </a:t>
            </a:r>
            <a:r>
              <a:rPr lang="en-US" sz="2800" u="sng" dirty="0"/>
              <a:t>legal framework for</a:t>
            </a:r>
            <a:r>
              <a:rPr lang="en-US" sz="2800" dirty="0"/>
              <a:t> immunization </a:t>
            </a:r>
            <a:r>
              <a:rPr lang="en-US" sz="2800" u="sng" dirty="0"/>
              <a:t>financing</a:t>
            </a:r>
          </a:p>
          <a:p>
            <a:pPr lvl="1"/>
            <a:r>
              <a:rPr lang="en-US" sz="2400" dirty="0"/>
              <a:t>Establish </a:t>
            </a:r>
            <a:r>
              <a:rPr lang="en-US" sz="2400" b="1" dirty="0"/>
              <a:t>explicit line items </a:t>
            </a:r>
            <a:r>
              <a:rPr lang="en-US" sz="2400" dirty="0"/>
              <a:t>within the national budget for the </a:t>
            </a:r>
            <a:r>
              <a:rPr lang="en-US" sz="2400" b="1" dirty="0"/>
              <a:t>procurement</a:t>
            </a:r>
            <a:r>
              <a:rPr lang="en-US" sz="2400" dirty="0"/>
              <a:t> of vaccines and for other elements of the immunization program</a:t>
            </a:r>
          </a:p>
          <a:p>
            <a:pPr lvl="1"/>
            <a:r>
              <a:rPr lang="en-US" sz="2400" dirty="0"/>
              <a:t>Identify the </a:t>
            </a:r>
            <a:r>
              <a:rPr lang="en-US" sz="2400" b="1" dirty="0"/>
              <a:t>procurement mechanisms </a:t>
            </a:r>
            <a:r>
              <a:rPr lang="en-US" sz="2400" dirty="0"/>
              <a:t>that must be used; </a:t>
            </a:r>
          </a:p>
          <a:p>
            <a:pPr lvl="1"/>
            <a:r>
              <a:rPr lang="en-US" sz="2400" b="1" dirty="0"/>
              <a:t>Guarantee tax exemptions </a:t>
            </a:r>
            <a:r>
              <a:rPr lang="en-US" sz="2400" dirty="0"/>
              <a:t>for the purchase and importation of immunization materials (including vaccines and cold chain equipment) establish the sources of immunization financing</a:t>
            </a:r>
          </a:p>
          <a:p>
            <a:pPr marL="342900" lvl="1" indent="0">
              <a:buNone/>
            </a:pPr>
            <a:endParaRPr lang="en-US" sz="2400" dirty="0"/>
          </a:p>
          <a:p>
            <a:pPr>
              <a:buFont typeface="Wingdings" panose="05000000000000000000" pitchFamily="2" charset="2"/>
              <a:buChar char="v"/>
            </a:pPr>
            <a:r>
              <a:rPr lang="en-US" sz="2700" dirty="0">
                <a:solidFill>
                  <a:srgbClr val="0070C0"/>
                </a:solidFill>
              </a:rPr>
              <a:t>Many countries adopt legislation declaring that the government must pay for immunization, </a:t>
            </a:r>
            <a:r>
              <a:rPr lang="en-US" sz="2700" u="sng" dirty="0">
                <a:solidFill>
                  <a:srgbClr val="0070C0"/>
                </a:solidFill>
              </a:rPr>
              <a:t>but</a:t>
            </a:r>
            <a:r>
              <a:rPr lang="en-US" sz="2700" dirty="0">
                <a:solidFill>
                  <a:srgbClr val="0070C0"/>
                </a:solidFill>
              </a:rPr>
              <a:t> immunization laws </a:t>
            </a:r>
            <a:r>
              <a:rPr lang="en-US" sz="2700" u="sng" dirty="0">
                <a:solidFill>
                  <a:srgbClr val="0070C0"/>
                </a:solidFill>
              </a:rPr>
              <a:t>typically do not define the mechanism </a:t>
            </a:r>
            <a:r>
              <a:rPr lang="en-US" sz="2700" dirty="0">
                <a:solidFill>
                  <a:srgbClr val="0070C0"/>
                </a:solidFill>
              </a:rPr>
              <a:t>by which immunization should be financed</a:t>
            </a:r>
          </a:p>
        </p:txBody>
      </p:sp>
    </p:spTree>
    <p:extLst>
      <p:ext uri="{BB962C8B-B14F-4D97-AF65-F5344CB8AC3E}">
        <p14:creationId xmlns:p14="http://schemas.microsoft.com/office/powerpoint/2010/main" val="294794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Outline</a:t>
            </a:r>
          </a:p>
        </p:txBody>
      </p:sp>
      <p:sp>
        <p:nvSpPr>
          <p:cNvPr id="5" name="Content Placeholder 4"/>
          <p:cNvSpPr>
            <a:spLocks noGrp="1"/>
          </p:cNvSpPr>
          <p:nvPr>
            <p:ph idx="1"/>
          </p:nvPr>
        </p:nvSpPr>
        <p:spPr>
          <a:xfrm>
            <a:off x="628650" y="1825625"/>
            <a:ext cx="8210550" cy="4351338"/>
          </a:xfrm>
        </p:spPr>
        <p:txBody>
          <a:bodyPr/>
          <a:lstStyle/>
          <a:p>
            <a:r>
              <a:rPr lang="en-US" dirty="0"/>
              <a:t>Immunization Fundamentals</a:t>
            </a:r>
          </a:p>
          <a:p>
            <a:pPr lvl="1"/>
            <a:r>
              <a:rPr lang="en-US" dirty="0"/>
              <a:t>Why financing matters</a:t>
            </a:r>
          </a:p>
          <a:p>
            <a:r>
              <a:rPr lang="en-US" dirty="0"/>
              <a:t>Sources of Financing </a:t>
            </a:r>
          </a:p>
          <a:p>
            <a:pPr lvl="1"/>
            <a:r>
              <a:rPr lang="en-US" dirty="0"/>
              <a:t>Understanding financing systems</a:t>
            </a:r>
          </a:p>
          <a:p>
            <a:pPr lvl="1"/>
            <a:r>
              <a:rPr lang="en-US" dirty="0"/>
              <a:t>Sources of financing, benefits &amp; limitations</a:t>
            </a:r>
          </a:p>
          <a:p>
            <a:r>
              <a:rPr lang="en-US" dirty="0"/>
              <a:t>Understand Financing Data Systems and Locating Relevant Sources of Immunization Financing</a:t>
            </a:r>
          </a:p>
          <a:p>
            <a:pPr lvl="1"/>
            <a:r>
              <a:rPr lang="en-US" dirty="0"/>
              <a:t>How to Achieve Universal Health Care Coverage</a:t>
            </a:r>
          </a:p>
          <a:p>
            <a:pPr lvl="1"/>
            <a:r>
              <a:rPr lang="en-US" dirty="0"/>
              <a:t>Working with Insurance and State Mandates and Avoiding Duplicate Effort</a:t>
            </a:r>
          </a:p>
          <a:p>
            <a:pPr lvl="1"/>
            <a:r>
              <a:rPr lang="en-US" dirty="0"/>
              <a:t>Resource tracking</a:t>
            </a:r>
          </a:p>
          <a:p>
            <a:r>
              <a:rPr lang="en-US" dirty="0"/>
              <a:t>How to Use Financial Analysis for Policy Change </a:t>
            </a:r>
          </a:p>
          <a:p>
            <a:pPr lvl="1"/>
            <a:r>
              <a:rPr lang="en-US" dirty="0"/>
              <a:t>How To Be A Good Policy Change Advocate </a:t>
            </a:r>
          </a:p>
          <a:p>
            <a:pPr lvl="1"/>
            <a:r>
              <a:rPr lang="en-US" dirty="0"/>
              <a:t>Planning and Budget Cycle</a:t>
            </a:r>
          </a:p>
          <a:p>
            <a:pPr lvl="1"/>
            <a:endParaRPr lang="en-US" dirty="0"/>
          </a:p>
          <a:p>
            <a:pPr lvl="1"/>
            <a:endParaRPr lang="en-US" dirty="0"/>
          </a:p>
        </p:txBody>
      </p:sp>
    </p:spTree>
    <p:extLst>
      <p:ext uri="{BB962C8B-B14F-4D97-AF65-F5344CB8AC3E}">
        <p14:creationId xmlns:p14="http://schemas.microsoft.com/office/powerpoint/2010/main" val="129945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Immunization</a:t>
            </a:r>
          </a:p>
        </p:txBody>
      </p:sp>
      <p:sp>
        <p:nvSpPr>
          <p:cNvPr id="3" name="Content Placeholder 2"/>
          <p:cNvSpPr>
            <a:spLocks noGrp="1"/>
          </p:cNvSpPr>
          <p:nvPr>
            <p:ph idx="1"/>
          </p:nvPr>
        </p:nvSpPr>
        <p:spPr>
          <a:xfrm>
            <a:off x="381000" y="1825624"/>
            <a:ext cx="8763000" cy="4651375"/>
          </a:xfrm>
        </p:spPr>
        <p:txBody>
          <a:bodyPr>
            <a:normAutofit fontScale="47500" lnSpcReduction="20000"/>
          </a:bodyPr>
          <a:lstStyle/>
          <a:p>
            <a:pPr marL="0" indent="0">
              <a:spcBef>
                <a:spcPts val="600"/>
              </a:spcBef>
              <a:buNone/>
            </a:pPr>
            <a:r>
              <a:rPr lang="en-US" sz="5800" dirty="0"/>
              <a:t>Among the </a:t>
            </a:r>
            <a:r>
              <a:rPr lang="en-US" sz="5800" b="1" dirty="0"/>
              <a:t>most cost-effective </a:t>
            </a:r>
            <a:r>
              <a:rPr lang="en-US" sz="5800" dirty="0"/>
              <a:t>health interventions </a:t>
            </a:r>
          </a:p>
          <a:p>
            <a:pPr lvl="1">
              <a:spcBef>
                <a:spcPts val="600"/>
              </a:spcBef>
            </a:pPr>
            <a:r>
              <a:rPr lang="en-US" sz="5100" dirty="0"/>
              <a:t>Delivers a high ratio of health benefits (lives saved and illness prevented) to cost</a:t>
            </a:r>
          </a:p>
          <a:p>
            <a:pPr lvl="1">
              <a:spcBef>
                <a:spcPts val="600"/>
              </a:spcBef>
            </a:pPr>
            <a:r>
              <a:rPr lang="en-US" sz="5100" dirty="0"/>
              <a:t>Benefits translated into economic terms</a:t>
            </a:r>
          </a:p>
          <a:p>
            <a:pPr lvl="2">
              <a:spcBef>
                <a:spcPts val="600"/>
              </a:spcBef>
              <a:buFont typeface="Wingdings" panose="05000000000000000000" pitchFamily="2" charset="2"/>
              <a:buChar char="Ø"/>
            </a:pPr>
            <a:r>
              <a:rPr lang="en-US" sz="4200" dirty="0"/>
              <a:t>Treatment costs </a:t>
            </a:r>
          </a:p>
          <a:p>
            <a:pPr lvl="2">
              <a:spcBef>
                <a:spcPts val="600"/>
              </a:spcBef>
              <a:buFont typeface="Wingdings" panose="05000000000000000000" pitchFamily="2" charset="2"/>
              <a:buChar char="Ø"/>
            </a:pPr>
            <a:r>
              <a:rPr lang="en-US" sz="4200" dirty="0"/>
              <a:t>Productivity lost to illness and caretaking </a:t>
            </a:r>
          </a:p>
          <a:p>
            <a:pPr lvl="2">
              <a:spcBef>
                <a:spcPts val="600"/>
              </a:spcBef>
              <a:buFont typeface="Wingdings" panose="05000000000000000000" pitchFamily="2" charset="2"/>
              <a:buChar char="Ø"/>
            </a:pPr>
            <a:r>
              <a:rPr lang="en-US" sz="4200" dirty="0"/>
              <a:t>Years of earnings lost to premature death &amp; disability</a:t>
            </a:r>
          </a:p>
          <a:p>
            <a:pPr lvl="2">
              <a:spcBef>
                <a:spcPts val="600"/>
              </a:spcBef>
              <a:buFont typeface="Wingdings" panose="05000000000000000000" pitchFamily="2" charset="2"/>
              <a:buChar char="Ø"/>
            </a:pPr>
            <a:r>
              <a:rPr lang="en-US" sz="4200" dirty="0"/>
              <a:t>Herd immunity</a:t>
            </a:r>
          </a:p>
          <a:p>
            <a:pPr lvl="2">
              <a:spcBef>
                <a:spcPts val="600"/>
              </a:spcBef>
              <a:buFont typeface="Wingdings" panose="05000000000000000000" pitchFamily="2" charset="2"/>
              <a:buChar char="Ø"/>
            </a:pPr>
            <a:r>
              <a:rPr lang="en-US" sz="4200" dirty="0"/>
              <a:t>Long-term development dividend </a:t>
            </a:r>
          </a:p>
          <a:p>
            <a:pPr lvl="1">
              <a:spcBef>
                <a:spcPts val="600"/>
              </a:spcBef>
            </a:pPr>
            <a:r>
              <a:rPr lang="en-US" sz="5100" dirty="0"/>
              <a:t>Exceptionally good investment </a:t>
            </a:r>
            <a:r>
              <a:rPr lang="en-US" sz="5100" dirty="0">
                <a:sym typeface="Wingdings" panose="05000000000000000000" pitchFamily="2" charset="2"/>
              </a:rPr>
              <a:t> </a:t>
            </a:r>
            <a:r>
              <a:rPr lang="en-US" sz="5100" dirty="0"/>
              <a:t>Best uses of limited public funds for health</a:t>
            </a:r>
          </a:p>
          <a:p>
            <a:pPr marL="342900" lvl="1" indent="0">
              <a:spcBef>
                <a:spcPts val="600"/>
              </a:spcBef>
              <a:buNone/>
            </a:pPr>
            <a:endParaRPr lang="en-US" sz="3800" dirty="0"/>
          </a:p>
          <a:p>
            <a:pPr marL="225425" lvl="1" indent="-225425">
              <a:spcBef>
                <a:spcPts val="600"/>
              </a:spcBef>
              <a:buFont typeface="Wingdings" panose="05000000000000000000" pitchFamily="2" charset="2"/>
              <a:buChar char="v"/>
            </a:pPr>
            <a:r>
              <a:rPr lang="en-US" sz="4200" dirty="0">
                <a:solidFill>
                  <a:schemeClr val="accent1"/>
                </a:solidFill>
              </a:rPr>
              <a:t>Per every 1 dollar spent (on expanding access to a portfolio of vaccines in low- and middle-income countries between 2011-2020) would return $16 in economic benefits*</a:t>
            </a:r>
          </a:p>
          <a:p>
            <a:pPr lvl="1"/>
            <a:endParaRPr lang="en-US" sz="2000" dirty="0"/>
          </a:p>
          <a:p>
            <a:pPr lvl="1"/>
            <a:endParaRPr lang="en-US" sz="2000" dirty="0"/>
          </a:p>
        </p:txBody>
      </p:sp>
      <p:sp>
        <p:nvSpPr>
          <p:cNvPr id="4" name="Rectangle 3"/>
          <p:cNvSpPr/>
          <p:nvPr/>
        </p:nvSpPr>
        <p:spPr>
          <a:xfrm>
            <a:off x="0" y="6564409"/>
            <a:ext cx="9144000" cy="307777"/>
          </a:xfrm>
          <a:prstGeom prst="rect">
            <a:avLst/>
          </a:prstGeom>
        </p:spPr>
        <p:txBody>
          <a:bodyPr wrap="square">
            <a:spAutoFit/>
          </a:bodyPr>
          <a:lstStyle/>
          <a:p>
            <a:r>
              <a:rPr lang="en-US" sz="1400" dirty="0"/>
              <a:t>Sources: *Ozawa S, et al. (2016) and </a:t>
            </a:r>
            <a:r>
              <a:rPr lang="en-US" sz="1400" dirty="0" err="1"/>
              <a:t>Masia</a:t>
            </a:r>
            <a:r>
              <a:rPr lang="en-US" sz="1400" dirty="0"/>
              <a:t> et al. (2018) </a:t>
            </a:r>
          </a:p>
        </p:txBody>
      </p:sp>
    </p:spTree>
    <p:extLst>
      <p:ext uri="{BB962C8B-B14F-4D97-AF65-F5344CB8AC3E}">
        <p14:creationId xmlns:p14="http://schemas.microsoft.com/office/powerpoint/2010/main" val="1967865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Experiences of 3 Countries Strengthen their Legal Frameworks </a:t>
            </a:r>
          </a:p>
        </p:txBody>
      </p:sp>
      <p:sp>
        <p:nvSpPr>
          <p:cNvPr id="3" name="Content Placeholder 2"/>
          <p:cNvSpPr>
            <a:spLocks noGrp="1"/>
          </p:cNvSpPr>
          <p:nvPr>
            <p:ph idx="1"/>
          </p:nvPr>
        </p:nvSpPr>
        <p:spPr/>
        <p:txBody>
          <a:bodyPr/>
          <a:lstStyle/>
          <a:p>
            <a:pPr marL="0" indent="0">
              <a:buNone/>
            </a:pPr>
            <a:r>
              <a:rPr lang="en-US" dirty="0"/>
              <a:t>For details about the </a:t>
            </a:r>
            <a:r>
              <a:rPr lang="en-US" b="1" dirty="0"/>
              <a:t>content</a:t>
            </a:r>
            <a:r>
              <a:rPr lang="en-US" dirty="0"/>
              <a:t> of vaccination </a:t>
            </a:r>
            <a:r>
              <a:rPr lang="en-US" b="1" dirty="0"/>
              <a:t>legislation</a:t>
            </a:r>
            <a:r>
              <a:rPr lang="en-US" dirty="0"/>
              <a:t> in low- and middle-income countries and the </a:t>
            </a:r>
            <a:r>
              <a:rPr lang="en-US" b="1" dirty="0"/>
              <a:t>processes</a:t>
            </a:r>
            <a:r>
              <a:rPr lang="en-US" dirty="0"/>
              <a:t> by which countries </a:t>
            </a:r>
            <a:r>
              <a:rPr lang="en-US" b="1" dirty="0"/>
              <a:t>strengthen</a:t>
            </a:r>
            <a:r>
              <a:rPr lang="en-US" dirty="0"/>
              <a:t> their </a:t>
            </a:r>
            <a:r>
              <a:rPr lang="en-US" b="1" dirty="0"/>
              <a:t>legal frameworks </a:t>
            </a:r>
            <a:r>
              <a:rPr lang="en-US" dirty="0"/>
              <a:t>see: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14400" y="2819400"/>
            <a:ext cx="6979444" cy="3343275"/>
          </a:xfrm>
          <a:prstGeom prst="rect">
            <a:avLst/>
          </a:prstGeom>
        </p:spPr>
      </p:pic>
      <p:sp>
        <p:nvSpPr>
          <p:cNvPr id="5" name="Rectangle 4"/>
          <p:cNvSpPr/>
          <p:nvPr/>
        </p:nvSpPr>
        <p:spPr>
          <a:xfrm>
            <a:off x="6334895" y="6127233"/>
            <a:ext cx="2835263" cy="369332"/>
          </a:xfrm>
          <a:prstGeom prst="rect">
            <a:avLst/>
          </a:prstGeom>
        </p:spPr>
        <p:txBody>
          <a:bodyPr wrap="none">
            <a:spAutoFit/>
          </a:bodyPr>
          <a:lstStyle/>
          <a:p>
            <a:r>
              <a:rPr lang="en-US" dirty="0"/>
              <a:t>All </a:t>
            </a:r>
            <a:r>
              <a:rPr lang="en-US" dirty="0" err="1"/>
              <a:t>Gavi</a:t>
            </a:r>
            <a:r>
              <a:rPr lang="en-US" dirty="0"/>
              <a:t> supported countries</a:t>
            </a:r>
          </a:p>
        </p:txBody>
      </p:sp>
    </p:spTree>
    <p:extLst>
      <p:ext uri="{BB962C8B-B14F-4D97-AF65-F5344CB8AC3E}">
        <p14:creationId xmlns:p14="http://schemas.microsoft.com/office/powerpoint/2010/main" val="41295470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a Good Policy Change Advocate</a:t>
            </a:r>
          </a:p>
        </p:txBody>
      </p:sp>
      <p:sp>
        <p:nvSpPr>
          <p:cNvPr id="3" name="Content Placeholder 2"/>
          <p:cNvSpPr>
            <a:spLocks noGrp="1"/>
          </p:cNvSpPr>
          <p:nvPr>
            <p:ph idx="1"/>
          </p:nvPr>
        </p:nvSpPr>
        <p:spPr/>
        <p:txBody>
          <a:bodyPr/>
          <a:lstStyle/>
          <a:p>
            <a:r>
              <a:rPr lang="en-US" dirty="0"/>
              <a:t>Tune in to priorities of UHC task force and planning</a:t>
            </a:r>
          </a:p>
          <a:p>
            <a:pPr lvl="1"/>
            <a:r>
              <a:rPr lang="en-US" dirty="0"/>
              <a:t>Integrate vaccines with UHC and insurance</a:t>
            </a:r>
          </a:p>
          <a:p>
            <a:pPr lvl="1"/>
            <a:r>
              <a:rPr lang="en-US" dirty="0"/>
              <a:t>Fiscal space for UHC is fiscal space for vaccines</a:t>
            </a:r>
          </a:p>
          <a:p>
            <a:r>
              <a:rPr lang="en-US" dirty="0"/>
              <a:t>Work on vaccine mandates and statements of rights</a:t>
            </a:r>
          </a:p>
        </p:txBody>
      </p:sp>
    </p:spTree>
    <p:extLst>
      <p:ext uri="{BB962C8B-B14F-4D97-AF65-F5344CB8AC3E}">
        <p14:creationId xmlns:p14="http://schemas.microsoft.com/office/powerpoint/2010/main" val="7355847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3" name="Content Placeholder 2"/>
          <p:cNvSpPr>
            <a:spLocks noGrp="1"/>
          </p:cNvSpPr>
          <p:nvPr>
            <p:ph idx="1"/>
          </p:nvPr>
        </p:nvSpPr>
        <p:spPr/>
        <p:txBody>
          <a:bodyPr>
            <a:normAutofit lnSpcReduction="10000"/>
          </a:bodyPr>
          <a:lstStyle/>
          <a:p>
            <a:r>
              <a:rPr lang="en-US" sz="2400" dirty="0"/>
              <a:t>Immunization advocates should engage key actors in parliaments, including:</a:t>
            </a:r>
          </a:p>
          <a:p>
            <a:pPr lvl="1"/>
            <a:r>
              <a:rPr lang="en-US" sz="2100" dirty="0"/>
              <a:t>Parliamentary leaders</a:t>
            </a:r>
          </a:p>
          <a:p>
            <a:pPr lvl="1"/>
            <a:r>
              <a:rPr lang="en-US" sz="2100" dirty="0"/>
              <a:t>Standing and ad hoc committees</a:t>
            </a:r>
          </a:p>
          <a:p>
            <a:pPr lvl="1"/>
            <a:r>
              <a:rPr lang="en-US" sz="2100" dirty="0"/>
              <a:t>Secretariat staff</a:t>
            </a:r>
          </a:p>
          <a:p>
            <a:r>
              <a:rPr lang="en-US" sz="2400" dirty="0"/>
              <a:t>When engaging with policymakers, advocates should be prepared to discuss the performance of the country’s immunization program, including:</a:t>
            </a:r>
          </a:p>
          <a:p>
            <a:pPr lvl="1"/>
            <a:r>
              <a:rPr lang="en-US" sz="2100" dirty="0"/>
              <a:t>Its challenges and </a:t>
            </a:r>
          </a:p>
          <a:p>
            <a:pPr lvl="1"/>
            <a:r>
              <a:rPr lang="en-US" sz="2100" dirty="0"/>
              <a:t>Its present and anticipated resource needs</a:t>
            </a:r>
          </a:p>
          <a:p>
            <a:r>
              <a:rPr lang="en-US" sz="2400" dirty="0"/>
              <a:t>See the key points presented in each brief in the R4D 2017 Resource Guide </a:t>
            </a:r>
            <a:r>
              <a:rPr lang="en-US" sz="2400" u="sng" dirty="0"/>
              <a:t>as primers for parliamentarians</a:t>
            </a:r>
            <a:r>
              <a:rPr lang="en-US" sz="2400" dirty="0"/>
              <a:t> on critical issues related to immunization financing</a:t>
            </a:r>
            <a:endParaRPr lang="en-US" dirty="0"/>
          </a:p>
          <a:p>
            <a:endParaRPr lang="en-US" dirty="0"/>
          </a:p>
        </p:txBody>
      </p:sp>
    </p:spTree>
    <p:extLst>
      <p:ext uri="{BB962C8B-B14F-4D97-AF65-F5344CB8AC3E}">
        <p14:creationId xmlns:p14="http://schemas.microsoft.com/office/powerpoint/2010/main" val="9482417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3" name="Content Placeholder 2"/>
          <p:cNvSpPr>
            <a:spLocks noGrp="1"/>
          </p:cNvSpPr>
          <p:nvPr>
            <p:ph idx="1"/>
          </p:nvPr>
        </p:nvSpPr>
        <p:spPr/>
        <p:txBody>
          <a:bodyPr>
            <a:normAutofit/>
          </a:bodyPr>
          <a:lstStyle/>
          <a:p>
            <a:pPr>
              <a:spcBef>
                <a:spcPts val="1200"/>
              </a:spcBef>
            </a:pPr>
            <a:r>
              <a:rPr lang="en-US" dirty="0"/>
              <a:t>Immunization advocates consider legislation to be a powerful tool in support of sustainable immunization financing because it provides:</a:t>
            </a:r>
          </a:p>
          <a:p>
            <a:pPr lvl="1">
              <a:spcBef>
                <a:spcPts val="600"/>
              </a:spcBef>
            </a:pPr>
            <a:r>
              <a:rPr lang="en-US" dirty="0"/>
              <a:t>A legal commitment to immunization and </a:t>
            </a:r>
          </a:p>
          <a:p>
            <a:pPr lvl="1">
              <a:spcBef>
                <a:spcPts val="600"/>
              </a:spcBef>
            </a:pPr>
            <a:r>
              <a:rPr lang="en-US" dirty="0"/>
              <a:t>An operational framework for immunization services</a:t>
            </a:r>
          </a:p>
          <a:p>
            <a:pPr>
              <a:spcBef>
                <a:spcPts val="1200"/>
              </a:spcBef>
            </a:pPr>
            <a:r>
              <a:rPr lang="en-US" dirty="0"/>
              <a:t>Legislation can be effective </a:t>
            </a:r>
            <a:r>
              <a:rPr lang="en-US" u="sng" dirty="0"/>
              <a:t>only if it is enforced and implemented </a:t>
            </a:r>
            <a:r>
              <a:rPr lang="en-US" dirty="0"/>
              <a:t>by the government</a:t>
            </a:r>
          </a:p>
          <a:p>
            <a:pPr>
              <a:spcBef>
                <a:spcPts val="1200"/>
              </a:spcBef>
            </a:pPr>
            <a:r>
              <a:rPr lang="en-US" dirty="0"/>
              <a:t>Immunization legislation frequently includes three types of legal provisions: </a:t>
            </a:r>
          </a:p>
          <a:p>
            <a:pPr lvl="1">
              <a:spcBef>
                <a:spcPts val="600"/>
              </a:spcBef>
            </a:pPr>
            <a:r>
              <a:rPr lang="en-US" dirty="0"/>
              <a:t>Operational</a:t>
            </a:r>
          </a:p>
          <a:p>
            <a:pPr lvl="1">
              <a:spcBef>
                <a:spcPts val="600"/>
              </a:spcBef>
            </a:pPr>
            <a:r>
              <a:rPr lang="en-US" dirty="0"/>
              <a:t>Declarative</a:t>
            </a:r>
          </a:p>
          <a:p>
            <a:pPr lvl="1">
              <a:spcBef>
                <a:spcPts val="600"/>
              </a:spcBef>
            </a:pPr>
            <a:r>
              <a:rPr lang="en-US" dirty="0"/>
              <a:t>Financial</a:t>
            </a:r>
          </a:p>
        </p:txBody>
      </p:sp>
    </p:spTree>
    <p:extLst>
      <p:ext uri="{BB962C8B-B14F-4D97-AF65-F5344CB8AC3E}">
        <p14:creationId xmlns:p14="http://schemas.microsoft.com/office/powerpoint/2010/main" val="38048693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normAutofit/>
          </a:bodyPr>
          <a:lstStyle/>
          <a:p>
            <a:r>
              <a:rPr lang="en-US" sz="1800" dirty="0"/>
              <a:t>Part 1. Brief 15-16., Results for Development (R4D). Immunization financing: a resource guide for advocates, policymakers, and program managers. Washington D.C.: R4D; 2017.</a:t>
            </a:r>
          </a:p>
          <a:p>
            <a:r>
              <a:rPr lang="en-US" sz="1800" dirty="0"/>
              <a:t>Trumbo SP et al. Strengthening legal frameworks for vaccination: The experiences of Armenia, Georgia, and Moldova. Vaccine (2018), </a:t>
            </a:r>
            <a:r>
              <a:rPr lang="en-US" sz="1800" dirty="0">
                <a:hlinkClick r:id="rId2"/>
              </a:rPr>
              <a:t>https://doi.org/10.1016/j.vaccine.2018.10.069</a:t>
            </a:r>
            <a:r>
              <a:rPr lang="en-US" sz="1800" dirty="0"/>
              <a:t>   </a:t>
            </a:r>
          </a:p>
          <a:p>
            <a:r>
              <a:rPr lang="en-US" sz="1800" dirty="0"/>
              <a:t>Sabin Vaccine Institute [Internet]. Legislation. Available from: </a:t>
            </a:r>
            <a:r>
              <a:rPr lang="en-US" sz="1800" dirty="0">
                <a:hlinkClick r:id="rId3"/>
              </a:rPr>
              <a:t>http://www.sabin.org/programs/sif/legislation</a:t>
            </a:r>
            <a:r>
              <a:rPr lang="en-US" sz="1800" dirty="0"/>
              <a:t> </a:t>
            </a:r>
          </a:p>
          <a:p>
            <a:r>
              <a:rPr lang="en-US" sz="1800" dirty="0"/>
              <a:t>Ozawa S, Clark S, Portnoy A, et al. Return on investment from childhood immunization in low- and middle-income countries, 2011–20. Health Affairs. 2016 Feb 1;35(2):199-207.</a:t>
            </a:r>
          </a:p>
          <a:p>
            <a:r>
              <a:rPr lang="en-US" sz="1800" dirty="0"/>
              <a:t>Advocacy for Immunization [Internet]. PATH, IVAC, and </a:t>
            </a:r>
            <a:r>
              <a:rPr lang="en-US" sz="1800" dirty="0" err="1"/>
              <a:t>Gavi</a:t>
            </a:r>
            <a:r>
              <a:rPr lang="en-US" sz="1800" dirty="0"/>
              <a:t> resources to assist in advocacy for immunization. Available from: </a:t>
            </a:r>
            <a:r>
              <a:rPr lang="en-US" sz="1800" dirty="0">
                <a:hlinkClick r:id="rId4"/>
              </a:rPr>
              <a:t>http://advocacy.vaccineswork.org/</a:t>
            </a:r>
            <a:endParaRPr lang="en-US" sz="1800" dirty="0"/>
          </a:p>
          <a:p>
            <a:endParaRPr lang="en-US" sz="1800" dirty="0"/>
          </a:p>
        </p:txBody>
      </p:sp>
    </p:spTree>
    <p:extLst>
      <p:ext uri="{BB962C8B-B14F-4D97-AF65-F5344CB8AC3E}">
        <p14:creationId xmlns:p14="http://schemas.microsoft.com/office/powerpoint/2010/main" val="33498474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D2</a:t>
            </a:r>
            <a:br>
              <a:rPr lang="en-US" dirty="0"/>
            </a:br>
            <a:r>
              <a:rPr lang="en-US" dirty="0"/>
              <a:t>Planning and Budget Cycle</a:t>
            </a:r>
          </a:p>
        </p:txBody>
      </p:sp>
    </p:spTree>
    <p:extLst>
      <p:ext uri="{BB962C8B-B14F-4D97-AF65-F5344CB8AC3E}">
        <p14:creationId xmlns:p14="http://schemas.microsoft.com/office/powerpoint/2010/main" val="2704126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Budget Cycle</a:t>
            </a:r>
          </a:p>
        </p:txBody>
      </p:sp>
      <p:sp>
        <p:nvSpPr>
          <p:cNvPr id="3" name="Content Placeholder 2"/>
          <p:cNvSpPr>
            <a:spLocks noGrp="1"/>
          </p:cNvSpPr>
          <p:nvPr>
            <p:ph idx="1"/>
          </p:nvPr>
        </p:nvSpPr>
        <p:spPr/>
        <p:txBody>
          <a:bodyPr/>
          <a:lstStyle/>
          <a:p>
            <a:pPr marL="0" indent="0">
              <a:buNone/>
            </a:pPr>
            <a:r>
              <a:rPr lang="en-US" b="1" dirty="0"/>
              <a:t>Every government follows a budget cycle (4 Phases)</a:t>
            </a:r>
          </a:p>
          <a:p>
            <a:pPr marL="685800" lvl="1" indent="-342900">
              <a:buFont typeface="+mj-lt"/>
              <a:buAutoNum type="arabicPeriod"/>
            </a:pPr>
            <a:r>
              <a:rPr lang="en-US" dirty="0"/>
              <a:t>Policy-based revenue projection</a:t>
            </a:r>
          </a:p>
          <a:p>
            <a:pPr marL="685800" lvl="1" indent="-342900">
              <a:buFont typeface="+mj-lt"/>
              <a:buAutoNum type="arabicPeriod"/>
            </a:pPr>
            <a:r>
              <a:rPr lang="en-US" dirty="0"/>
              <a:t>Budget formulation</a:t>
            </a:r>
          </a:p>
          <a:p>
            <a:pPr marL="685800" lvl="1" indent="-342900">
              <a:buFont typeface="+mj-lt"/>
              <a:buAutoNum type="arabicPeriod"/>
            </a:pPr>
            <a:r>
              <a:rPr lang="en-US" dirty="0"/>
              <a:t>Budget execution</a:t>
            </a:r>
          </a:p>
          <a:p>
            <a:pPr marL="685800" lvl="1" indent="-342900">
              <a:buFont typeface="+mj-lt"/>
              <a:buAutoNum type="arabicPeriod"/>
            </a:pPr>
            <a:r>
              <a:rPr lang="en-US" dirty="0"/>
              <a:t>Monitoring</a:t>
            </a:r>
          </a:p>
          <a:p>
            <a:endParaRPr lang="en-US" dirty="0"/>
          </a:p>
          <a:p>
            <a:pPr marL="0" indent="0">
              <a:buNone/>
            </a:pPr>
            <a:r>
              <a:rPr lang="en-US" b="1" dirty="0"/>
              <a:t>Budget planning tools and processes for the health sector</a:t>
            </a:r>
          </a:p>
          <a:p>
            <a:pPr lvl="1"/>
            <a:r>
              <a:rPr lang="en-US" dirty="0"/>
              <a:t>Often not well integrated into the budget cycle </a:t>
            </a:r>
            <a:r>
              <a:rPr lang="en-US" dirty="0">
                <a:sym typeface="Wingdings" panose="05000000000000000000" pitchFamily="2" charset="2"/>
              </a:rPr>
              <a:t> </a:t>
            </a:r>
            <a:r>
              <a:rPr lang="en-US" dirty="0"/>
              <a:t>misaligned processes or unavailable funding</a:t>
            </a:r>
          </a:p>
          <a:p>
            <a:pPr lvl="1"/>
            <a:r>
              <a:rPr lang="en-US" dirty="0"/>
              <a:t>Consequences can be severe </a:t>
            </a:r>
            <a:r>
              <a:rPr lang="en-US" dirty="0">
                <a:sym typeface="Wingdings" panose="05000000000000000000" pitchFamily="2" charset="2"/>
              </a:rPr>
              <a:t> hamper immunization efforts &amp; UHC</a:t>
            </a:r>
          </a:p>
          <a:p>
            <a:pPr marL="342900" lvl="1" indent="0">
              <a:buNone/>
            </a:pPr>
            <a:endParaRPr lang="en-US" dirty="0">
              <a:sym typeface="Wingdings" panose="05000000000000000000" pitchFamily="2" charset="2"/>
            </a:endParaRPr>
          </a:p>
          <a:p>
            <a:pPr>
              <a:buFont typeface="Wingdings" panose="05000000000000000000" pitchFamily="2" charset="2"/>
              <a:buChar char="v"/>
            </a:pPr>
            <a:r>
              <a:rPr lang="en-US" dirty="0">
                <a:solidFill>
                  <a:schemeClr val="accent5"/>
                </a:solidFill>
              </a:rPr>
              <a:t>Understanding a country’s budget cycle is important </a:t>
            </a:r>
            <a:r>
              <a:rPr lang="en-US" u="sng" dirty="0">
                <a:solidFill>
                  <a:schemeClr val="accent5"/>
                </a:solidFill>
              </a:rPr>
              <a:t>for effective immunization advocacy and planning</a:t>
            </a:r>
          </a:p>
        </p:txBody>
      </p:sp>
      <p:sp>
        <p:nvSpPr>
          <p:cNvPr id="4" name="Rectangle 3"/>
          <p:cNvSpPr/>
          <p:nvPr/>
        </p:nvSpPr>
        <p:spPr>
          <a:xfrm>
            <a:off x="0" y="6550223"/>
            <a:ext cx="2942344" cy="307777"/>
          </a:xfrm>
          <a:prstGeom prst="rect">
            <a:avLst/>
          </a:prstGeom>
        </p:spPr>
        <p:txBody>
          <a:bodyPr wrap="none">
            <a:spAutoFit/>
          </a:bodyPr>
          <a:lstStyle/>
          <a:p>
            <a:pPr lvl="1"/>
            <a:r>
              <a:rPr lang="en-US" sz="1400" dirty="0">
                <a:sym typeface="Wingdings" panose="05000000000000000000" pitchFamily="2" charset="2"/>
              </a:rPr>
              <a:t>UHC: Universal health coverage</a:t>
            </a:r>
            <a:endParaRPr lang="en-US" sz="1400" dirty="0"/>
          </a:p>
        </p:txBody>
      </p:sp>
    </p:spTree>
    <p:extLst>
      <p:ext uri="{BB962C8B-B14F-4D97-AF65-F5344CB8AC3E}">
        <p14:creationId xmlns:p14="http://schemas.microsoft.com/office/powerpoint/2010/main" val="38711616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2413686" cy="1325563"/>
          </a:xfrm>
        </p:spPr>
        <p:txBody>
          <a:bodyPr>
            <a:normAutofit/>
          </a:bodyPr>
          <a:lstStyle/>
          <a:p>
            <a:pPr algn="l"/>
            <a:r>
              <a:rPr lang="en-US" dirty="0"/>
              <a:t>The Budget Cycle</a:t>
            </a:r>
          </a:p>
        </p:txBody>
      </p:sp>
      <p:sp>
        <p:nvSpPr>
          <p:cNvPr id="4" name="Rectangle 3"/>
          <p:cNvSpPr/>
          <p:nvPr/>
        </p:nvSpPr>
        <p:spPr>
          <a:xfrm>
            <a:off x="381000" y="2362200"/>
            <a:ext cx="1676400" cy="1754326"/>
          </a:xfrm>
          <a:prstGeom prst="rect">
            <a:avLst/>
          </a:prstGeom>
        </p:spPr>
        <p:txBody>
          <a:bodyPr wrap="square">
            <a:spAutoFit/>
          </a:bodyPr>
          <a:lstStyle/>
          <a:p>
            <a:r>
              <a:rPr lang="en-US" dirty="0"/>
              <a:t>Opportunities to Integrate </a:t>
            </a:r>
            <a:r>
              <a:rPr lang="en-US" u="sng" dirty="0"/>
              <a:t>Immunization Planning</a:t>
            </a:r>
            <a:r>
              <a:rPr lang="en-US" dirty="0"/>
              <a:t> into the Budget Cycle</a:t>
            </a:r>
          </a:p>
        </p:txBody>
      </p:sp>
      <p:sp>
        <p:nvSpPr>
          <p:cNvPr id="5" name="Rectangle 4"/>
          <p:cNvSpPr/>
          <p:nvPr/>
        </p:nvSpPr>
        <p:spPr>
          <a:xfrm>
            <a:off x="76200" y="6574823"/>
            <a:ext cx="9067800" cy="246221"/>
          </a:xfrm>
          <a:prstGeom prst="rect">
            <a:avLst/>
          </a:prstGeom>
        </p:spPr>
        <p:txBody>
          <a:bodyPr wrap="square">
            <a:spAutoFit/>
          </a:bodyPr>
          <a:lstStyle/>
          <a:p>
            <a:r>
              <a:rPr lang="en-US" sz="1000" dirty="0">
                <a:latin typeface="MaratSans-Regular"/>
              </a:rPr>
              <a:t>Figure source: R4D 2018, adapted from WHO-UNICEF Guidelines for cMYP for Immunization (September 2013)</a:t>
            </a:r>
            <a:endParaRPr lang="en-US" sz="1000" dirty="0"/>
          </a:p>
        </p:txBody>
      </p:sp>
      <p:pic>
        <p:nvPicPr>
          <p:cNvPr id="9" name="Picture 8"/>
          <p:cNvPicPr>
            <a:picLocks noChangeAspect="1"/>
          </p:cNvPicPr>
          <p:nvPr/>
        </p:nvPicPr>
        <p:blipFill>
          <a:blip r:embed="rId2"/>
          <a:stretch>
            <a:fillRect/>
          </a:stretch>
        </p:blipFill>
        <p:spPr>
          <a:xfrm>
            <a:off x="2794686" y="228600"/>
            <a:ext cx="6055043" cy="6017895"/>
          </a:xfrm>
          <a:prstGeom prst="rect">
            <a:avLst/>
          </a:prstGeom>
        </p:spPr>
      </p:pic>
      <p:pic>
        <p:nvPicPr>
          <p:cNvPr id="10" name="Picture 9"/>
          <p:cNvPicPr>
            <a:picLocks noChangeAspect="1"/>
          </p:cNvPicPr>
          <p:nvPr/>
        </p:nvPicPr>
        <p:blipFill>
          <a:blip r:embed="rId3"/>
          <a:stretch>
            <a:fillRect/>
          </a:stretch>
        </p:blipFill>
        <p:spPr>
          <a:xfrm>
            <a:off x="2769920" y="302895"/>
            <a:ext cx="6104573" cy="5943600"/>
          </a:xfrm>
          <a:prstGeom prst="rect">
            <a:avLst/>
          </a:prstGeom>
        </p:spPr>
      </p:pic>
      <p:pic>
        <p:nvPicPr>
          <p:cNvPr id="11" name="Picture 10"/>
          <p:cNvPicPr>
            <a:picLocks noChangeAspect="1"/>
          </p:cNvPicPr>
          <p:nvPr/>
        </p:nvPicPr>
        <p:blipFill>
          <a:blip r:embed="rId4"/>
          <a:stretch>
            <a:fillRect/>
          </a:stretch>
        </p:blipFill>
        <p:spPr>
          <a:xfrm>
            <a:off x="2904150" y="260545"/>
            <a:ext cx="6030278" cy="5968365"/>
          </a:xfrm>
          <a:prstGeom prst="rect">
            <a:avLst/>
          </a:prstGeom>
        </p:spPr>
      </p:pic>
    </p:spTree>
    <p:extLst>
      <p:ext uri="{BB962C8B-B14F-4D97-AF65-F5344CB8AC3E}">
        <p14:creationId xmlns:p14="http://schemas.microsoft.com/office/powerpoint/2010/main" val="38090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85800"/>
            <a:ext cx="6153150" cy="1325563"/>
          </a:xfrm>
        </p:spPr>
        <p:txBody>
          <a:bodyPr/>
          <a:lstStyle/>
          <a:p>
            <a:r>
              <a:rPr lang="en-US" dirty="0"/>
              <a:t>The budget cycle starts with revenue projection</a:t>
            </a:r>
          </a:p>
        </p:txBody>
      </p:sp>
      <p:pic>
        <p:nvPicPr>
          <p:cNvPr id="4" name="Picture 3"/>
          <p:cNvPicPr>
            <a:picLocks noChangeAspect="1"/>
          </p:cNvPicPr>
          <p:nvPr/>
        </p:nvPicPr>
        <p:blipFill rotWithShape="1">
          <a:blip r:embed="rId2"/>
          <a:srcRect l="13136" t="9524" r="16164" b="7768"/>
          <a:stretch/>
        </p:blipFill>
        <p:spPr>
          <a:xfrm>
            <a:off x="0" y="0"/>
            <a:ext cx="2317092" cy="2378503"/>
          </a:xfrm>
          <a:prstGeom prst="rect">
            <a:avLst/>
          </a:prstGeom>
        </p:spPr>
      </p:pic>
      <p:sp>
        <p:nvSpPr>
          <p:cNvPr id="3" name="Content Placeholder 2"/>
          <p:cNvSpPr>
            <a:spLocks noGrp="1"/>
          </p:cNvSpPr>
          <p:nvPr>
            <p:ph idx="1"/>
          </p:nvPr>
        </p:nvSpPr>
        <p:spPr>
          <a:xfrm>
            <a:off x="533400" y="2378502"/>
            <a:ext cx="8362950" cy="4098498"/>
          </a:xfrm>
        </p:spPr>
        <p:txBody>
          <a:bodyPr>
            <a:normAutofit/>
          </a:bodyPr>
          <a:lstStyle/>
          <a:p>
            <a:pPr marL="0" indent="0">
              <a:buNone/>
            </a:pPr>
            <a:r>
              <a:rPr lang="en-US" b="1" dirty="0"/>
              <a:t>The ministry of finance determines level of overall expenditure</a:t>
            </a:r>
          </a:p>
          <a:p>
            <a:pPr lvl="1"/>
            <a:r>
              <a:rPr lang="en-US" dirty="0"/>
              <a:t>The better a government is at </a:t>
            </a:r>
            <a:r>
              <a:rPr lang="en-US" u="sng" dirty="0"/>
              <a:t>projecting</a:t>
            </a:r>
            <a:r>
              <a:rPr lang="en-US" dirty="0"/>
              <a:t> revenue across sources (e.g. across different streams of “on-budget” revenue) the more credible</a:t>
            </a:r>
          </a:p>
          <a:p>
            <a:pPr marL="0" indent="0">
              <a:buNone/>
            </a:pPr>
            <a:r>
              <a:rPr lang="en-US" b="1" dirty="0"/>
              <a:t>Countries with high donor funding </a:t>
            </a:r>
          </a:p>
          <a:p>
            <a:pPr lvl="1"/>
            <a:r>
              <a:rPr lang="en-US" dirty="0"/>
              <a:t>May have </a:t>
            </a:r>
            <a:r>
              <a:rPr lang="en-US" u="sng" dirty="0"/>
              <a:t>“off-budget”</a:t>
            </a:r>
            <a:r>
              <a:rPr lang="en-US" dirty="0"/>
              <a:t> streams for  immunization and other services</a:t>
            </a:r>
          </a:p>
          <a:p>
            <a:pPr lvl="1"/>
            <a:r>
              <a:rPr lang="en-US" dirty="0"/>
              <a:t>Off-budget streams:  go directly from a donor </a:t>
            </a:r>
            <a:r>
              <a:rPr lang="en-US" dirty="0">
                <a:sym typeface="Wingdings" panose="05000000000000000000" pitchFamily="2" charset="2"/>
              </a:rPr>
              <a:t> </a:t>
            </a:r>
            <a:r>
              <a:rPr lang="en-US" dirty="0"/>
              <a:t>to an implementing partner and skip government accounting systems </a:t>
            </a:r>
          </a:p>
          <a:p>
            <a:pPr lvl="2">
              <a:buFont typeface="Wingdings" panose="05000000000000000000" pitchFamily="2" charset="2"/>
              <a:buChar char="v"/>
            </a:pPr>
            <a:r>
              <a:rPr lang="en-US" dirty="0">
                <a:solidFill>
                  <a:schemeClr val="accent5"/>
                </a:solidFill>
              </a:rPr>
              <a:t>Can lead to budget fragmentation and lack of transparency --&gt; </a:t>
            </a:r>
            <a:r>
              <a:rPr lang="en-US" u="sng" dirty="0">
                <a:solidFill>
                  <a:schemeClr val="accent5"/>
                </a:solidFill>
              </a:rPr>
              <a:t>reduce the government’s ability </a:t>
            </a:r>
            <a:r>
              <a:rPr lang="en-US" dirty="0">
                <a:solidFill>
                  <a:schemeClr val="accent5"/>
                </a:solidFill>
              </a:rPr>
              <a:t>to </a:t>
            </a:r>
            <a:r>
              <a:rPr lang="en-US" u="sng" dirty="0">
                <a:solidFill>
                  <a:schemeClr val="accent5"/>
                </a:solidFill>
              </a:rPr>
              <a:t>identify</a:t>
            </a:r>
            <a:r>
              <a:rPr lang="en-US" dirty="0">
                <a:solidFill>
                  <a:schemeClr val="accent5"/>
                </a:solidFill>
              </a:rPr>
              <a:t> where limited public funds can have </a:t>
            </a:r>
            <a:r>
              <a:rPr lang="en-US" u="sng" dirty="0">
                <a:solidFill>
                  <a:schemeClr val="accent5"/>
                </a:solidFill>
              </a:rPr>
              <a:t>the most impact</a:t>
            </a:r>
          </a:p>
          <a:p>
            <a:pPr marL="0" indent="0">
              <a:buNone/>
            </a:pPr>
            <a:r>
              <a:rPr lang="en-US" b="1" dirty="0"/>
              <a:t>Getting a clear fiscal picture and determining realistic health spending levels</a:t>
            </a:r>
          </a:p>
          <a:p>
            <a:pPr lvl="1">
              <a:lnSpc>
                <a:spcPct val="100000"/>
              </a:lnSpc>
            </a:pPr>
            <a:r>
              <a:rPr lang="en-US" dirty="0"/>
              <a:t>Critically important: Get full estimate of potential on- and off-budget external funding for immunization (along with other health revenue streams)</a:t>
            </a:r>
          </a:p>
        </p:txBody>
      </p:sp>
    </p:spTree>
    <p:extLst>
      <p:ext uri="{BB962C8B-B14F-4D97-AF65-F5344CB8AC3E}">
        <p14:creationId xmlns:p14="http://schemas.microsoft.com/office/powerpoint/2010/main" val="292264180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153150" cy="1325563"/>
          </a:xfrm>
        </p:spPr>
        <p:txBody>
          <a:bodyPr>
            <a:normAutofit fontScale="90000"/>
          </a:bodyPr>
          <a:lstStyle/>
          <a:p>
            <a:r>
              <a:rPr lang="en-US" dirty="0"/>
              <a:t>Phase 2: Funds are negotiated, reviewed, approved, and allocated across line agencies</a:t>
            </a:r>
          </a:p>
        </p:txBody>
      </p:sp>
      <p:sp>
        <p:nvSpPr>
          <p:cNvPr id="3" name="Content Placeholder 2"/>
          <p:cNvSpPr>
            <a:spLocks noGrp="1"/>
          </p:cNvSpPr>
          <p:nvPr>
            <p:ph idx="1"/>
          </p:nvPr>
        </p:nvSpPr>
        <p:spPr>
          <a:xfrm>
            <a:off x="533400" y="2378502"/>
            <a:ext cx="8362950" cy="3801635"/>
          </a:xfrm>
        </p:spPr>
        <p:txBody>
          <a:bodyPr>
            <a:normAutofit/>
          </a:bodyPr>
          <a:lstStyle/>
          <a:p>
            <a:pPr marL="0" indent="0">
              <a:buNone/>
            </a:pPr>
            <a:r>
              <a:rPr lang="en-US" b="1" dirty="0"/>
              <a:t>Much of the work is conducted through the parliament's permanent or ad hoc committees (most countries)</a:t>
            </a:r>
          </a:p>
          <a:p>
            <a:r>
              <a:rPr lang="en-US" b="1" dirty="0"/>
              <a:t>Key targets </a:t>
            </a:r>
            <a:r>
              <a:rPr lang="en-US" dirty="0"/>
              <a:t>for advocacy for immunization funds</a:t>
            </a:r>
          </a:p>
          <a:p>
            <a:pPr lvl="2">
              <a:buFont typeface="Wingdings" panose="05000000000000000000" pitchFamily="2" charset="2"/>
              <a:buChar char="Ø"/>
            </a:pPr>
            <a:r>
              <a:rPr lang="en-US" u="sng" dirty="0"/>
              <a:t>Standing committees on finance and appropriations</a:t>
            </a:r>
            <a:r>
              <a:rPr lang="en-US" b="1" dirty="0"/>
              <a:t> </a:t>
            </a:r>
            <a:r>
              <a:rPr lang="en-US" dirty="0"/>
              <a:t>review all requests for government spending </a:t>
            </a:r>
          </a:p>
          <a:p>
            <a:pPr lvl="2">
              <a:buFont typeface="Wingdings" panose="05000000000000000000" pitchFamily="2" charset="2"/>
              <a:buChar char="Ø"/>
            </a:pPr>
            <a:r>
              <a:rPr lang="en-US" u="sng" dirty="0"/>
              <a:t>Health committees </a:t>
            </a:r>
            <a:r>
              <a:rPr lang="en-US" dirty="0"/>
              <a:t>consider immunization programs and budgets</a:t>
            </a:r>
          </a:p>
          <a:p>
            <a:pPr lvl="2">
              <a:buFont typeface="Wingdings" panose="05000000000000000000" pitchFamily="2" charset="2"/>
              <a:buChar char="Ø"/>
            </a:pPr>
            <a:r>
              <a:rPr lang="en-US" u="sng" dirty="0"/>
              <a:t>Individual parliamentarians </a:t>
            </a:r>
            <a:r>
              <a:rPr lang="en-US" dirty="0"/>
              <a:t>who advocate for particular issues both within and outside of committees</a:t>
            </a:r>
          </a:p>
          <a:p>
            <a:r>
              <a:rPr lang="en-US" dirty="0"/>
              <a:t>Consultative phase “bottom-up planning”: Subnational governments provide evidence-based indications of needs</a:t>
            </a:r>
          </a:p>
          <a:p>
            <a:pPr lvl="2">
              <a:buFont typeface="Wingdings" panose="05000000000000000000" pitchFamily="2" charset="2"/>
              <a:buChar char="Ø"/>
            </a:pPr>
            <a:r>
              <a:rPr lang="en-US" dirty="0"/>
              <a:t>if this phase is well coordinated --&gt; important entry point for advocates</a:t>
            </a:r>
          </a:p>
          <a:p>
            <a:pPr lvl="2">
              <a:buFont typeface="Wingdings" panose="05000000000000000000" pitchFamily="2" charset="2"/>
              <a:buChar char="Ø"/>
            </a:pPr>
            <a:r>
              <a:rPr lang="en-US" dirty="0"/>
              <a:t>If not well coordinated --&gt; immunization advocates might push for better accountability or consultation mechanisms</a:t>
            </a:r>
          </a:p>
          <a:p>
            <a:endParaRPr lang="en-US" dirty="0"/>
          </a:p>
        </p:txBody>
      </p:sp>
      <p:pic>
        <p:nvPicPr>
          <p:cNvPr id="5" name="Picture 4"/>
          <p:cNvPicPr>
            <a:picLocks noChangeAspect="1"/>
          </p:cNvPicPr>
          <p:nvPr/>
        </p:nvPicPr>
        <p:blipFill rotWithShape="1">
          <a:blip r:embed="rId3"/>
          <a:srcRect t="15842" r="15619"/>
          <a:stretch/>
        </p:blipFill>
        <p:spPr>
          <a:xfrm>
            <a:off x="6962925" y="35169"/>
            <a:ext cx="2175213" cy="2202169"/>
          </a:xfrm>
          <a:prstGeom prst="rect">
            <a:avLst/>
          </a:prstGeom>
        </p:spPr>
      </p:pic>
    </p:spTree>
    <p:extLst>
      <p:ext uri="{BB962C8B-B14F-4D97-AF65-F5344CB8AC3E}">
        <p14:creationId xmlns:p14="http://schemas.microsoft.com/office/powerpoint/2010/main" val="2675197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Immunization</a:t>
            </a:r>
          </a:p>
        </p:txBody>
      </p:sp>
      <p:sp>
        <p:nvSpPr>
          <p:cNvPr id="3" name="Content Placeholder 2"/>
          <p:cNvSpPr>
            <a:spLocks noGrp="1"/>
          </p:cNvSpPr>
          <p:nvPr>
            <p:ph idx="1"/>
          </p:nvPr>
        </p:nvSpPr>
        <p:spPr/>
        <p:txBody>
          <a:bodyPr>
            <a:normAutofit fontScale="92500"/>
          </a:bodyPr>
          <a:lstStyle/>
          <a:p>
            <a:pPr marL="0" indent="0">
              <a:spcBef>
                <a:spcPts val="600"/>
              </a:spcBef>
              <a:buNone/>
            </a:pPr>
            <a:r>
              <a:rPr lang="en-US" sz="3200" dirty="0"/>
              <a:t>Virtue of immunization </a:t>
            </a:r>
            <a:r>
              <a:rPr lang="en-US" sz="3200" dirty="0">
                <a:sym typeface="Wingdings" panose="05000000000000000000" pitchFamily="2" charset="2"/>
              </a:rPr>
              <a:t> </a:t>
            </a:r>
            <a:r>
              <a:rPr lang="en-US" sz="3200" dirty="0"/>
              <a:t>Equity</a:t>
            </a:r>
          </a:p>
          <a:p>
            <a:pPr>
              <a:spcBef>
                <a:spcPts val="600"/>
              </a:spcBef>
            </a:pPr>
            <a:r>
              <a:rPr lang="en-US" sz="2700" dirty="0"/>
              <a:t>Benefits reach the poor to a greater extent than most other health interventions  </a:t>
            </a:r>
          </a:p>
          <a:p>
            <a:pPr lvl="1">
              <a:spcBef>
                <a:spcPts val="600"/>
              </a:spcBef>
              <a:buFont typeface="Wingdings" panose="05000000000000000000" pitchFamily="2" charset="2"/>
              <a:buChar char="Ø"/>
            </a:pPr>
            <a:r>
              <a:rPr lang="en-US" sz="2300" dirty="0"/>
              <a:t>Poor people bear a disproportionate burden</a:t>
            </a:r>
          </a:p>
          <a:p>
            <a:pPr lvl="1">
              <a:spcBef>
                <a:spcPts val="600"/>
              </a:spcBef>
              <a:buFont typeface="Wingdings" panose="05000000000000000000" pitchFamily="2" charset="2"/>
              <a:buChar char="Ø"/>
            </a:pPr>
            <a:r>
              <a:rPr lang="en-US" sz="2300" dirty="0"/>
              <a:t>Poorest children are immunized at lower rates than better-off children, </a:t>
            </a:r>
            <a:r>
              <a:rPr lang="en-US" sz="2300" u="sng" dirty="0"/>
              <a:t>but</a:t>
            </a:r>
            <a:r>
              <a:rPr lang="en-US" sz="2300" dirty="0"/>
              <a:t> the disparity is typically much less pronounced than for other health interventions in developing countries </a:t>
            </a:r>
          </a:p>
          <a:p>
            <a:pPr lvl="1">
              <a:spcBef>
                <a:spcPts val="600"/>
              </a:spcBef>
              <a:buFont typeface="Wingdings" panose="05000000000000000000" pitchFamily="2" charset="2"/>
              <a:buChar char="Ø"/>
            </a:pPr>
            <a:r>
              <a:rPr lang="en-US" sz="2300" dirty="0"/>
              <a:t>Girls are immunized at the same rates as boys </a:t>
            </a:r>
          </a:p>
          <a:p>
            <a:pPr lvl="1">
              <a:spcBef>
                <a:spcPts val="600"/>
              </a:spcBef>
              <a:buFont typeface="Wingdings" panose="05000000000000000000" pitchFamily="2" charset="2"/>
              <a:buChar char="Ø"/>
            </a:pPr>
            <a:r>
              <a:rPr lang="en-US" sz="2300" dirty="0"/>
              <a:t>Heightened focus on equity in the 2015–2030 UN Sustainable Development Goals</a:t>
            </a:r>
          </a:p>
          <a:p>
            <a:pPr marL="685800" lvl="2" indent="0">
              <a:spcBef>
                <a:spcPts val="600"/>
              </a:spcBef>
              <a:buNone/>
            </a:pPr>
            <a:endParaRPr lang="en-US" sz="2000" dirty="0"/>
          </a:p>
          <a:p>
            <a:pPr marL="225425" lvl="1" indent="-225425">
              <a:lnSpc>
                <a:spcPct val="80000"/>
              </a:lnSpc>
              <a:spcBef>
                <a:spcPts val="600"/>
              </a:spcBef>
              <a:buFont typeface="Wingdings" panose="05000000000000000000" pitchFamily="2" charset="2"/>
              <a:buChar char="v"/>
            </a:pPr>
            <a:r>
              <a:rPr lang="en-US" sz="2800" dirty="0">
                <a:solidFill>
                  <a:schemeClr val="accent1"/>
                </a:solidFill>
              </a:rPr>
              <a:t>Another argument for investment in immunization</a:t>
            </a:r>
          </a:p>
          <a:p>
            <a:pPr lvl="1"/>
            <a:endParaRPr lang="en-US" sz="2000" dirty="0"/>
          </a:p>
          <a:p>
            <a:pPr lvl="1"/>
            <a:endParaRPr lang="en-US" sz="2000" dirty="0"/>
          </a:p>
        </p:txBody>
      </p:sp>
      <p:sp>
        <p:nvSpPr>
          <p:cNvPr id="4" name="Rectangle 3"/>
          <p:cNvSpPr/>
          <p:nvPr/>
        </p:nvSpPr>
        <p:spPr>
          <a:xfrm>
            <a:off x="-26233" y="6596390"/>
            <a:ext cx="9121515" cy="261610"/>
          </a:xfrm>
          <a:prstGeom prst="rect">
            <a:avLst/>
          </a:prstGeom>
        </p:spPr>
        <p:txBody>
          <a:bodyPr wrap="square">
            <a:spAutoFit/>
          </a:bodyPr>
          <a:lstStyle/>
          <a:p>
            <a:pPr lvl="0">
              <a:defRPr/>
            </a:pPr>
            <a:r>
              <a:rPr lang="en-US" sz="1100" dirty="0"/>
              <a:t>Results for Development (R4D). Immunization financing: a resource guide for advocates, policymakers, and program managers. Washington D.C.: R4D; 2017.</a:t>
            </a:r>
          </a:p>
        </p:txBody>
      </p:sp>
    </p:spTree>
    <p:extLst>
      <p:ext uri="{BB962C8B-B14F-4D97-AF65-F5344CB8AC3E}">
        <p14:creationId xmlns:p14="http://schemas.microsoft.com/office/powerpoint/2010/main" val="32262509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153150" cy="1325563"/>
          </a:xfrm>
        </p:spPr>
        <p:txBody>
          <a:bodyPr>
            <a:normAutofit fontScale="90000"/>
          </a:bodyPr>
          <a:lstStyle/>
          <a:p>
            <a:r>
              <a:rPr lang="en-US" dirty="0"/>
              <a:t>Phase 2: Funds are negotiated, reviewed, approved, and allocated across line agencies</a:t>
            </a:r>
          </a:p>
        </p:txBody>
      </p:sp>
      <p:sp>
        <p:nvSpPr>
          <p:cNvPr id="3" name="Content Placeholder 2"/>
          <p:cNvSpPr>
            <a:spLocks noGrp="1"/>
          </p:cNvSpPr>
          <p:nvPr>
            <p:ph idx="1"/>
          </p:nvPr>
        </p:nvSpPr>
        <p:spPr>
          <a:xfrm>
            <a:off x="533400" y="2378502"/>
            <a:ext cx="8362950" cy="3801635"/>
          </a:xfrm>
        </p:spPr>
        <p:txBody>
          <a:bodyPr>
            <a:normAutofit/>
          </a:bodyPr>
          <a:lstStyle/>
          <a:p>
            <a:pPr marL="0" indent="0">
              <a:buNone/>
            </a:pPr>
            <a:r>
              <a:rPr lang="en-US" b="1" dirty="0"/>
              <a:t>The overall budget framework and national budget law partly dictate how ministries allocate funds</a:t>
            </a:r>
          </a:p>
          <a:p>
            <a:pPr marL="0" indent="0">
              <a:buNone/>
            </a:pPr>
            <a:r>
              <a:rPr lang="en-US" b="1" dirty="0"/>
              <a:t>Rigid rules </a:t>
            </a:r>
            <a:r>
              <a:rPr lang="en-US" b="1" dirty="0">
                <a:sym typeface="Wingdings" panose="05000000000000000000" pitchFamily="2" charset="2"/>
              </a:rPr>
              <a:t> </a:t>
            </a:r>
            <a:r>
              <a:rPr lang="en-US" u="sng" dirty="0">
                <a:sym typeface="Wingdings" panose="05000000000000000000" pitchFamily="2" charset="2"/>
              </a:rPr>
              <a:t>constrain</a:t>
            </a:r>
            <a:r>
              <a:rPr lang="en-US" dirty="0">
                <a:sym typeface="Wingdings" panose="05000000000000000000" pitchFamily="2" charset="2"/>
              </a:rPr>
              <a:t> the MOH to pool and redistribute according to need &amp; to strategic purchasing of vaccines and services</a:t>
            </a:r>
          </a:p>
          <a:p>
            <a:pPr marL="0" indent="0">
              <a:buNone/>
            </a:pPr>
            <a:r>
              <a:rPr lang="en-US" b="1" dirty="0">
                <a:sym typeface="Wingdings" panose="05000000000000000000" pitchFamily="2" charset="2"/>
              </a:rPr>
              <a:t>To </a:t>
            </a:r>
            <a:r>
              <a:rPr lang="en-US" b="1" dirty="0"/>
              <a:t>aid planning </a:t>
            </a:r>
            <a:r>
              <a:rPr lang="en-US" dirty="0">
                <a:sym typeface="Wingdings" panose="05000000000000000000" pitchFamily="2" charset="2"/>
              </a:rPr>
              <a:t> have</a:t>
            </a:r>
            <a:r>
              <a:rPr lang="en-US" dirty="0"/>
              <a:t> a multi-year planning process </a:t>
            </a:r>
          </a:p>
          <a:p>
            <a:pPr lvl="1"/>
            <a:r>
              <a:rPr lang="en-US" dirty="0"/>
              <a:t>A medium-term expenditure framework (MTEF)</a:t>
            </a:r>
          </a:p>
          <a:p>
            <a:pPr lvl="1"/>
            <a:r>
              <a:rPr lang="en-US" dirty="0"/>
              <a:t>Can aids the MOH budget to project across a number of years</a:t>
            </a:r>
          </a:p>
          <a:p>
            <a:pPr lvl="2">
              <a:buFont typeface="Wingdings" panose="05000000000000000000" pitchFamily="2" charset="2"/>
              <a:buChar char="Ø"/>
            </a:pPr>
            <a:r>
              <a:rPr lang="en-US" dirty="0"/>
              <a:t>If the MOH budget grows over time - helps create fiscal space for immunization financing from domestic sources</a:t>
            </a:r>
          </a:p>
          <a:p>
            <a:pPr lvl="2">
              <a:buFont typeface="Wingdings" panose="05000000000000000000" pitchFamily="2" charset="2"/>
              <a:buChar char="Ø"/>
            </a:pPr>
            <a:r>
              <a:rPr lang="en-US" dirty="0"/>
              <a:t>If the budget remains flat or declines - helps plan for resources for a growing immunization program to come from efficiency gains, reallocations within the health budget, or new external financing</a:t>
            </a:r>
          </a:p>
        </p:txBody>
      </p:sp>
      <p:pic>
        <p:nvPicPr>
          <p:cNvPr id="5" name="Picture 4"/>
          <p:cNvPicPr>
            <a:picLocks noChangeAspect="1"/>
          </p:cNvPicPr>
          <p:nvPr/>
        </p:nvPicPr>
        <p:blipFill rotWithShape="1">
          <a:blip r:embed="rId3"/>
          <a:srcRect t="15842" r="15619"/>
          <a:stretch/>
        </p:blipFill>
        <p:spPr>
          <a:xfrm>
            <a:off x="6962925" y="35169"/>
            <a:ext cx="2175213" cy="2202169"/>
          </a:xfrm>
          <a:prstGeom prst="rect">
            <a:avLst/>
          </a:prstGeom>
        </p:spPr>
      </p:pic>
      <p:sp>
        <p:nvSpPr>
          <p:cNvPr id="4" name="Rectangle 3"/>
          <p:cNvSpPr/>
          <p:nvPr/>
        </p:nvSpPr>
        <p:spPr>
          <a:xfrm>
            <a:off x="0" y="6547276"/>
            <a:ext cx="1990160" cy="307777"/>
          </a:xfrm>
          <a:prstGeom prst="rect">
            <a:avLst/>
          </a:prstGeom>
        </p:spPr>
        <p:txBody>
          <a:bodyPr wrap="none">
            <a:spAutoFit/>
          </a:bodyPr>
          <a:lstStyle/>
          <a:p>
            <a:r>
              <a:rPr lang="en-US" sz="1400" dirty="0">
                <a:sym typeface="Wingdings" panose="05000000000000000000" pitchFamily="2" charset="2"/>
              </a:rPr>
              <a:t>MOH: ministry of health </a:t>
            </a:r>
            <a:endParaRPr lang="en-US" sz="1400" dirty="0"/>
          </a:p>
        </p:txBody>
      </p:sp>
    </p:spTree>
    <p:extLst>
      <p:ext uri="{BB962C8B-B14F-4D97-AF65-F5344CB8AC3E}">
        <p14:creationId xmlns:p14="http://schemas.microsoft.com/office/powerpoint/2010/main" val="19482677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543550" cy="1325563"/>
          </a:xfrm>
        </p:spPr>
        <p:txBody>
          <a:bodyPr/>
          <a:lstStyle/>
          <a:p>
            <a:r>
              <a:rPr lang="en-US" dirty="0"/>
              <a:t>Medium-Term Expenditure Frameworks (MTEF)</a:t>
            </a:r>
          </a:p>
        </p:txBody>
      </p:sp>
      <p:sp>
        <p:nvSpPr>
          <p:cNvPr id="3" name="Content Placeholder 2"/>
          <p:cNvSpPr>
            <a:spLocks noGrp="1"/>
          </p:cNvSpPr>
          <p:nvPr>
            <p:ph idx="1"/>
          </p:nvPr>
        </p:nvSpPr>
        <p:spPr>
          <a:xfrm>
            <a:off x="628650" y="1828800"/>
            <a:ext cx="7886700" cy="4724399"/>
          </a:xfrm>
        </p:spPr>
        <p:txBody>
          <a:bodyPr>
            <a:normAutofit fontScale="92500" lnSpcReduction="20000"/>
          </a:bodyPr>
          <a:lstStyle/>
          <a:p>
            <a:pPr marL="0" indent="0">
              <a:buNone/>
            </a:pPr>
            <a:r>
              <a:rPr lang="en-US" b="1" dirty="0"/>
              <a:t>Sophisticated approach to planning and budgeting</a:t>
            </a:r>
          </a:p>
          <a:p>
            <a:pPr lvl="1"/>
            <a:r>
              <a:rPr lang="en-US" dirty="0"/>
              <a:t>Developed in the early 1980s, by 2008 adopted by 2/3+ of all countries</a:t>
            </a:r>
          </a:p>
          <a:p>
            <a:pPr lvl="1"/>
            <a:r>
              <a:rPr lang="en-US" dirty="0"/>
              <a:t>Help policymakers align government priorities with what they can afford by creating multi-year plans, typically covering 3 to 5 years</a:t>
            </a:r>
          </a:p>
          <a:p>
            <a:pPr lvl="1"/>
            <a:r>
              <a:rPr lang="en-US" dirty="0"/>
              <a:t>Enable transparent allocation of public resources against strategic priorities </a:t>
            </a:r>
            <a:r>
              <a:rPr lang="en-US" dirty="0">
                <a:sym typeface="Wingdings" panose="05000000000000000000" pitchFamily="2" charset="2"/>
              </a:rPr>
              <a:t></a:t>
            </a:r>
            <a:r>
              <a:rPr lang="en-US" dirty="0"/>
              <a:t> create an activity- and output-based orientation</a:t>
            </a:r>
          </a:p>
          <a:p>
            <a:pPr marL="0" indent="0">
              <a:buNone/>
            </a:pPr>
            <a:r>
              <a:rPr lang="en-US" b="1" dirty="0"/>
              <a:t>Include </a:t>
            </a:r>
          </a:p>
          <a:p>
            <a:pPr lvl="1"/>
            <a:r>
              <a:rPr lang="en-US" dirty="0"/>
              <a:t>Macroeconomic and fiscal </a:t>
            </a:r>
            <a:r>
              <a:rPr lang="en-US" u="sng" dirty="0"/>
              <a:t>targets</a:t>
            </a:r>
            <a:r>
              <a:rPr lang="en-US" dirty="0"/>
              <a:t> </a:t>
            </a:r>
          </a:p>
          <a:p>
            <a:pPr lvl="1"/>
            <a:r>
              <a:rPr lang="en-US" u="sng" dirty="0"/>
              <a:t>Projections</a:t>
            </a:r>
            <a:r>
              <a:rPr lang="en-US" dirty="0"/>
              <a:t> of the resource envelope to help establish expenditure ceilings for sectors and agencies --&gt; guide bottom-up planning</a:t>
            </a:r>
          </a:p>
          <a:p>
            <a:pPr lvl="1"/>
            <a:r>
              <a:rPr lang="en-US" dirty="0"/>
              <a:t>Expenditure allocations </a:t>
            </a:r>
          </a:p>
          <a:p>
            <a:pPr lvl="2"/>
            <a:r>
              <a:rPr lang="en-US" dirty="0"/>
              <a:t>Can be set at the spending agency level or more comprehensive</a:t>
            </a:r>
          </a:p>
          <a:p>
            <a:pPr lvl="2"/>
            <a:r>
              <a:rPr lang="en-US" b="1" dirty="0"/>
              <a:t>Ex: </a:t>
            </a:r>
            <a:r>
              <a:rPr lang="en-US" dirty="0"/>
              <a:t>Ghana’s MTEF - includes immunization coverage as an output indicator</a:t>
            </a:r>
          </a:p>
          <a:p>
            <a:pPr marL="685800" lvl="2" indent="0">
              <a:buNone/>
            </a:pPr>
            <a:endParaRPr lang="en-US" dirty="0"/>
          </a:p>
          <a:p>
            <a:pPr>
              <a:buFont typeface="Wingdings" panose="05000000000000000000" pitchFamily="2" charset="2"/>
              <a:buChar char="v"/>
            </a:pPr>
            <a:r>
              <a:rPr lang="en-US" dirty="0">
                <a:solidFill>
                  <a:schemeClr val="accent5"/>
                </a:solidFill>
              </a:rPr>
              <a:t>Understanding of immunization costs at the budgeting and planning phase can help advocates to integrate immunization into the MTEF, program budgets, and other key planning processes</a:t>
            </a:r>
          </a:p>
          <a:p>
            <a:pPr lvl="1"/>
            <a:r>
              <a:rPr lang="en-US" dirty="0">
                <a:solidFill>
                  <a:schemeClr val="accent5"/>
                </a:solidFill>
              </a:rPr>
              <a:t>Pooling and redistribution planning decisions,  vaccine procurement, and strategic purchasing for services</a:t>
            </a:r>
          </a:p>
        </p:txBody>
      </p:sp>
      <p:pic>
        <p:nvPicPr>
          <p:cNvPr id="4" name="Picture 3"/>
          <p:cNvPicPr>
            <a:picLocks noChangeAspect="1"/>
          </p:cNvPicPr>
          <p:nvPr/>
        </p:nvPicPr>
        <p:blipFill rotWithShape="1">
          <a:blip r:embed="rId3"/>
          <a:srcRect t="15842" r="15619"/>
          <a:stretch/>
        </p:blipFill>
        <p:spPr>
          <a:xfrm>
            <a:off x="6962925" y="35169"/>
            <a:ext cx="2175213" cy="2202169"/>
          </a:xfrm>
          <a:prstGeom prst="rect">
            <a:avLst/>
          </a:prstGeom>
        </p:spPr>
      </p:pic>
    </p:spTree>
    <p:extLst>
      <p:ext uri="{BB962C8B-B14F-4D97-AF65-F5344CB8AC3E}">
        <p14:creationId xmlns:p14="http://schemas.microsoft.com/office/powerpoint/2010/main" val="220683399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5842" r="15619"/>
          <a:stretch/>
        </p:blipFill>
        <p:spPr>
          <a:xfrm>
            <a:off x="6962925" y="35169"/>
            <a:ext cx="2175213" cy="2202169"/>
          </a:xfrm>
          <a:prstGeom prst="rect">
            <a:avLst/>
          </a:prstGeom>
        </p:spPr>
      </p:pic>
      <p:sp>
        <p:nvSpPr>
          <p:cNvPr id="2" name="Title 1"/>
          <p:cNvSpPr>
            <a:spLocks noGrp="1"/>
          </p:cNvSpPr>
          <p:nvPr>
            <p:ph type="title"/>
          </p:nvPr>
        </p:nvSpPr>
        <p:spPr>
          <a:xfrm>
            <a:off x="628650" y="365126"/>
            <a:ext cx="6334275" cy="1325563"/>
          </a:xfrm>
        </p:spPr>
        <p:txBody>
          <a:bodyPr>
            <a:normAutofit/>
          </a:bodyPr>
          <a:lstStyle/>
          <a:p>
            <a:r>
              <a:rPr lang="en-US" dirty="0"/>
              <a:t>Comprehensive multi-year plan (cMYP)</a:t>
            </a:r>
          </a:p>
        </p:txBody>
      </p:sp>
      <p:sp>
        <p:nvSpPr>
          <p:cNvPr id="3" name="Content Placeholder 2"/>
          <p:cNvSpPr>
            <a:spLocks noGrp="1"/>
          </p:cNvSpPr>
          <p:nvPr>
            <p:ph idx="1"/>
          </p:nvPr>
        </p:nvSpPr>
        <p:spPr>
          <a:xfrm>
            <a:off x="533400" y="2049462"/>
            <a:ext cx="7905750" cy="4351338"/>
          </a:xfrm>
        </p:spPr>
        <p:txBody>
          <a:bodyPr>
            <a:normAutofit fontScale="92500" lnSpcReduction="20000"/>
          </a:bodyPr>
          <a:lstStyle/>
          <a:p>
            <a:pPr marL="0" indent="0">
              <a:buNone/>
            </a:pPr>
            <a:r>
              <a:rPr lang="en-US" b="1" dirty="0"/>
              <a:t>cMYP is a tool that can help with integrated health and fiscal planning</a:t>
            </a:r>
          </a:p>
          <a:p>
            <a:pPr lvl="1"/>
            <a:r>
              <a:rPr lang="en-US" dirty="0"/>
              <a:t>Launched in 2006 by WHO and UNICEF</a:t>
            </a:r>
          </a:p>
          <a:p>
            <a:pPr lvl="1"/>
            <a:r>
              <a:rPr lang="en-US" dirty="0"/>
              <a:t>Immunization-specific planning tool that encompasses immunization planning, costing, and financing (not a budgeting tool) </a:t>
            </a:r>
          </a:p>
          <a:p>
            <a:pPr marL="342900" lvl="1" indent="0">
              <a:buNone/>
            </a:pPr>
            <a:endParaRPr lang="en-US" sz="2200" dirty="0"/>
          </a:p>
          <a:p>
            <a:pPr marL="0" indent="0">
              <a:buNone/>
            </a:pPr>
            <a:r>
              <a:rPr lang="en-US" b="1" dirty="0"/>
              <a:t>Creating a cMYP (several phases)</a:t>
            </a:r>
          </a:p>
          <a:p>
            <a:pPr marL="1028700" lvl="2" indent="-342900">
              <a:buFont typeface="+mj-lt"/>
              <a:buAutoNum type="arabicPeriod"/>
            </a:pPr>
            <a:r>
              <a:rPr lang="en-US" dirty="0"/>
              <a:t>Developing a situation analysis</a:t>
            </a:r>
          </a:p>
          <a:p>
            <a:pPr marL="1028700" lvl="2" indent="-342900">
              <a:buFont typeface="+mj-lt"/>
              <a:buAutoNum type="arabicPeriod"/>
            </a:pPr>
            <a:r>
              <a:rPr lang="en-US" dirty="0"/>
              <a:t>determining specific activities, milestones, and strategies</a:t>
            </a:r>
          </a:p>
          <a:p>
            <a:pPr marL="1028700" lvl="2" indent="-342900">
              <a:buFont typeface="+mj-lt"/>
              <a:buAutoNum type="arabicPeriod"/>
            </a:pPr>
            <a:r>
              <a:rPr lang="en-US" dirty="0"/>
              <a:t>identifying links to national, regional, and international goals</a:t>
            </a:r>
          </a:p>
          <a:p>
            <a:pPr marL="1028700" lvl="2" indent="-342900">
              <a:buFont typeface="+mj-lt"/>
              <a:buAutoNum type="arabicPeriod"/>
            </a:pPr>
            <a:r>
              <a:rPr lang="en-US" dirty="0"/>
              <a:t>Preparing activity timelines and monitoring and evaluation plans</a:t>
            </a:r>
          </a:p>
          <a:p>
            <a:pPr marL="1028700" lvl="2" indent="-342900">
              <a:buFont typeface="+mj-lt"/>
              <a:buAutoNum type="arabicPeriod"/>
            </a:pPr>
            <a:r>
              <a:rPr lang="en-US" dirty="0"/>
              <a:t>Estimating immunization-specific costs (such as for vaccines, injection supplies, and full-time staff )</a:t>
            </a:r>
          </a:p>
          <a:p>
            <a:pPr marL="1028700" lvl="2" indent="-342900">
              <a:buFont typeface="+mj-lt"/>
              <a:buAutoNum type="arabicPeriod"/>
            </a:pPr>
            <a:r>
              <a:rPr lang="en-US" dirty="0"/>
              <a:t>Identifying financing sources</a:t>
            </a:r>
          </a:p>
          <a:p>
            <a:pPr marL="685800" lvl="2" indent="0">
              <a:buNone/>
            </a:pPr>
            <a:endParaRPr lang="en-US" sz="2600" dirty="0"/>
          </a:p>
          <a:p>
            <a:pPr>
              <a:buFont typeface="Wingdings" panose="05000000000000000000" pitchFamily="2" charset="2"/>
              <a:buChar char="v"/>
            </a:pPr>
            <a:r>
              <a:rPr lang="en-US" dirty="0">
                <a:solidFill>
                  <a:schemeClr val="accent5"/>
                </a:solidFill>
              </a:rPr>
              <a:t>Effective </a:t>
            </a:r>
            <a:r>
              <a:rPr lang="en-US" dirty="0" err="1">
                <a:solidFill>
                  <a:schemeClr val="accent5"/>
                </a:solidFill>
              </a:rPr>
              <a:t>cMYPs</a:t>
            </a:r>
            <a:r>
              <a:rPr lang="en-US" dirty="0">
                <a:solidFill>
                  <a:schemeClr val="accent5"/>
                </a:solidFill>
              </a:rPr>
              <a:t> </a:t>
            </a:r>
            <a:r>
              <a:rPr lang="en-US" dirty="0">
                <a:solidFill>
                  <a:schemeClr val="accent5"/>
                </a:solidFill>
                <a:sym typeface="Wingdings" panose="05000000000000000000" pitchFamily="2" charset="2"/>
              </a:rPr>
              <a:t> </a:t>
            </a:r>
            <a:r>
              <a:rPr lang="en-US" dirty="0">
                <a:solidFill>
                  <a:schemeClr val="accent5"/>
                </a:solidFill>
              </a:rPr>
              <a:t>rely on government consultation and collaboration with civil society, partners, and the private sector</a:t>
            </a:r>
          </a:p>
          <a:p>
            <a:pPr lvl="2"/>
            <a:r>
              <a:rPr lang="en-US" dirty="0">
                <a:solidFill>
                  <a:schemeClr val="accent5"/>
                </a:solidFill>
              </a:rPr>
              <a:t>Updated annually</a:t>
            </a:r>
          </a:p>
          <a:p>
            <a:pPr lvl="2"/>
            <a:r>
              <a:rPr lang="en-US" dirty="0">
                <a:solidFill>
                  <a:schemeClr val="accent5"/>
                </a:solidFill>
              </a:rPr>
              <a:t>When accurate can be used to advance the budget process and promote dialogue between the</a:t>
            </a:r>
          </a:p>
          <a:p>
            <a:pPr marL="685800" lvl="2" indent="0">
              <a:buNone/>
            </a:pPr>
            <a:r>
              <a:rPr lang="en-US" dirty="0">
                <a:solidFill>
                  <a:schemeClr val="accent5"/>
                </a:solidFill>
              </a:rPr>
              <a:t>MOH and MOF</a:t>
            </a:r>
          </a:p>
        </p:txBody>
      </p:sp>
      <p:sp>
        <p:nvSpPr>
          <p:cNvPr id="4" name="Rectangle 3"/>
          <p:cNvSpPr/>
          <p:nvPr/>
        </p:nvSpPr>
        <p:spPr>
          <a:xfrm>
            <a:off x="0" y="6547276"/>
            <a:ext cx="4124271" cy="307777"/>
          </a:xfrm>
          <a:prstGeom prst="rect">
            <a:avLst/>
          </a:prstGeom>
        </p:spPr>
        <p:txBody>
          <a:bodyPr wrap="none">
            <a:spAutoFit/>
          </a:bodyPr>
          <a:lstStyle/>
          <a:p>
            <a:r>
              <a:rPr lang="en-US" sz="1400" dirty="0">
                <a:sym typeface="Wingdings" panose="05000000000000000000" pitchFamily="2" charset="2"/>
              </a:rPr>
              <a:t>MOH: ministry of health, </a:t>
            </a:r>
            <a:r>
              <a:rPr lang="en-US" sz="1400" dirty="0"/>
              <a:t>MOF: the ministry of finance</a:t>
            </a:r>
            <a:r>
              <a:rPr lang="en-US" sz="1400" dirty="0">
                <a:sym typeface="Wingdings" panose="05000000000000000000" pitchFamily="2" charset="2"/>
              </a:rPr>
              <a:t> </a:t>
            </a:r>
            <a:endParaRPr lang="en-US" sz="1400" dirty="0"/>
          </a:p>
        </p:txBody>
      </p:sp>
    </p:spTree>
    <p:extLst>
      <p:ext uri="{BB962C8B-B14F-4D97-AF65-F5344CB8AC3E}">
        <p14:creationId xmlns:p14="http://schemas.microsoft.com/office/powerpoint/2010/main" val="405520264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5842" r="15619"/>
          <a:stretch/>
        </p:blipFill>
        <p:spPr>
          <a:xfrm>
            <a:off x="6962925" y="35169"/>
            <a:ext cx="2175213" cy="2202169"/>
          </a:xfrm>
          <a:prstGeom prst="rect">
            <a:avLst/>
          </a:prstGeom>
        </p:spPr>
      </p:pic>
      <p:sp>
        <p:nvSpPr>
          <p:cNvPr id="2" name="Title 1"/>
          <p:cNvSpPr>
            <a:spLocks noGrp="1"/>
          </p:cNvSpPr>
          <p:nvPr>
            <p:ph type="title"/>
          </p:nvPr>
        </p:nvSpPr>
        <p:spPr>
          <a:xfrm>
            <a:off x="628650" y="365126"/>
            <a:ext cx="6334275" cy="1325563"/>
          </a:xfrm>
        </p:spPr>
        <p:txBody>
          <a:bodyPr>
            <a:normAutofit/>
          </a:bodyPr>
          <a:lstStyle/>
          <a:p>
            <a:r>
              <a:rPr lang="en-US" dirty="0"/>
              <a:t>Other Tools</a:t>
            </a:r>
          </a:p>
        </p:txBody>
      </p:sp>
      <p:sp>
        <p:nvSpPr>
          <p:cNvPr id="3" name="Content Placeholder 2"/>
          <p:cNvSpPr>
            <a:spLocks noGrp="1"/>
          </p:cNvSpPr>
          <p:nvPr>
            <p:ph idx="1"/>
          </p:nvPr>
        </p:nvSpPr>
        <p:spPr>
          <a:xfrm>
            <a:off x="476250" y="2201862"/>
            <a:ext cx="7905750" cy="3894138"/>
          </a:xfrm>
        </p:spPr>
        <p:txBody>
          <a:bodyPr>
            <a:normAutofit/>
          </a:bodyPr>
          <a:lstStyle/>
          <a:p>
            <a:pPr marL="0" indent="0">
              <a:buNone/>
            </a:pPr>
            <a:r>
              <a:rPr lang="en-US" b="1" dirty="0"/>
              <a:t>The World Health Organization (WHO) website offers several other tools</a:t>
            </a:r>
          </a:p>
          <a:p>
            <a:pPr lvl="1"/>
            <a:r>
              <a:rPr lang="en-US" dirty="0"/>
              <a:t>Forecasting vaccine requirements and determining the need for injection supplies, logistics, and cold chain equipment and supplies</a:t>
            </a:r>
          </a:p>
          <a:p>
            <a:pPr lvl="1"/>
            <a:r>
              <a:rPr lang="en-US" dirty="0"/>
              <a:t>Maintains a database of </a:t>
            </a:r>
            <a:r>
              <a:rPr lang="en-US" dirty="0" err="1"/>
              <a:t>cMYPs</a:t>
            </a:r>
            <a:endParaRPr lang="en-US" dirty="0"/>
          </a:p>
          <a:p>
            <a:pPr marL="0" indent="0">
              <a:buNone/>
            </a:pPr>
            <a:endParaRPr lang="en-US" dirty="0"/>
          </a:p>
          <a:p>
            <a:pPr marL="0" indent="0">
              <a:buNone/>
            </a:pPr>
            <a:r>
              <a:rPr lang="en-US" b="1" dirty="0"/>
              <a:t>The Pan American Health Organization (PAHO)</a:t>
            </a:r>
          </a:p>
          <a:p>
            <a:pPr lvl="1"/>
            <a:r>
              <a:rPr lang="en-US" dirty="0"/>
              <a:t>Offers an Immunization Toolkit with an Annual Plan of Action (inform the guidelines for </a:t>
            </a:r>
            <a:r>
              <a:rPr lang="en-US" dirty="0" err="1"/>
              <a:t>cMYPs</a:t>
            </a:r>
            <a:r>
              <a:rPr lang="en-US" dirty="0"/>
              <a:t>)</a:t>
            </a:r>
          </a:p>
          <a:p>
            <a:pPr lvl="1"/>
            <a:r>
              <a:rPr lang="en-US" dirty="0"/>
              <a:t>Provides resources on vaccine forecasting, supply chain sizing, and logistics forecasting; a cold chain volume calculator; and a vaccine presentation assessment</a:t>
            </a:r>
          </a:p>
        </p:txBody>
      </p:sp>
      <p:sp>
        <p:nvSpPr>
          <p:cNvPr id="4" name="Rectangle 3"/>
          <p:cNvSpPr/>
          <p:nvPr/>
        </p:nvSpPr>
        <p:spPr>
          <a:xfrm>
            <a:off x="0" y="6547276"/>
            <a:ext cx="4124271" cy="307777"/>
          </a:xfrm>
          <a:prstGeom prst="rect">
            <a:avLst/>
          </a:prstGeom>
        </p:spPr>
        <p:txBody>
          <a:bodyPr wrap="none">
            <a:spAutoFit/>
          </a:bodyPr>
          <a:lstStyle/>
          <a:p>
            <a:r>
              <a:rPr lang="en-US" sz="1400" dirty="0">
                <a:sym typeface="Wingdings" panose="05000000000000000000" pitchFamily="2" charset="2"/>
              </a:rPr>
              <a:t>MOH: ministry of health, </a:t>
            </a:r>
            <a:r>
              <a:rPr lang="en-US" sz="1400" dirty="0"/>
              <a:t>MOF: the ministry of finance</a:t>
            </a:r>
            <a:r>
              <a:rPr lang="en-US" sz="1400" dirty="0">
                <a:sym typeface="Wingdings" panose="05000000000000000000" pitchFamily="2" charset="2"/>
              </a:rPr>
              <a:t> </a:t>
            </a:r>
            <a:endParaRPr lang="en-US" sz="1400" dirty="0"/>
          </a:p>
        </p:txBody>
      </p:sp>
    </p:spTree>
    <p:extLst>
      <p:ext uri="{BB962C8B-B14F-4D97-AF65-F5344CB8AC3E}">
        <p14:creationId xmlns:p14="http://schemas.microsoft.com/office/powerpoint/2010/main" val="13868335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Formulation</a:t>
            </a:r>
          </a:p>
        </p:txBody>
      </p:sp>
      <p:sp>
        <p:nvSpPr>
          <p:cNvPr id="3" name="Content Placeholder 2"/>
          <p:cNvSpPr>
            <a:spLocks noGrp="1"/>
          </p:cNvSpPr>
          <p:nvPr>
            <p:ph idx="1"/>
          </p:nvPr>
        </p:nvSpPr>
        <p:spPr/>
        <p:txBody>
          <a:bodyPr/>
          <a:lstStyle/>
          <a:p>
            <a:r>
              <a:rPr lang="en-US" dirty="0"/>
              <a:t>Projections of GHE, GE, </a:t>
            </a:r>
            <a:r>
              <a:rPr lang="en-US" dirty="0" err="1"/>
              <a:t>etc</a:t>
            </a:r>
            <a:r>
              <a:rPr lang="en-US" dirty="0"/>
              <a:t>? Data sources, </a:t>
            </a:r>
            <a:r>
              <a:rPr lang="en-US" dirty="0" err="1"/>
              <a:t>etc</a:t>
            </a:r>
            <a:endParaRPr lang="en-US" dirty="0"/>
          </a:p>
        </p:txBody>
      </p:sp>
      <p:pic>
        <p:nvPicPr>
          <p:cNvPr id="4" name="Picture 3"/>
          <p:cNvPicPr>
            <a:picLocks noChangeAspect="1"/>
          </p:cNvPicPr>
          <p:nvPr/>
        </p:nvPicPr>
        <p:blipFill rotWithShape="1">
          <a:blip r:embed="rId2"/>
          <a:srcRect t="15842" r="15619"/>
          <a:stretch/>
        </p:blipFill>
        <p:spPr>
          <a:xfrm>
            <a:off x="6962925" y="35169"/>
            <a:ext cx="2175213" cy="2202169"/>
          </a:xfrm>
          <a:prstGeom prst="rect">
            <a:avLst/>
          </a:prstGeom>
        </p:spPr>
      </p:pic>
    </p:spTree>
    <p:extLst>
      <p:ext uri="{BB962C8B-B14F-4D97-AF65-F5344CB8AC3E}">
        <p14:creationId xmlns:p14="http://schemas.microsoft.com/office/powerpoint/2010/main" val="40111728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848350" cy="1325563"/>
          </a:xfrm>
        </p:spPr>
        <p:txBody>
          <a:bodyPr/>
          <a:lstStyle/>
          <a:p>
            <a:r>
              <a:rPr lang="en-US" dirty="0"/>
              <a:t>Phase 3: Budget Execution</a:t>
            </a:r>
          </a:p>
        </p:txBody>
      </p:sp>
      <p:pic>
        <p:nvPicPr>
          <p:cNvPr id="4" name="Content Placeholder 8"/>
          <p:cNvPicPr>
            <a:picLocks noChangeAspect="1"/>
          </p:cNvPicPr>
          <p:nvPr/>
        </p:nvPicPr>
        <p:blipFill rotWithShape="1">
          <a:blip r:embed="rId3"/>
          <a:srcRect t="2247" b="7690"/>
          <a:stretch/>
        </p:blipFill>
        <p:spPr>
          <a:xfrm>
            <a:off x="6934200" y="0"/>
            <a:ext cx="2189226" cy="1981200"/>
          </a:xfrm>
          <a:prstGeom prst="rect">
            <a:avLst/>
          </a:prstGeom>
        </p:spPr>
      </p:pic>
      <p:sp>
        <p:nvSpPr>
          <p:cNvPr id="3" name="Content Placeholder 2"/>
          <p:cNvSpPr>
            <a:spLocks noGrp="1"/>
          </p:cNvSpPr>
          <p:nvPr>
            <p:ph idx="1"/>
          </p:nvPr>
        </p:nvSpPr>
        <p:spPr>
          <a:xfrm>
            <a:off x="381000" y="2209800"/>
            <a:ext cx="8458200" cy="4419600"/>
          </a:xfrm>
        </p:spPr>
        <p:txBody>
          <a:bodyPr>
            <a:normAutofit fontScale="92500" lnSpcReduction="20000"/>
          </a:bodyPr>
          <a:lstStyle/>
          <a:p>
            <a:pPr marL="0" indent="0">
              <a:buNone/>
            </a:pPr>
            <a:r>
              <a:rPr lang="en-US" b="1" dirty="0"/>
              <a:t>Public financial management systems should support efficient disbursement, receipt, and use of funds by cost centers </a:t>
            </a:r>
          </a:p>
          <a:p>
            <a:pPr lvl="1"/>
            <a:r>
              <a:rPr lang="en-US" dirty="0"/>
              <a:t>Purchase immunization services and commodities (including vaccines and cold chain equipment and supplies) </a:t>
            </a:r>
          </a:p>
          <a:p>
            <a:pPr lvl="1"/>
            <a:r>
              <a:rPr lang="en-US" dirty="0"/>
              <a:t>Fund costs related to service delivery</a:t>
            </a:r>
          </a:p>
          <a:p>
            <a:pPr marL="0" indent="0">
              <a:buNone/>
            </a:pPr>
            <a:r>
              <a:rPr lang="en-US" b="1" dirty="0"/>
              <a:t>Allocation occurs according to health needs and through line-item</a:t>
            </a:r>
          </a:p>
          <a:p>
            <a:pPr lvl="1"/>
            <a:r>
              <a:rPr lang="en-US" dirty="0"/>
              <a:t>Input-oriented payment systems (payment according to materials needed to produce an output) or </a:t>
            </a:r>
          </a:p>
          <a:p>
            <a:pPr lvl="1"/>
            <a:r>
              <a:rPr lang="en-US" dirty="0"/>
              <a:t>Output-oriented payment systems (payment according to what is produced rather than used)</a:t>
            </a:r>
          </a:p>
          <a:p>
            <a:pPr marL="0" indent="0">
              <a:buNone/>
            </a:pPr>
            <a:r>
              <a:rPr lang="en-US" b="1" dirty="0"/>
              <a:t>Governments may face challenges with transferring funds on time or in full</a:t>
            </a:r>
          </a:p>
          <a:p>
            <a:pPr lvl="2">
              <a:lnSpc>
                <a:spcPct val="100000"/>
              </a:lnSpc>
              <a:spcBef>
                <a:spcPts val="600"/>
              </a:spcBef>
              <a:buFont typeface="Wingdings" panose="05000000000000000000" pitchFamily="2" charset="2"/>
              <a:buChar char="Ø"/>
            </a:pPr>
            <a:r>
              <a:rPr lang="en-US" dirty="0"/>
              <a:t>Ex: </a:t>
            </a:r>
            <a:r>
              <a:rPr lang="en-US" u="sng" dirty="0"/>
              <a:t>Republic of the Congo </a:t>
            </a:r>
            <a:r>
              <a:rPr lang="en-US" dirty="0"/>
              <a:t>- disbursement delays and commitment shortfalls from the state budget contributed to vaccine shortages</a:t>
            </a:r>
          </a:p>
          <a:p>
            <a:pPr lvl="2">
              <a:lnSpc>
                <a:spcPct val="100000"/>
              </a:lnSpc>
              <a:spcBef>
                <a:spcPts val="600"/>
              </a:spcBef>
              <a:buFont typeface="Wingdings" panose="05000000000000000000" pitchFamily="2" charset="2"/>
              <a:buChar char="Ø"/>
            </a:pPr>
            <a:r>
              <a:rPr lang="en-US" dirty="0"/>
              <a:t>A program might be sufficiently funded at the national level but have difficulty getting funds to facilities due to </a:t>
            </a:r>
            <a:r>
              <a:rPr lang="en-US" u="sng" dirty="0"/>
              <a:t>poor systems, weak accounting, or corruption and leakage</a:t>
            </a:r>
          </a:p>
          <a:p>
            <a:pPr lvl="2">
              <a:lnSpc>
                <a:spcPct val="100000"/>
              </a:lnSpc>
              <a:spcBef>
                <a:spcPts val="600"/>
              </a:spcBef>
              <a:buFont typeface="Wingdings" panose="05000000000000000000" pitchFamily="2" charset="2"/>
              <a:buChar char="Ø"/>
            </a:pPr>
            <a:r>
              <a:rPr lang="en-US" u="sng" dirty="0"/>
              <a:t>Rigidities</a:t>
            </a:r>
            <a:r>
              <a:rPr lang="en-US" dirty="0"/>
              <a:t> in the public financial management system - prevent use of strategic purchasing that promotes quality immunization service delivery or rational procurement. </a:t>
            </a:r>
          </a:p>
          <a:p>
            <a:pPr lvl="2">
              <a:lnSpc>
                <a:spcPct val="100000"/>
              </a:lnSpc>
              <a:spcBef>
                <a:spcPts val="600"/>
              </a:spcBef>
              <a:buFont typeface="Wingdings" panose="05000000000000000000" pitchFamily="2" charset="2"/>
              <a:buChar char="Ø"/>
            </a:pPr>
            <a:r>
              <a:rPr lang="en-US" u="sng" dirty="0"/>
              <a:t>Decentralized countries </a:t>
            </a:r>
            <a:r>
              <a:rPr lang="en-US" dirty="0"/>
              <a:t>- may face issues in managing budgets and coordinating procurement across levels</a:t>
            </a:r>
          </a:p>
        </p:txBody>
      </p:sp>
    </p:spTree>
    <p:extLst>
      <p:ext uri="{BB962C8B-B14F-4D97-AF65-F5344CB8AC3E}">
        <p14:creationId xmlns:p14="http://schemas.microsoft.com/office/powerpoint/2010/main" val="149645148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157" y="359977"/>
            <a:ext cx="6279943" cy="1325563"/>
          </a:xfrm>
        </p:spPr>
        <p:txBody>
          <a:bodyPr/>
          <a:lstStyle/>
          <a:p>
            <a:r>
              <a:rPr lang="en-US" dirty="0"/>
              <a:t>Phase 4: Budget Monitoring</a:t>
            </a:r>
          </a:p>
        </p:txBody>
      </p:sp>
      <p:pic>
        <p:nvPicPr>
          <p:cNvPr id="4" name="Picture 3"/>
          <p:cNvPicPr>
            <a:picLocks noChangeAspect="1"/>
          </p:cNvPicPr>
          <p:nvPr/>
        </p:nvPicPr>
        <p:blipFill rotWithShape="1">
          <a:blip r:embed="rId3"/>
          <a:srcRect l="21903" t="2495" r="5371" b="20529"/>
          <a:stretch/>
        </p:blipFill>
        <p:spPr>
          <a:xfrm>
            <a:off x="0" y="0"/>
            <a:ext cx="2176264" cy="2203704"/>
          </a:xfrm>
          <a:prstGeom prst="rect">
            <a:avLst/>
          </a:prstGeom>
        </p:spPr>
      </p:pic>
      <p:sp>
        <p:nvSpPr>
          <p:cNvPr id="3" name="Content Placeholder 2"/>
          <p:cNvSpPr>
            <a:spLocks noGrp="1"/>
          </p:cNvSpPr>
          <p:nvPr>
            <p:ph idx="1"/>
          </p:nvPr>
        </p:nvSpPr>
        <p:spPr>
          <a:xfrm>
            <a:off x="457200" y="2203703"/>
            <a:ext cx="8534400" cy="4226103"/>
          </a:xfrm>
        </p:spPr>
        <p:txBody>
          <a:bodyPr/>
          <a:lstStyle/>
          <a:p>
            <a:pPr marL="0" indent="0">
              <a:buNone/>
            </a:pPr>
            <a:r>
              <a:rPr lang="en-US" b="1" dirty="0"/>
              <a:t>Policymakers and advocates need to understand how money is being spent </a:t>
            </a:r>
            <a:r>
              <a:rPr lang="en-US" b="1" dirty="0">
                <a:sym typeface="Wingdings" panose="05000000000000000000" pitchFamily="2" charset="2"/>
              </a:rPr>
              <a:t> </a:t>
            </a:r>
            <a:r>
              <a:rPr lang="en-US" b="1" dirty="0"/>
              <a:t>ensure accountability, efficiency, equity &amp; inform spending decisions</a:t>
            </a:r>
          </a:p>
          <a:p>
            <a:pPr marL="0" indent="0">
              <a:buNone/>
            </a:pPr>
            <a:endParaRPr lang="en-US" sz="500" b="1" dirty="0"/>
          </a:p>
          <a:p>
            <a:pPr marL="0" indent="0">
              <a:buNone/>
            </a:pPr>
            <a:r>
              <a:rPr lang="en-US" b="1" dirty="0"/>
              <a:t>MOH can help by:</a:t>
            </a:r>
          </a:p>
          <a:p>
            <a:pPr lvl="1"/>
            <a:r>
              <a:rPr lang="en-US" dirty="0"/>
              <a:t>Tracking funding flows </a:t>
            </a:r>
          </a:p>
          <a:p>
            <a:pPr lvl="1"/>
            <a:r>
              <a:rPr lang="en-US" dirty="0"/>
              <a:t>Linking funds to expenditures on services produced or inputs purchased </a:t>
            </a:r>
          </a:p>
          <a:p>
            <a:pPr lvl="2">
              <a:buFont typeface="Wingdings" panose="05000000000000000000" pitchFamily="2" charset="2"/>
              <a:buChar char="Ø"/>
            </a:pPr>
            <a:r>
              <a:rPr lang="en-US" dirty="0"/>
              <a:t>Vaccines, cold chain supplies, etc.</a:t>
            </a:r>
          </a:p>
          <a:p>
            <a:pPr lvl="1"/>
            <a:r>
              <a:rPr lang="en-US" dirty="0"/>
              <a:t>Use internal audits (or other measures) </a:t>
            </a:r>
          </a:p>
          <a:p>
            <a:pPr marL="0" indent="0">
              <a:buNone/>
            </a:pPr>
            <a:r>
              <a:rPr lang="en-US" b="1" dirty="0"/>
              <a:t>Output-based mechanisms can create incentives for MOH to track immunization-related results &amp; inputs purchased</a:t>
            </a:r>
          </a:p>
          <a:p>
            <a:pPr lvl="1"/>
            <a:r>
              <a:rPr lang="en-US" dirty="0"/>
              <a:t>MTEF and program-based budgeting</a:t>
            </a:r>
          </a:p>
          <a:p>
            <a:pPr lvl="1"/>
            <a:r>
              <a:rPr lang="en-US" dirty="0"/>
              <a:t>Crucial to disentangling the </a:t>
            </a:r>
            <a:r>
              <a:rPr lang="en-US" u="sng" dirty="0"/>
              <a:t>causes and effects </a:t>
            </a:r>
            <a:r>
              <a:rPr lang="en-US" dirty="0"/>
              <a:t>of </a:t>
            </a:r>
            <a:r>
              <a:rPr lang="en-US" b="1" dirty="0"/>
              <a:t>underspending</a:t>
            </a:r>
          </a:p>
        </p:txBody>
      </p:sp>
    </p:spTree>
    <p:extLst>
      <p:ext uri="{BB962C8B-B14F-4D97-AF65-F5344CB8AC3E}">
        <p14:creationId xmlns:p14="http://schemas.microsoft.com/office/powerpoint/2010/main" val="373178054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157" y="359977"/>
            <a:ext cx="6279943" cy="1325563"/>
          </a:xfrm>
        </p:spPr>
        <p:txBody>
          <a:bodyPr/>
          <a:lstStyle/>
          <a:p>
            <a:r>
              <a:rPr lang="en-US" dirty="0"/>
              <a:t>Phase 4: Budget Monitoring</a:t>
            </a:r>
          </a:p>
        </p:txBody>
      </p:sp>
      <p:pic>
        <p:nvPicPr>
          <p:cNvPr id="4" name="Picture 3"/>
          <p:cNvPicPr>
            <a:picLocks noChangeAspect="1"/>
          </p:cNvPicPr>
          <p:nvPr/>
        </p:nvPicPr>
        <p:blipFill rotWithShape="1">
          <a:blip r:embed="rId3"/>
          <a:srcRect l="21903" t="2495" r="5371" b="20529"/>
          <a:stretch/>
        </p:blipFill>
        <p:spPr>
          <a:xfrm>
            <a:off x="0" y="0"/>
            <a:ext cx="2176264" cy="2203704"/>
          </a:xfrm>
          <a:prstGeom prst="rect">
            <a:avLst/>
          </a:prstGeom>
        </p:spPr>
      </p:pic>
      <p:sp>
        <p:nvSpPr>
          <p:cNvPr id="3" name="Content Placeholder 2"/>
          <p:cNvSpPr>
            <a:spLocks noGrp="1"/>
          </p:cNvSpPr>
          <p:nvPr>
            <p:ph idx="1"/>
          </p:nvPr>
        </p:nvSpPr>
        <p:spPr>
          <a:xfrm>
            <a:off x="457200" y="2203703"/>
            <a:ext cx="8534400" cy="4226103"/>
          </a:xfrm>
        </p:spPr>
        <p:txBody>
          <a:bodyPr>
            <a:normAutofit lnSpcReduction="10000"/>
          </a:bodyPr>
          <a:lstStyle/>
          <a:p>
            <a:pPr marL="0" indent="0">
              <a:buNone/>
            </a:pPr>
            <a:r>
              <a:rPr lang="en-US" b="1" dirty="0"/>
              <a:t>Underspending</a:t>
            </a:r>
          </a:p>
          <a:p>
            <a:r>
              <a:rPr lang="en-US" dirty="0"/>
              <a:t>The </a:t>
            </a:r>
            <a:r>
              <a:rPr lang="en-US" u="sng" dirty="0"/>
              <a:t>positive result </a:t>
            </a:r>
            <a:r>
              <a:rPr lang="en-US" dirty="0"/>
              <a:t>of system </a:t>
            </a:r>
            <a:r>
              <a:rPr lang="en-US" u="sng" dirty="0"/>
              <a:t>efficiencies</a:t>
            </a:r>
            <a:r>
              <a:rPr lang="en-US" dirty="0"/>
              <a:t> that make existing funds go further</a:t>
            </a:r>
          </a:p>
          <a:p>
            <a:r>
              <a:rPr lang="en-US" dirty="0"/>
              <a:t>Result from </a:t>
            </a:r>
          </a:p>
          <a:p>
            <a:pPr marL="742950" lvl="1" indent="-285750">
              <a:buFont typeface="Wingdings" panose="05000000000000000000" pitchFamily="2" charset="2"/>
              <a:buChar char="Ø"/>
            </a:pPr>
            <a:r>
              <a:rPr lang="en-US" u="sng" dirty="0"/>
              <a:t>poor financial management</a:t>
            </a:r>
            <a:r>
              <a:rPr lang="en-US" dirty="0"/>
              <a:t>, </a:t>
            </a:r>
          </a:p>
          <a:p>
            <a:pPr marL="742950" lvl="1" indent="-285750">
              <a:buFont typeface="Wingdings" panose="05000000000000000000" pitchFamily="2" charset="2"/>
              <a:buChar char="Ø"/>
            </a:pPr>
            <a:r>
              <a:rPr lang="en-US" dirty="0"/>
              <a:t>limited capacity on the part of units that receive funds to spend those funds, </a:t>
            </a:r>
          </a:p>
          <a:p>
            <a:pPr marL="742950" lvl="1" indent="-285750">
              <a:buFont typeface="Wingdings" panose="05000000000000000000" pitchFamily="2" charset="2"/>
              <a:buChar char="Ø"/>
            </a:pPr>
            <a:r>
              <a:rPr lang="en-US" dirty="0"/>
              <a:t>late disbursement, </a:t>
            </a:r>
          </a:p>
          <a:p>
            <a:pPr marL="742950" lvl="1" indent="-285750">
              <a:buFont typeface="Wingdings" panose="05000000000000000000" pitchFamily="2" charset="2"/>
              <a:buChar char="Ø"/>
            </a:pPr>
            <a:r>
              <a:rPr lang="en-US" dirty="0"/>
              <a:t>or inadequate capacity to track and account for expenditures.</a:t>
            </a:r>
          </a:p>
          <a:p>
            <a:pPr marL="0" indent="0">
              <a:buNone/>
            </a:pPr>
            <a:r>
              <a:rPr lang="en-US" b="1" dirty="0"/>
              <a:t>Challenges</a:t>
            </a:r>
          </a:p>
          <a:p>
            <a:r>
              <a:rPr lang="en-US" dirty="0"/>
              <a:t>If responsibility for implementing programs is fragmented </a:t>
            </a:r>
          </a:p>
          <a:p>
            <a:r>
              <a:rPr lang="en-US" dirty="0"/>
              <a:t>If the program components themselves (e.g. immunization and maternal and child health) are not integrated </a:t>
            </a:r>
          </a:p>
          <a:p>
            <a:pPr lvl="1">
              <a:buFont typeface="Wingdings" panose="05000000000000000000" pitchFamily="2" charset="2"/>
              <a:buChar char="v"/>
            </a:pPr>
            <a:r>
              <a:rPr lang="en-US" dirty="0">
                <a:solidFill>
                  <a:schemeClr val="accent5"/>
                </a:solidFill>
              </a:rPr>
              <a:t>Tracking of immunization spending should be integrated into general accounting and accountability measures to provide a holistic view of expenditures</a:t>
            </a:r>
          </a:p>
        </p:txBody>
      </p:sp>
    </p:spTree>
    <p:extLst>
      <p:ext uri="{BB962C8B-B14F-4D97-AF65-F5344CB8AC3E}">
        <p14:creationId xmlns:p14="http://schemas.microsoft.com/office/powerpoint/2010/main" val="367282298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3" name="Content Placeholder 2"/>
          <p:cNvSpPr>
            <a:spLocks noGrp="1"/>
          </p:cNvSpPr>
          <p:nvPr>
            <p:ph idx="1"/>
          </p:nvPr>
        </p:nvSpPr>
        <p:spPr/>
        <p:txBody>
          <a:bodyPr>
            <a:normAutofit/>
          </a:bodyPr>
          <a:lstStyle/>
          <a:p>
            <a:r>
              <a:rPr lang="en-US" b="1" dirty="0"/>
              <a:t>Domestic public funding </a:t>
            </a:r>
            <a:r>
              <a:rPr lang="en-US" dirty="0"/>
              <a:t>is the </a:t>
            </a:r>
            <a:r>
              <a:rPr lang="en-US" b="1" dirty="0"/>
              <a:t>most important </a:t>
            </a:r>
            <a:r>
              <a:rPr lang="en-US" dirty="0"/>
              <a:t>source of immunization financing</a:t>
            </a:r>
          </a:p>
          <a:p>
            <a:pPr lvl="1">
              <a:buFont typeface="Wingdings" panose="05000000000000000000" pitchFamily="2" charset="2"/>
              <a:buChar char="v"/>
            </a:pPr>
            <a:r>
              <a:rPr lang="en-US" dirty="0">
                <a:solidFill>
                  <a:srgbClr val="0070C0"/>
                </a:solidFill>
              </a:rPr>
              <a:t>Immunization planning and financing must be considered as a part of the broader budget process.</a:t>
            </a:r>
          </a:p>
          <a:p>
            <a:r>
              <a:rPr lang="en-US" b="1" dirty="0"/>
              <a:t>Understanding budget cycles </a:t>
            </a:r>
            <a:r>
              <a:rPr lang="en-US" dirty="0"/>
              <a:t>and processes is </a:t>
            </a:r>
            <a:r>
              <a:rPr lang="en-US" b="1" dirty="0"/>
              <a:t>crucial to finding opportunities</a:t>
            </a:r>
            <a:r>
              <a:rPr lang="en-US" dirty="0"/>
              <a:t> and mitigating financial risks for immunization efforts.</a:t>
            </a:r>
          </a:p>
          <a:p>
            <a:r>
              <a:rPr lang="en-US" dirty="0"/>
              <a:t>Existing </a:t>
            </a:r>
            <a:r>
              <a:rPr lang="en-US" b="1" dirty="0"/>
              <a:t>planning</a:t>
            </a:r>
            <a:r>
              <a:rPr lang="en-US" dirty="0"/>
              <a:t> </a:t>
            </a:r>
            <a:r>
              <a:rPr lang="en-US" b="1" dirty="0"/>
              <a:t>tools</a:t>
            </a:r>
            <a:r>
              <a:rPr lang="en-US" dirty="0"/>
              <a:t> can </a:t>
            </a:r>
            <a:r>
              <a:rPr lang="en-US" b="1" dirty="0"/>
              <a:t>help</a:t>
            </a:r>
            <a:r>
              <a:rPr lang="en-US" dirty="0"/>
              <a:t> with estimating costs, identifying sources of financing and resource gaps, and formulating arguments in favor of immunization investments</a:t>
            </a:r>
          </a:p>
          <a:p>
            <a:r>
              <a:rPr lang="en-US" b="1" dirty="0"/>
              <a:t>Standalone planning </a:t>
            </a:r>
            <a:r>
              <a:rPr lang="en-US" dirty="0"/>
              <a:t>for immunization </a:t>
            </a:r>
            <a:r>
              <a:rPr lang="en-US" b="1" dirty="0"/>
              <a:t>disconnected</a:t>
            </a:r>
            <a:r>
              <a:rPr lang="en-US" dirty="0"/>
              <a:t> </a:t>
            </a:r>
            <a:r>
              <a:rPr lang="en-US" b="1" dirty="0"/>
              <a:t>from the national budget </a:t>
            </a:r>
            <a:r>
              <a:rPr lang="en-US" dirty="0"/>
              <a:t>can </a:t>
            </a:r>
            <a:r>
              <a:rPr lang="en-US" b="1" dirty="0"/>
              <a:t>lead to </a:t>
            </a:r>
            <a:r>
              <a:rPr lang="en-US" dirty="0"/>
              <a:t>fragmentation and budgeting </a:t>
            </a:r>
            <a:r>
              <a:rPr lang="en-US" b="1" dirty="0"/>
              <a:t>problems</a:t>
            </a:r>
            <a:r>
              <a:rPr lang="en-US" dirty="0"/>
              <a:t> and make it difficult to win support for immunization goals and build integrated processes</a:t>
            </a:r>
          </a:p>
        </p:txBody>
      </p:sp>
    </p:spTree>
    <p:extLst>
      <p:ext uri="{BB962C8B-B14F-4D97-AF65-F5344CB8AC3E}">
        <p14:creationId xmlns:p14="http://schemas.microsoft.com/office/powerpoint/2010/main" val="10450290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lstStyle/>
          <a:p>
            <a:r>
              <a:rPr lang="en-US" dirty="0"/>
              <a:t>Ozawa, S., Grewal, S., Portnoy, A., Sinha, A., </a:t>
            </a:r>
            <a:r>
              <a:rPr lang="en-US" dirty="0" err="1"/>
              <a:t>Arilotta</a:t>
            </a:r>
            <a:r>
              <a:rPr lang="en-US" dirty="0"/>
              <a:t>, R., Stack, M. L., &amp; </a:t>
            </a:r>
            <a:r>
              <a:rPr lang="en-US" dirty="0" err="1"/>
              <a:t>Brenzel</a:t>
            </a:r>
            <a:r>
              <a:rPr lang="en-US" dirty="0"/>
              <a:t>, L. (2016). Funding gap for immunization across 94 low-and middle-income countries. </a:t>
            </a:r>
            <a:r>
              <a:rPr lang="en-US" i="1" dirty="0"/>
              <a:t>Vaccine</a:t>
            </a:r>
            <a:r>
              <a:rPr lang="en-US" dirty="0"/>
              <a:t>, </a:t>
            </a:r>
            <a:r>
              <a:rPr lang="en-US" i="1" dirty="0"/>
              <a:t>34</a:t>
            </a:r>
            <a:r>
              <a:rPr lang="en-US" dirty="0"/>
              <a:t>(50), 6408-6416. </a:t>
            </a:r>
            <a:r>
              <a:rPr lang="en-US" dirty="0">
                <a:hlinkClick r:id="rId2"/>
              </a:rPr>
              <a:t>http://dx.doi.org/10.1016/j.vaccine.2016.09.036</a:t>
            </a:r>
            <a:r>
              <a:rPr lang="en-US" dirty="0"/>
              <a:t> </a:t>
            </a:r>
          </a:p>
          <a:p>
            <a:r>
              <a:rPr lang="en-US" dirty="0" err="1"/>
              <a:t>Barroy</a:t>
            </a:r>
            <a:r>
              <a:rPr lang="en-US" dirty="0"/>
              <a:t>, Helene, et al. </a:t>
            </a:r>
            <a:r>
              <a:rPr lang="en-US" i="1" dirty="0"/>
              <a:t>Assessing fiscal space for health expansion in low-and-middle income countries: a review of the evidence</a:t>
            </a:r>
            <a:r>
              <a:rPr lang="en-US" dirty="0"/>
              <a:t>. No. WHO/HIS/HGF/</a:t>
            </a:r>
            <a:r>
              <a:rPr lang="en-US" dirty="0" err="1"/>
              <a:t>HFWorkingPaper</a:t>
            </a:r>
            <a:r>
              <a:rPr lang="en-US" dirty="0"/>
              <a:t>/16.3. World Health Organization, 2016.</a:t>
            </a:r>
          </a:p>
          <a:p>
            <a:r>
              <a:rPr lang="en-US" dirty="0"/>
              <a:t>Allen R, Hemming R, Potter BH. International handbook on public financial management. New York: Palgrave Macmillan; 2016.</a:t>
            </a:r>
          </a:p>
        </p:txBody>
      </p:sp>
    </p:spTree>
    <p:extLst>
      <p:ext uri="{BB962C8B-B14F-4D97-AF65-F5344CB8AC3E}">
        <p14:creationId xmlns:p14="http://schemas.microsoft.com/office/powerpoint/2010/main" val="121763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Why is it Important for Governments to Finance Immunization Programs?</a:t>
            </a:r>
          </a:p>
        </p:txBody>
      </p:sp>
      <p:sp>
        <p:nvSpPr>
          <p:cNvPr id="3" name="Content Placeholder 2"/>
          <p:cNvSpPr>
            <a:spLocks noGrp="1"/>
          </p:cNvSpPr>
          <p:nvPr>
            <p:ph idx="1"/>
          </p:nvPr>
        </p:nvSpPr>
        <p:spPr>
          <a:xfrm>
            <a:off x="628650" y="1752600"/>
            <a:ext cx="8466632" cy="4648200"/>
          </a:xfrm>
        </p:spPr>
        <p:txBody>
          <a:bodyPr>
            <a:noAutofit/>
          </a:bodyPr>
          <a:lstStyle/>
          <a:p>
            <a:pPr marL="514350" indent="-514350">
              <a:spcBef>
                <a:spcPts val="600"/>
              </a:spcBef>
              <a:buFont typeface="+mj-lt"/>
              <a:buAutoNum type="arabicPeriod"/>
            </a:pPr>
            <a:r>
              <a:rPr lang="en-US" sz="3100" dirty="0"/>
              <a:t>Immunization programs require public </a:t>
            </a:r>
            <a:r>
              <a:rPr lang="en-US" sz="3100" b="1" dirty="0"/>
              <a:t>resources</a:t>
            </a:r>
          </a:p>
          <a:p>
            <a:pPr lvl="1">
              <a:spcBef>
                <a:spcPts val="600"/>
              </a:spcBef>
            </a:pPr>
            <a:r>
              <a:rPr lang="en-US" sz="2300" dirty="0"/>
              <a:t>Coordinating activities at the national level</a:t>
            </a:r>
          </a:p>
          <a:p>
            <a:pPr lvl="1">
              <a:spcBef>
                <a:spcPts val="600"/>
              </a:spcBef>
            </a:pPr>
            <a:r>
              <a:rPr lang="en-US" sz="2300" dirty="0"/>
              <a:t>Vaccine procurement and supply chains</a:t>
            </a:r>
          </a:p>
          <a:p>
            <a:pPr lvl="1">
              <a:spcBef>
                <a:spcPts val="600"/>
              </a:spcBef>
            </a:pPr>
            <a:r>
              <a:rPr lang="en-US" sz="2300" dirty="0"/>
              <a:t>Financing of the primary care facilities and staff to deliver routine immunization</a:t>
            </a:r>
          </a:p>
          <a:p>
            <a:pPr marL="514350" indent="-514350">
              <a:spcBef>
                <a:spcPts val="600"/>
              </a:spcBef>
              <a:buFont typeface="+mj-lt"/>
              <a:buAutoNum type="arabicPeriod"/>
            </a:pPr>
            <a:r>
              <a:rPr lang="en-US" sz="3100" dirty="0"/>
              <a:t>Herd immunity is a public good</a:t>
            </a:r>
            <a:endParaRPr lang="en-US" sz="3100" b="1" dirty="0"/>
          </a:p>
          <a:p>
            <a:pPr lvl="1">
              <a:spcBef>
                <a:spcPts val="600"/>
              </a:spcBef>
            </a:pPr>
            <a:r>
              <a:rPr lang="en-US" sz="2300" dirty="0"/>
              <a:t>Social benefit exceeds the value to individuals</a:t>
            </a:r>
          </a:p>
          <a:p>
            <a:pPr marL="514350" indent="-514350">
              <a:spcBef>
                <a:spcPts val="600"/>
              </a:spcBef>
              <a:buFont typeface="+mj-lt"/>
              <a:buAutoNum type="arabicPeriod"/>
            </a:pPr>
            <a:r>
              <a:rPr lang="en-US" sz="3100" dirty="0"/>
              <a:t>Access to immunization is widely seen </a:t>
            </a:r>
            <a:r>
              <a:rPr lang="en-US" sz="3100" b="1" dirty="0"/>
              <a:t>as a right </a:t>
            </a:r>
          </a:p>
          <a:p>
            <a:pPr lvl="1">
              <a:spcBef>
                <a:spcPts val="600"/>
              </a:spcBef>
            </a:pPr>
            <a:r>
              <a:rPr lang="en-US" sz="2300" dirty="0"/>
              <a:t>SDG indicator 3.b.1  </a:t>
            </a:r>
            <a:r>
              <a:rPr lang="en-US" sz="2000" dirty="0"/>
              <a:t>(% covered by all vaccines)</a:t>
            </a:r>
          </a:p>
          <a:p>
            <a:pPr lvl="1">
              <a:spcBef>
                <a:spcPts val="600"/>
              </a:spcBef>
            </a:pPr>
            <a:r>
              <a:rPr lang="en-US" sz="2000" dirty="0"/>
              <a:t>SDG indicator 3.8.1 (Included in Universal Health Coverage indicator)</a:t>
            </a:r>
          </a:p>
        </p:txBody>
      </p:sp>
      <p:sp>
        <p:nvSpPr>
          <p:cNvPr id="4" name="Rectangle 3"/>
          <p:cNvSpPr/>
          <p:nvPr/>
        </p:nvSpPr>
        <p:spPr>
          <a:xfrm>
            <a:off x="-26233" y="6596390"/>
            <a:ext cx="9121515" cy="261610"/>
          </a:xfrm>
          <a:prstGeom prst="rect">
            <a:avLst/>
          </a:prstGeom>
        </p:spPr>
        <p:txBody>
          <a:bodyPr wrap="square">
            <a:spAutoFit/>
          </a:bodyPr>
          <a:lstStyle/>
          <a:p>
            <a:pPr lvl="0">
              <a:defRPr/>
            </a:pPr>
            <a:r>
              <a:rPr lang="en-US" sz="1100" dirty="0"/>
              <a:t>Results for Development (R4D). Immunization financing: a resource guide for advocates, policymakers, and program managers. Washington D.C.: R4D; 2017.</a:t>
            </a:r>
          </a:p>
        </p:txBody>
      </p:sp>
    </p:spTree>
    <p:extLst>
      <p:ext uri="{BB962C8B-B14F-4D97-AF65-F5344CB8AC3E}">
        <p14:creationId xmlns:p14="http://schemas.microsoft.com/office/powerpoint/2010/main" val="344630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C3E9-CB4E-4CE5-867A-A3AB16EB6CDB}"/>
              </a:ext>
            </a:extLst>
          </p:cNvPr>
          <p:cNvSpPr>
            <a:spLocks noGrp="1"/>
          </p:cNvSpPr>
          <p:nvPr>
            <p:ph type="title"/>
          </p:nvPr>
        </p:nvSpPr>
        <p:spPr/>
        <p:txBody>
          <a:bodyPr/>
          <a:lstStyle/>
          <a:p>
            <a:r>
              <a:rPr lang="en-US" dirty="0"/>
              <a:t>Economics Rationale for Public Subsidies</a:t>
            </a:r>
          </a:p>
        </p:txBody>
      </p:sp>
      <p:cxnSp>
        <p:nvCxnSpPr>
          <p:cNvPr id="5" name="Straight Connector 4">
            <a:extLst>
              <a:ext uri="{FF2B5EF4-FFF2-40B4-BE49-F238E27FC236}">
                <a16:creationId xmlns:a16="http://schemas.microsoft.com/office/drawing/2014/main" id="{69855C45-44FD-4ED4-87F9-01C8F3BA506F}"/>
              </a:ext>
            </a:extLst>
          </p:cNvPr>
          <p:cNvCxnSpPr/>
          <p:nvPr/>
        </p:nvCxnSpPr>
        <p:spPr>
          <a:xfrm>
            <a:off x="838200" y="2133600"/>
            <a:ext cx="0" cy="3733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409113-6CEF-4C1C-9FCC-B3946240AE01}"/>
              </a:ext>
            </a:extLst>
          </p:cNvPr>
          <p:cNvCxnSpPr>
            <a:cxnSpLocks/>
          </p:cNvCxnSpPr>
          <p:nvPr/>
        </p:nvCxnSpPr>
        <p:spPr>
          <a:xfrm>
            <a:off x="990600" y="2286000"/>
            <a:ext cx="6096000" cy="3581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EC5990-91E4-4811-B033-3E1C946899AC}"/>
              </a:ext>
            </a:extLst>
          </p:cNvPr>
          <p:cNvCxnSpPr>
            <a:cxnSpLocks/>
          </p:cNvCxnSpPr>
          <p:nvPr/>
        </p:nvCxnSpPr>
        <p:spPr>
          <a:xfrm flipH="1">
            <a:off x="838200" y="3429000"/>
            <a:ext cx="7162800" cy="5715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0BB2F8-C0D4-4C82-A981-D63291EB64B4}"/>
              </a:ext>
            </a:extLst>
          </p:cNvPr>
          <p:cNvCxnSpPr>
            <a:cxnSpLocks/>
          </p:cNvCxnSpPr>
          <p:nvPr/>
        </p:nvCxnSpPr>
        <p:spPr>
          <a:xfrm flipH="1">
            <a:off x="838200" y="5867400"/>
            <a:ext cx="7239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81D97C-4C74-4082-9B8B-2950E66EB85F}"/>
              </a:ext>
            </a:extLst>
          </p:cNvPr>
          <p:cNvSpPr txBox="1"/>
          <p:nvPr/>
        </p:nvSpPr>
        <p:spPr>
          <a:xfrm>
            <a:off x="457200" y="1567935"/>
            <a:ext cx="1295400" cy="553998"/>
          </a:xfrm>
          <a:prstGeom prst="rect">
            <a:avLst/>
          </a:prstGeom>
          <a:noFill/>
        </p:spPr>
        <p:txBody>
          <a:bodyPr wrap="square" rtlCol="0">
            <a:spAutoFit/>
          </a:bodyPr>
          <a:lstStyle/>
          <a:p>
            <a:r>
              <a:rPr lang="en-US" dirty="0"/>
              <a:t>Total Price </a:t>
            </a:r>
          </a:p>
          <a:p>
            <a:r>
              <a:rPr lang="en-US" sz="1100" dirty="0"/>
              <a:t>(Time, Travel, Fees)</a:t>
            </a:r>
          </a:p>
        </p:txBody>
      </p:sp>
      <p:sp>
        <p:nvSpPr>
          <p:cNvPr id="26" name="TextBox 25">
            <a:extLst>
              <a:ext uri="{FF2B5EF4-FFF2-40B4-BE49-F238E27FC236}">
                <a16:creationId xmlns:a16="http://schemas.microsoft.com/office/drawing/2014/main" id="{2EFA7525-E464-4ABB-80ED-D51C66D226F2}"/>
              </a:ext>
            </a:extLst>
          </p:cNvPr>
          <p:cNvSpPr txBox="1"/>
          <p:nvPr/>
        </p:nvSpPr>
        <p:spPr>
          <a:xfrm>
            <a:off x="7772400" y="5940980"/>
            <a:ext cx="1219200" cy="369332"/>
          </a:xfrm>
          <a:prstGeom prst="rect">
            <a:avLst/>
          </a:prstGeom>
          <a:noFill/>
        </p:spPr>
        <p:txBody>
          <a:bodyPr wrap="square" rtlCol="0">
            <a:spAutoFit/>
          </a:bodyPr>
          <a:lstStyle/>
          <a:p>
            <a:r>
              <a:rPr lang="en-US" dirty="0"/>
              <a:t>% Covered</a:t>
            </a:r>
          </a:p>
        </p:txBody>
      </p:sp>
      <p:sp>
        <p:nvSpPr>
          <p:cNvPr id="27" name="TextBox 26">
            <a:extLst>
              <a:ext uri="{FF2B5EF4-FFF2-40B4-BE49-F238E27FC236}">
                <a16:creationId xmlns:a16="http://schemas.microsoft.com/office/drawing/2014/main" id="{30B1F21D-67C8-452C-8213-74A352CC1474}"/>
              </a:ext>
            </a:extLst>
          </p:cNvPr>
          <p:cNvSpPr txBox="1"/>
          <p:nvPr/>
        </p:nvSpPr>
        <p:spPr>
          <a:xfrm>
            <a:off x="5334000" y="5994619"/>
            <a:ext cx="1828791" cy="369332"/>
          </a:xfrm>
          <a:prstGeom prst="rect">
            <a:avLst/>
          </a:prstGeom>
          <a:noFill/>
        </p:spPr>
        <p:txBody>
          <a:bodyPr wrap="square" rtlCol="0">
            <a:spAutoFit/>
          </a:bodyPr>
          <a:lstStyle/>
          <a:p>
            <a:r>
              <a:rPr lang="en-US" dirty="0"/>
              <a:t>(Herd Immunity)</a:t>
            </a:r>
          </a:p>
        </p:txBody>
      </p:sp>
      <p:sp>
        <p:nvSpPr>
          <p:cNvPr id="28" name="TextBox 27">
            <a:extLst>
              <a:ext uri="{FF2B5EF4-FFF2-40B4-BE49-F238E27FC236}">
                <a16:creationId xmlns:a16="http://schemas.microsoft.com/office/drawing/2014/main" id="{7DC89EA7-22ED-48DE-B4EF-4D4D00F1C934}"/>
              </a:ext>
            </a:extLst>
          </p:cNvPr>
          <p:cNvSpPr txBox="1"/>
          <p:nvPr/>
        </p:nvSpPr>
        <p:spPr>
          <a:xfrm>
            <a:off x="3124200" y="5974318"/>
            <a:ext cx="1219200" cy="369332"/>
          </a:xfrm>
          <a:prstGeom prst="rect">
            <a:avLst/>
          </a:prstGeom>
          <a:noFill/>
        </p:spPr>
        <p:txBody>
          <a:bodyPr wrap="square" rtlCol="0">
            <a:spAutoFit/>
          </a:bodyPr>
          <a:lstStyle/>
          <a:p>
            <a:r>
              <a:rPr lang="en-US" dirty="0" err="1"/>
              <a:t>Q</a:t>
            </a:r>
            <a:r>
              <a:rPr lang="en-US" baseline="-25000" dirty="0" err="1"/>
              <a:t>no</a:t>
            </a:r>
            <a:r>
              <a:rPr lang="en-US" baseline="-25000" dirty="0"/>
              <a:t> subsidy</a:t>
            </a:r>
            <a:endParaRPr lang="en-US" dirty="0"/>
          </a:p>
        </p:txBody>
      </p:sp>
      <p:sp>
        <p:nvSpPr>
          <p:cNvPr id="29" name="TextBox 28">
            <a:extLst>
              <a:ext uri="{FF2B5EF4-FFF2-40B4-BE49-F238E27FC236}">
                <a16:creationId xmlns:a16="http://schemas.microsoft.com/office/drawing/2014/main" id="{5D65274B-44C9-4544-A04B-D0C17E82C2FB}"/>
              </a:ext>
            </a:extLst>
          </p:cNvPr>
          <p:cNvSpPr txBox="1"/>
          <p:nvPr/>
        </p:nvSpPr>
        <p:spPr>
          <a:xfrm>
            <a:off x="1828800" y="2439472"/>
            <a:ext cx="1066800" cy="369332"/>
          </a:xfrm>
          <a:prstGeom prst="rect">
            <a:avLst/>
          </a:prstGeom>
          <a:noFill/>
        </p:spPr>
        <p:txBody>
          <a:bodyPr wrap="square" rtlCol="0">
            <a:spAutoFit/>
          </a:bodyPr>
          <a:lstStyle/>
          <a:p>
            <a:r>
              <a:rPr lang="en-US" dirty="0"/>
              <a:t>Demand</a:t>
            </a:r>
          </a:p>
        </p:txBody>
      </p:sp>
      <p:sp>
        <p:nvSpPr>
          <p:cNvPr id="30" name="TextBox 29">
            <a:extLst>
              <a:ext uri="{FF2B5EF4-FFF2-40B4-BE49-F238E27FC236}">
                <a16:creationId xmlns:a16="http://schemas.microsoft.com/office/drawing/2014/main" id="{DBE102C3-A418-43EA-87BC-8AEEB6CDAEC5}"/>
              </a:ext>
            </a:extLst>
          </p:cNvPr>
          <p:cNvSpPr txBox="1"/>
          <p:nvPr/>
        </p:nvSpPr>
        <p:spPr>
          <a:xfrm>
            <a:off x="6781800" y="3557588"/>
            <a:ext cx="1733550" cy="646331"/>
          </a:xfrm>
          <a:prstGeom prst="rect">
            <a:avLst/>
          </a:prstGeom>
          <a:noFill/>
        </p:spPr>
        <p:txBody>
          <a:bodyPr wrap="square" rtlCol="0">
            <a:spAutoFit/>
          </a:bodyPr>
          <a:lstStyle/>
          <a:p>
            <a:r>
              <a:rPr lang="en-US" dirty="0"/>
              <a:t>Market Supply Curve</a:t>
            </a:r>
          </a:p>
        </p:txBody>
      </p:sp>
      <p:cxnSp>
        <p:nvCxnSpPr>
          <p:cNvPr id="35" name="Straight Connector 34">
            <a:extLst>
              <a:ext uri="{FF2B5EF4-FFF2-40B4-BE49-F238E27FC236}">
                <a16:creationId xmlns:a16="http://schemas.microsoft.com/office/drawing/2014/main" id="{BF09AD4E-8E96-4756-8CA3-41F91F7EEF82}"/>
              </a:ext>
            </a:extLst>
          </p:cNvPr>
          <p:cNvCxnSpPr/>
          <p:nvPr/>
        </p:nvCxnSpPr>
        <p:spPr>
          <a:xfrm>
            <a:off x="3505200" y="5791200"/>
            <a:ext cx="0" cy="149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A97D94-9F51-4AB9-8EF5-CE4E275F82A2}"/>
              </a:ext>
            </a:extLst>
          </p:cNvPr>
          <p:cNvCxnSpPr/>
          <p:nvPr/>
        </p:nvCxnSpPr>
        <p:spPr>
          <a:xfrm>
            <a:off x="5791200" y="5791200"/>
            <a:ext cx="0" cy="1497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042332-6C18-483D-842D-6F53525233E2}"/>
              </a:ext>
            </a:extLst>
          </p:cNvPr>
          <p:cNvSpPr txBox="1"/>
          <p:nvPr/>
        </p:nvSpPr>
        <p:spPr>
          <a:xfrm>
            <a:off x="152400" y="3530084"/>
            <a:ext cx="1219200" cy="369332"/>
          </a:xfrm>
          <a:prstGeom prst="rect">
            <a:avLst/>
          </a:prstGeom>
          <a:noFill/>
        </p:spPr>
        <p:txBody>
          <a:bodyPr wrap="square" rtlCol="0">
            <a:spAutoFit/>
          </a:bodyPr>
          <a:lstStyle/>
          <a:p>
            <a:r>
              <a:rPr lang="en-US" dirty="0" err="1"/>
              <a:t>P</a:t>
            </a:r>
            <a:r>
              <a:rPr lang="en-US" baseline="-25000" dirty="0" err="1"/>
              <a:t>no</a:t>
            </a:r>
            <a:r>
              <a:rPr lang="en-US" baseline="-25000" dirty="0"/>
              <a:t> subsidy</a:t>
            </a:r>
            <a:endParaRPr lang="en-US" dirty="0"/>
          </a:p>
        </p:txBody>
      </p:sp>
      <p:sp>
        <p:nvSpPr>
          <p:cNvPr id="3" name="Oval 2">
            <a:extLst>
              <a:ext uri="{FF2B5EF4-FFF2-40B4-BE49-F238E27FC236}">
                <a16:creationId xmlns:a16="http://schemas.microsoft.com/office/drawing/2014/main" id="{C710E0DE-6C9F-4ABB-B016-C98B67EBF76E}"/>
              </a:ext>
            </a:extLst>
          </p:cNvPr>
          <p:cNvSpPr/>
          <p:nvPr/>
        </p:nvSpPr>
        <p:spPr>
          <a:xfrm flipV="1">
            <a:off x="3429000" y="3689092"/>
            <a:ext cx="152400" cy="16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41BAC325-124C-4CE0-A123-B7BC921B5B04}"/>
              </a:ext>
            </a:extLst>
          </p:cNvPr>
          <p:cNvSpPr/>
          <p:nvPr/>
        </p:nvSpPr>
        <p:spPr>
          <a:xfrm>
            <a:off x="4191000" y="2362200"/>
            <a:ext cx="2133600" cy="863381"/>
          </a:xfrm>
          <a:prstGeom prst="wedgeRectCallout">
            <a:avLst>
              <a:gd name="adj1" fmla="val -81378"/>
              <a:gd name="adj2" fmla="val 110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Equilibrium fails to reach herd immunity</a:t>
            </a:r>
          </a:p>
        </p:txBody>
      </p:sp>
    </p:spTree>
    <p:extLst>
      <p:ext uri="{BB962C8B-B14F-4D97-AF65-F5344CB8AC3E}">
        <p14:creationId xmlns:p14="http://schemas.microsoft.com/office/powerpoint/2010/main" val="323550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C3E9-CB4E-4CE5-867A-A3AB16EB6CDB}"/>
              </a:ext>
            </a:extLst>
          </p:cNvPr>
          <p:cNvSpPr>
            <a:spLocks noGrp="1"/>
          </p:cNvSpPr>
          <p:nvPr>
            <p:ph type="title"/>
          </p:nvPr>
        </p:nvSpPr>
        <p:spPr/>
        <p:txBody>
          <a:bodyPr/>
          <a:lstStyle/>
          <a:p>
            <a:r>
              <a:rPr lang="en-US" dirty="0"/>
              <a:t>Demand without subsidy is too low</a:t>
            </a:r>
          </a:p>
        </p:txBody>
      </p:sp>
      <p:cxnSp>
        <p:nvCxnSpPr>
          <p:cNvPr id="5" name="Straight Connector 4">
            <a:extLst>
              <a:ext uri="{FF2B5EF4-FFF2-40B4-BE49-F238E27FC236}">
                <a16:creationId xmlns:a16="http://schemas.microsoft.com/office/drawing/2014/main" id="{69855C45-44FD-4ED4-87F9-01C8F3BA506F}"/>
              </a:ext>
            </a:extLst>
          </p:cNvPr>
          <p:cNvCxnSpPr/>
          <p:nvPr/>
        </p:nvCxnSpPr>
        <p:spPr>
          <a:xfrm>
            <a:off x="838200" y="2133600"/>
            <a:ext cx="0" cy="3733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409113-6CEF-4C1C-9FCC-B3946240AE01}"/>
              </a:ext>
            </a:extLst>
          </p:cNvPr>
          <p:cNvCxnSpPr>
            <a:cxnSpLocks/>
          </p:cNvCxnSpPr>
          <p:nvPr/>
        </p:nvCxnSpPr>
        <p:spPr>
          <a:xfrm>
            <a:off x="990600" y="2286000"/>
            <a:ext cx="6096000" cy="3581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EC5990-91E4-4811-B033-3E1C946899AC}"/>
              </a:ext>
            </a:extLst>
          </p:cNvPr>
          <p:cNvCxnSpPr>
            <a:cxnSpLocks/>
          </p:cNvCxnSpPr>
          <p:nvPr/>
        </p:nvCxnSpPr>
        <p:spPr>
          <a:xfrm flipH="1">
            <a:off x="838200" y="3429000"/>
            <a:ext cx="7162800" cy="5715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0BB2F8-C0D4-4C82-A981-D63291EB64B4}"/>
              </a:ext>
            </a:extLst>
          </p:cNvPr>
          <p:cNvCxnSpPr>
            <a:cxnSpLocks/>
          </p:cNvCxnSpPr>
          <p:nvPr/>
        </p:nvCxnSpPr>
        <p:spPr>
          <a:xfrm flipH="1">
            <a:off x="838200" y="5867400"/>
            <a:ext cx="7239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81D97C-4C74-4082-9B8B-2950E66EB85F}"/>
              </a:ext>
            </a:extLst>
          </p:cNvPr>
          <p:cNvSpPr txBox="1"/>
          <p:nvPr/>
        </p:nvSpPr>
        <p:spPr>
          <a:xfrm>
            <a:off x="457200" y="1567935"/>
            <a:ext cx="1295400" cy="553998"/>
          </a:xfrm>
          <a:prstGeom prst="rect">
            <a:avLst/>
          </a:prstGeom>
          <a:noFill/>
        </p:spPr>
        <p:txBody>
          <a:bodyPr wrap="square" rtlCol="0">
            <a:spAutoFit/>
          </a:bodyPr>
          <a:lstStyle/>
          <a:p>
            <a:r>
              <a:rPr lang="en-US" dirty="0"/>
              <a:t>Total Price </a:t>
            </a:r>
          </a:p>
          <a:p>
            <a:r>
              <a:rPr lang="en-US" sz="1100" dirty="0"/>
              <a:t>(Time, Travel, Fees)</a:t>
            </a:r>
          </a:p>
        </p:txBody>
      </p:sp>
      <p:sp>
        <p:nvSpPr>
          <p:cNvPr id="26" name="TextBox 25">
            <a:extLst>
              <a:ext uri="{FF2B5EF4-FFF2-40B4-BE49-F238E27FC236}">
                <a16:creationId xmlns:a16="http://schemas.microsoft.com/office/drawing/2014/main" id="{2EFA7525-E464-4ABB-80ED-D51C66D226F2}"/>
              </a:ext>
            </a:extLst>
          </p:cNvPr>
          <p:cNvSpPr txBox="1"/>
          <p:nvPr/>
        </p:nvSpPr>
        <p:spPr>
          <a:xfrm>
            <a:off x="7772400" y="5940980"/>
            <a:ext cx="1219200" cy="369332"/>
          </a:xfrm>
          <a:prstGeom prst="rect">
            <a:avLst/>
          </a:prstGeom>
          <a:noFill/>
        </p:spPr>
        <p:txBody>
          <a:bodyPr wrap="square" rtlCol="0">
            <a:spAutoFit/>
          </a:bodyPr>
          <a:lstStyle/>
          <a:p>
            <a:r>
              <a:rPr lang="en-US" dirty="0"/>
              <a:t>% Covered</a:t>
            </a:r>
          </a:p>
        </p:txBody>
      </p:sp>
      <p:sp>
        <p:nvSpPr>
          <p:cNvPr id="27" name="TextBox 26">
            <a:extLst>
              <a:ext uri="{FF2B5EF4-FFF2-40B4-BE49-F238E27FC236}">
                <a16:creationId xmlns:a16="http://schemas.microsoft.com/office/drawing/2014/main" id="{30B1F21D-67C8-452C-8213-74A352CC1474}"/>
              </a:ext>
            </a:extLst>
          </p:cNvPr>
          <p:cNvSpPr txBox="1"/>
          <p:nvPr/>
        </p:nvSpPr>
        <p:spPr>
          <a:xfrm>
            <a:off x="5334000" y="5994619"/>
            <a:ext cx="1828791" cy="369332"/>
          </a:xfrm>
          <a:prstGeom prst="rect">
            <a:avLst/>
          </a:prstGeom>
          <a:noFill/>
        </p:spPr>
        <p:txBody>
          <a:bodyPr wrap="square" rtlCol="0">
            <a:spAutoFit/>
          </a:bodyPr>
          <a:lstStyle/>
          <a:p>
            <a:r>
              <a:rPr lang="en-US" dirty="0"/>
              <a:t>(Herd Immunity)</a:t>
            </a:r>
          </a:p>
        </p:txBody>
      </p:sp>
      <p:sp>
        <p:nvSpPr>
          <p:cNvPr id="28" name="TextBox 27">
            <a:extLst>
              <a:ext uri="{FF2B5EF4-FFF2-40B4-BE49-F238E27FC236}">
                <a16:creationId xmlns:a16="http://schemas.microsoft.com/office/drawing/2014/main" id="{7DC89EA7-22ED-48DE-B4EF-4D4D00F1C934}"/>
              </a:ext>
            </a:extLst>
          </p:cNvPr>
          <p:cNvSpPr txBox="1"/>
          <p:nvPr/>
        </p:nvSpPr>
        <p:spPr>
          <a:xfrm>
            <a:off x="3124200" y="5974318"/>
            <a:ext cx="1219200" cy="369332"/>
          </a:xfrm>
          <a:prstGeom prst="rect">
            <a:avLst/>
          </a:prstGeom>
          <a:noFill/>
        </p:spPr>
        <p:txBody>
          <a:bodyPr wrap="square" rtlCol="0">
            <a:spAutoFit/>
          </a:bodyPr>
          <a:lstStyle/>
          <a:p>
            <a:r>
              <a:rPr lang="en-US" dirty="0" err="1"/>
              <a:t>Q</a:t>
            </a:r>
            <a:r>
              <a:rPr lang="en-US" baseline="-25000" dirty="0" err="1"/>
              <a:t>no</a:t>
            </a:r>
            <a:r>
              <a:rPr lang="en-US" baseline="-25000" dirty="0"/>
              <a:t> subsidy</a:t>
            </a:r>
            <a:endParaRPr lang="en-US" dirty="0"/>
          </a:p>
        </p:txBody>
      </p:sp>
      <p:sp>
        <p:nvSpPr>
          <p:cNvPr id="29" name="TextBox 28">
            <a:extLst>
              <a:ext uri="{FF2B5EF4-FFF2-40B4-BE49-F238E27FC236}">
                <a16:creationId xmlns:a16="http://schemas.microsoft.com/office/drawing/2014/main" id="{5D65274B-44C9-4544-A04B-D0C17E82C2FB}"/>
              </a:ext>
            </a:extLst>
          </p:cNvPr>
          <p:cNvSpPr txBox="1"/>
          <p:nvPr/>
        </p:nvSpPr>
        <p:spPr>
          <a:xfrm>
            <a:off x="1828800" y="2439472"/>
            <a:ext cx="1066800" cy="369332"/>
          </a:xfrm>
          <a:prstGeom prst="rect">
            <a:avLst/>
          </a:prstGeom>
          <a:noFill/>
        </p:spPr>
        <p:txBody>
          <a:bodyPr wrap="square" rtlCol="0">
            <a:spAutoFit/>
          </a:bodyPr>
          <a:lstStyle/>
          <a:p>
            <a:r>
              <a:rPr lang="en-US" dirty="0"/>
              <a:t>Demand</a:t>
            </a:r>
          </a:p>
        </p:txBody>
      </p:sp>
      <p:sp>
        <p:nvSpPr>
          <p:cNvPr id="30" name="TextBox 29">
            <a:extLst>
              <a:ext uri="{FF2B5EF4-FFF2-40B4-BE49-F238E27FC236}">
                <a16:creationId xmlns:a16="http://schemas.microsoft.com/office/drawing/2014/main" id="{DBE102C3-A418-43EA-87BC-8AEEB6CDAEC5}"/>
              </a:ext>
            </a:extLst>
          </p:cNvPr>
          <p:cNvSpPr txBox="1"/>
          <p:nvPr/>
        </p:nvSpPr>
        <p:spPr>
          <a:xfrm>
            <a:off x="6781800" y="3557588"/>
            <a:ext cx="1733550" cy="646331"/>
          </a:xfrm>
          <a:prstGeom prst="rect">
            <a:avLst/>
          </a:prstGeom>
          <a:noFill/>
        </p:spPr>
        <p:txBody>
          <a:bodyPr wrap="square" rtlCol="0">
            <a:spAutoFit/>
          </a:bodyPr>
          <a:lstStyle/>
          <a:p>
            <a:r>
              <a:rPr lang="en-US" dirty="0"/>
              <a:t>Market Supply Curve</a:t>
            </a:r>
          </a:p>
        </p:txBody>
      </p:sp>
      <p:cxnSp>
        <p:nvCxnSpPr>
          <p:cNvPr id="35" name="Straight Connector 34">
            <a:extLst>
              <a:ext uri="{FF2B5EF4-FFF2-40B4-BE49-F238E27FC236}">
                <a16:creationId xmlns:a16="http://schemas.microsoft.com/office/drawing/2014/main" id="{BF09AD4E-8E96-4756-8CA3-41F91F7EEF82}"/>
              </a:ext>
            </a:extLst>
          </p:cNvPr>
          <p:cNvCxnSpPr/>
          <p:nvPr/>
        </p:nvCxnSpPr>
        <p:spPr>
          <a:xfrm>
            <a:off x="3505200" y="5791200"/>
            <a:ext cx="0" cy="149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A97D94-9F51-4AB9-8EF5-CE4E275F82A2}"/>
              </a:ext>
            </a:extLst>
          </p:cNvPr>
          <p:cNvCxnSpPr/>
          <p:nvPr/>
        </p:nvCxnSpPr>
        <p:spPr>
          <a:xfrm>
            <a:off x="5791200" y="5791200"/>
            <a:ext cx="0" cy="1497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042332-6C18-483D-842D-6F53525233E2}"/>
              </a:ext>
            </a:extLst>
          </p:cNvPr>
          <p:cNvSpPr txBox="1"/>
          <p:nvPr/>
        </p:nvSpPr>
        <p:spPr>
          <a:xfrm>
            <a:off x="152400" y="3530084"/>
            <a:ext cx="1219200" cy="369332"/>
          </a:xfrm>
          <a:prstGeom prst="rect">
            <a:avLst/>
          </a:prstGeom>
          <a:noFill/>
        </p:spPr>
        <p:txBody>
          <a:bodyPr wrap="square" rtlCol="0">
            <a:spAutoFit/>
          </a:bodyPr>
          <a:lstStyle/>
          <a:p>
            <a:r>
              <a:rPr lang="en-US" dirty="0" err="1"/>
              <a:t>P</a:t>
            </a:r>
            <a:r>
              <a:rPr lang="en-US" baseline="-25000" dirty="0" err="1"/>
              <a:t>no</a:t>
            </a:r>
            <a:r>
              <a:rPr lang="en-US" baseline="-25000" dirty="0"/>
              <a:t> subsidy</a:t>
            </a:r>
            <a:endParaRPr lang="en-US" dirty="0"/>
          </a:p>
        </p:txBody>
      </p:sp>
      <p:sp>
        <p:nvSpPr>
          <p:cNvPr id="3" name="Oval 2">
            <a:extLst>
              <a:ext uri="{FF2B5EF4-FFF2-40B4-BE49-F238E27FC236}">
                <a16:creationId xmlns:a16="http://schemas.microsoft.com/office/drawing/2014/main" id="{C710E0DE-6C9F-4ABB-B016-C98B67EBF76E}"/>
              </a:ext>
            </a:extLst>
          </p:cNvPr>
          <p:cNvSpPr/>
          <p:nvPr/>
        </p:nvSpPr>
        <p:spPr>
          <a:xfrm flipV="1">
            <a:off x="3429000" y="3689092"/>
            <a:ext cx="152400" cy="16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41BAC325-124C-4CE0-A123-B7BC921B5B04}"/>
              </a:ext>
            </a:extLst>
          </p:cNvPr>
          <p:cNvSpPr/>
          <p:nvPr/>
        </p:nvSpPr>
        <p:spPr>
          <a:xfrm>
            <a:off x="4191000" y="2362200"/>
            <a:ext cx="2133600" cy="863381"/>
          </a:xfrm>
          <a:prstGeom prst="wedgeRectCallout">
            <a:avLst>
              <a:gd name="adj1" fmla="val 27832"/>
              <a:gd name="adj2" fmla="val 336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Want population to have herd immunity</a:t>
            </a:r>
          </a:p>
        </p:txBody>
      </p:sp>
    </p:spTree>
    <p:extLst>
      <p:ext uri="{BB962C8B-B14F-4D97-AF65-F5344CB8AC3E}">
        <p14:creationId xmlns:p14="http://schemas.microsoft.com/office/powerpoint/2010/main" val="406446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C3E9-CB4E-4CE5-867A-A3AB16EB6CDB}"/>
              </a:ext>
            </a:extLst>
          </p:cNvPr>
          <p:cNvSpPr>
            <a:spLocks noGrp="1"/>
          </p:cNvSpPr>
          <p:nvPr>
            <p:ph type="title"/>
          </p:nvPr>
        </p:nvSpPr>
        <p:spPr/>
        <p:txBody>
          <a:bodyPr/>
          <a:lstStyle/>
          <a:p>
            <a:r>
              <a:rPr lang="en-US" dirty="0"/>
              <a:t>Add Subsidies to Achieve Herd Immunity</a:t>
            </a:r>
          </a:p>
        </p:txBody>
      </p:sp>
      <p:cxnSp>
        <p:nvCxnSpPr>
          <p:cNvPr id="5" name="Straight Connector 4">
            <a:extLst>
              <a:ext uri="{FF2B5EF4-FFF2-40B4-BE49-F238E27FC236}">
                <a16:creationId xmlns:a16="http://schemas.microsoft.com/office/drawing/2014/main" id="{69855C45-44FD-4ED4-87F9-01C8F3BA506F}"/>
              </a:ext>
            </a:extLst>
          </p:cNvPr>
          <p:cNvCxnSpPr/>
          <p:nvPr/>
        </p:nvCxnSpPr>
        <p:spPr>
          <a:xfrm>
            <a:off x="838200" y="2133600"/>
            <a:ext cx="0" cy="3733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409113-6CEF-4C1C-9FCC-B3946240AE01}"/>
              </a:ext>
            </a:extLst>
          </p:cNvPr>
          <p:cNvCxnSpPr>
            <a:cxnSpLocks/>
          </p:cNvCxnSpPr>
          <p:nvPr/>
        </p:nvCxnSpPr>
        <p:spPr>
          <a:xfrm>
            <a:off x="990600" y="2286000"/>
            <a:ext cx="6096000" cy="3581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EC5990-91E4-4811-B033-3E1C946899AC}"/>
              </a:ext>
            </a:extLst>
          </p:cNvPr>
          <p:cNvCxnSpPr>
            <a:cxnSpLocks/>
          </p:cNvCxnSpPr>
          <p:nvPr/>
        </p:nvCxnSpPr>
        <p:spPr>
          <a:xfrm flipH="1">
            <a:off x="838200" y="3429000"/>
            <a:ext cx="7162800" cy="5715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0BB2F8-C0D4-4C82-A981-D63291EB64B4}"/>
              </a:ext>
            </a:extLst>
          </p:cNvPr>
          <p:cNvCxnSpPr>
            <a:cxnSpLocks/>
          </p:cNvCxnSpPr>
          <p:nvPr/>
        </p:nvCxnSpPr>
        <p:spPr>
          <a:xfrm flipH="1">
            <a:off x="838200" y="5867400"/>
            <a:ext cx="7239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FD610D-4557-4264-A172-97CB57B43B3A}"/>
              </a:ext>
            </a:extLst>
          </p:cNvPr>
          <p:cNvCxnSpPr>
            <a:cxnSpLocks/>
          </p:cNvCxnSpPr>
          <p:nvPr/>
        </p:nvCxnSpPr>
        <p:spPr>
          <a:xfrm flipV="1">
            <a:off x="914400" y="4953000"/>
            <a:ext cx="7086600" cy="5334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81D97C-4C74-4082-9B8B-2950E66EB85F}"/>
              </a:ext>
            </a:extLst>
          </p:cNvPr>
          <p:cNvSpPr txBox="1"/>
          <p:nvPr/>
        </p:nvSpPr>
        <p:spPr>
          <a:xfrm>
            <a:off x="457200" y="1567935"/>
            <a:ext cx="1295400" cy="553998"/>
          </a:xfrm>
          <a:prstGeom prst="rect">
            <a:avLst/>
          </a:prstGeom>
          <a:noFill/>
        </p:spPr>
        <p:txBody>
          <a:bodyPr wrap="square" rtlCol="0">
            <a:spAutoFit/>
          </a:bodyPr>
          <a:lstStyle/>
          <a:p>
            <a:r>
              <a:rPr lang="en-US" dirty="0"/>
              <a:t>Total Price </a:t>
            </a:r>
          </a:p>
          <a:p>
            <a:r>
              <a:rPr lang="en-US" sz="1100" dirty="0"/>
              <a:t>(Time, Travel, Fees)</a:t>
            </a:r>
          </a:p>
        </p:txBody>
      </p:sp>
      <p:sp>
        <p:nvSpPr>
          <p:cNvPr id="26" name="TextBox 25">
            <a:extLst>
              <a:ext uri="{FF2B5EF4-FFF2-40B4-BE49-F238E27FC236}">
                <a16:creationId xmlns:a16="http://schemas.microsoft.com/office/drawing/2014/main" id="{2EFA7525-E464-4ABB-80ED-D51C66D226F2}"/>
              </a:ext>
            </a:extLst>
          </p:cNvPr>
          <p:cNvSpPr txBox="1"/>
          <p:nvPr/>
        </p:nvSpPr>
        <p:spPr>
          <a:xfrm>
            <a:off x="7772400" y="5940980"/>
            <a:ext cx="1219200" cy="369332"/>
          </a:xfrm>
          <a:prstGeom prst="rect">
            <a:avLst/>
          </a:prstGeom>
          <a:noFill/>
        </p:spPr>
        <p:txBody>
          <a:bodyPr wrap="square" rtlCol="0">
            <a:spAutoFit/>
          </a:bodyPr>
          <a:lstStyle/>
          <a:p>
            <a:r>
              <a:rPr lang="en-US" dirty="0"/>
              <a:t>% Covered</a:t>
            </a:r>
          </a:p>
        </p:txBody>
      </p:sp>
      <p:sp>
        <p:nvSpPr>
          <p:cNvPr id="27" name="TextBox 26">
            <a:extLst>
              <a:ext uri="{FF2B5EF4-FFF2-40B4-BE49-F238E27FC236}">
                <a16:creationId xmlns:a16="http://schemas.microsoft.com/office/drawing/2014/main" id="{30B1F21D-67C8-452C-8213-74A352CC1474}"/>
              </a:ext>
            </a:extLst>
          </p:cNvPr>
          <p:cNvSpPr txBox="1"/>
          <p:nvPr/>
        </p:nvSpPr>
        <p:spPr>
          <a:xfrm>
            <a:off x="5638801" y="5899894"/>
            <a:ext cx="1828791" cy="646331"/>
          </a:xfrm>
          <a:prstGeom prst="rect">
            <a:avLst/>
          </a:prstGeom>
          <a:noFill/>
        </p:spPr>
        <p:txBody>
          <a:bodyPr wrap="square" rtlCol="0">
            <a:spAutoFit/>
          </a:bodyPr>
          <a:lstStyle/>
          <a:p>
            <a:r>
              <a:rPr lang="en-US" dirty="0" err="1"/>
              <a:t>Q</a:t>
            </a:r>
            <a:r>
              <a:rPr lang="en-US" baseline="-25000" dirty="0" err="1"/>
              <a:t>subsidy</a:t>
            </a:r>
            <a:r>
              <a:rPr lang="en-US" dirty="0"/>
              <a:t> </a:t>
            </a:r>
          </a:p>
          <a:p>
            <a:r>
              <a:rPr lang="en-US" dirty="0"/>
              <a:t>(Herd Immunity)</a:t>
            </a:r>
          </a:p>
        </p:txBody>
      </p:sp>
      <p:sp>
        <p:nvSpPr>
          <p:cNvPr id="28" name="TextBox 27">
            <a:extLst>
              <a:ext uri="{FF2B5EF4-FFF2-40B4-BE49-F238E27FC236}">
                <a16:creationId xmlns:a16="http://schemas.microsoft.com/office/drawing/2014/main" id="{7DC89EA7-22ED-48DE-B4EF-4D4D00F1C934}"/>
              </a:ext>
            </a:extLst>
          </p:cNvPr>
          <p:cNvSpPr txBox="1"/>
          <p:nvPr/>
        </p:nvSpPr>
        <p:spPr>
          <a:xfrm>
            <a:off x="3124200" y="5974318"/>
            <a:ext cx="1219200" cy="369332"/>
          </a:xfrm>
          <a:prstGeom prst="rect">
            <a:avLst/>
          </a:prstGeom>
          <a:noFill/>
        </p:spPr>
        <p:txBody>
          <a:bodyPr wrap="square" rtlCol="0">
            <a:spAutoFit/>
          </a:bodyPr>
          <a:lstStyle/>
          <a:p>
            <a:r>
              <a:rPr lang="en-US" dirty="0" err="1"/>
              <a:t>Q</a:t>
            </a:r>
            <a:r>
              <a:rPr lang="en-US" baseline="-25000" dirty="0" err="1"/>
              <a:t>no</a:t>
            </a:r>
            <a:r>
              <a:rPr lang="en-US" baseline="-25000" dirty="0"/>
              <a:t> subsidy</a:t>
            </a:r>
            <a:endParaRPr lang="en-US" dirty="0"/>
          </a:p>
        </p:txBody>
      </p:sp>
      <p:sp>
        <p:nvSpPr>
          <p:cNvPr id="29" name="TextBox 28">
            <a:extLst>
              <a:ext uri="{FF2B5EF4-FFF2-40B4-BE49-F238E27FC236}">
                <a16:creationId xmlns:a16="http://schemas.microsoft.com/office/drawing/2014/main" id="{5D65274B-44C9-4544-A04B-D0C17E82C2FB}"/>
              </a:ext>
            </a:extLst>
          </p:cNvPr>
          <p:cNvSpPr txBox="1"/>
          <p:nvPr/>
        </p:nvSpPr>
        <p:spPr>
          <a:xfrm>
            <a:off x="1828800" y="2439472"/>
            <a:ext cx="1066800" cy="369332"/>
          </a:xfrm>
          <a:prstGeom prst="rect">
            <a:avLst/>
          </a:prstGeom>
          <a:noFill/>
        </p:spPr>
        <p:txBody>
          <a:bodyPr wrap="square" rtlCol="0">
            <a:spAutoFit/>
          </a:bodyPr>
          <a:lstStyle/>
          <a:p>
            <a:r>
              <a:rPr lang="en-US" dirty="0"/>
              <a:t>Demand</a:t>
            </a:r>
          </a:p>
        </p:txBody>
      </p:sp>
      <p:sp>
        <p:nvSpPr>
          <p:cNvPr id="30" name="TextBox 29">
            <a:extLst>
              <a:ext uri="{FF2B5EF4-FFF2-40B4-BE49-F238E27FC236}">
                <a16:creationId xmlns:a16="http://schemas.microsoft.com/office/drawing/2014/main" id="{DBE102C3-A418-43EA-87BC-8AEEB6CDAEC5}"/>
              </a:ext>
            </a:extLst>
          </p:cNvPr>
          <p:cNvSpPr txBox="1"/>
          <p:nvPr/>
        </p:nvSpPr>
        <p:spPr>
          <a:xfrm>
            <a:off x="6781800" y="3557588"/>
            <a:ext cx="1733550" cy="646331"/>
          </a:xfrm>
          <a:prstGeom prst="rect">
            <a:avLst/>
          </a:prstGeom>
          <a:noFill/>
        </p:spPr>
        <p:txBody>
          <a:bodyPr wrap="square" rtlCol="0">
            <a:spAutoFit/>
          </a:bodyPr>
          <a:lstStyle/>
          <a:p>
            <a:r>
              <a:rPr lang="en-US" dirty="0"/>
              <a:t>Market Supply Curve</a:t>
            </a:r>
          </a:p>
        </p:txBody>
      </p:sp>
      <p:sp>
        <p:nvSpPr>
          <p:cNvPr id="33" name="TextBox 32">
            <a:extLst>
              <a:ext uri="{FF2B5EF4-FFF2-40B4-BE49-F238E27FC236}">
                <a16:creationId xmlns:a16="http://schemas.microsoft.com/office/drawing/2014/main" id="{405DB7CE-7A6C-4437-B5B6-4ACA922BA376}"/>
              </a:ext>
            </a:extLst>
          </p:cNvPr>
          <p:cNvSpPr txBox="1"/>
          <p:nvPr/>
        </p:nvSpPr>
        <p:spPr>
          <a:xfrm>
            <a:off x="6781800" y="4649569"/>
            <a:ext cx="2133599" cy="646331"/>
          </a:xfrm>
          <a:prstGeom prst="rect">
            <a:avLst/>
          </a:prstGeom>
          <a:noFill/>
        </p:spPr>
        <p:txBody>
          <a:bodyPr wrap="square" rtlCol="0">
            <a:spAutoFit/>
          </a:bodyPr>
          <a:lstStyle/>
          <a:p>
            <a:r>
              <a:rPr lang="en-US" dirty="0"/>
              <a:t>Subsidized Supply Curve </a:t>
            </a:r>
          </a:p>
        </p:txBody>
      </p:sp>
      <p:cxnSp>
        <p:nvCxnSpPr>
          <p:cNvPr id="35" name="Straight Connector 34">
            <a:extLst>
              <a:ext uri="{FF2B5EF4-FFF2-40B4-BE49-F238E27FC236}">
                <a16:creationId xmlns:a16="http://schemas.microsoft.com/office/drawing/2014/main" id="{BF09AD4E-8E96-4756-8CA3-41F91F7EEF82}"/>
              </a:ext>
            </a:extLst>
          </p:cNvPr>
          <p:cNvCxnSpPr/>
          <p:nvPr/>
        </p:nvCxnSpPr>
        <p:spPr>
          <a:xfrm>
            <a:off x="3505200" y="5791200"/>
            <a:ext cx="0" cy="149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A97D94-9F51-4AB9-8EF5-CE4E275F82A2}"/>
              </a:ext>
            </a:extLst>
          </p:cNvPr>
          <p:cNvCxnSpPr/>
          <p:nvPr/>
        </p:nvCxnSpPr>
        <p:spPr>
          <a:xfrm>
            <a:off x="5791200" y="5791200"/>
            <a:ext cx="0" cy="1497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042332-6C18-483D-842D-6F53525233E2}"/>
              </a:ext>
            </a:extLst>
          </p:cNvPr>
          <p:cNvSpPr txBox="1"/>
          <p:nvPr/>
        </p:nvSpPr>
        <p:spPr>
          <a:xfrm>
            <a:off x="152400" y="3530084"/>
            <a:ext cx="1219200" cy="369332"/>
          </a:xfrm>
          <a:prstGeom prst="rect">
            <a:avLst/>
          </a:prstGeom>
          <a:noFill/>
        </p:spPr>
        <p:txBody>
          <a:bodyPr wrap="square" rtlCol="0">
            <a:spAutoFit/>
          </a:bodyPr>
          <a:lstStyle/>
          <a:p>
            <a:r>
              <a:rPr lang="en-US" dirty="0" err="1"/>
              <a:t>P</a:t>
            </a:r>
            <a:r>
              <a:rPr lang="en-US" baseline="-25000" dirty="0" err="1"/>
              <a:t>no</a:t>
            </a:r>
            <a:r>
              <a:rPr lang="en-US" baseline="-25000" dirty="0"/>
              <a:t> subsidy</a:t>
            </a:r>
            <a:endParaRPr lang="en-US" dirty="0"/>
          </a:p>
        </p:txBody>
      </p:sp>
      <p:sp>
        <p:nvSpPr>
          <p:cNvPr id="18" name="TextBox 17">
            <a:extLst>
              <a:ext uri="{FF2B5EF4-FFF2-40B4-BE49-F238E27FC236}">
                <a16:creationId xmlns:a16="http://schemas.microsoft.com/office/drawing/2014/main" id="{7ECA7100-D0AE-42F1-AE58-D688D5B49103}"/>
              </a:ext>
            </a:extLst>
          </p:cNvPr>
          <p:cNvSpPr txBox="1"/>
          <p:nvPr/>
        </p:nvSpPr>
        <p:spPr>
          <a:xfrm>
            <a:off x="152400" y="5176256"/>
            <a:ext cx="1219200" cy="369332"/>
          </a:xfrm>
          <a:prstGeom prst="rect">
            <a:avLst/>
          </a:prstGeom>
          <a:noFill/>
        </p:spPr>
        <p:txBody>
          <a:bodyPr wrap="square" rtlCol="0">
            <a:spAutoFit/>
          </a:bodyPr>
          <a:lstStyle/>
          <a:p>
            <a:r>
              <a:rPr lang="en-US" dirty="0" err="1"/>
              <a:t>P</a:t>
            </a:r>
            <a:r>
              <a:rPr lang="en-US" baseline="-25000" dirty="0" err="1"/>
              <a:t>subsidy</a:t>
            </a:r>
            <a:endParaRPr lang="en-US" dirty="0"/>
          </a:p>
        </p:txBody>
      </p:sp>
      <p:sp>
        <p:nvSpPr>
          <p:cNvPr id="19" name="Oval 18">
            <a:extLst>
              <a:ext uri="{FF2B5EF4-FFF2-40B4-BE49-F238E27FC236}">
                <a16:creationId xmlns:a16="http://schemas.microsoft.com/office/drawing/2014/main" id="{A36ADD73-3138-417D-9A91-1F0960BCDE49}"/>
              </a:ext>
            </a:extLst>
          </p:cNvPr>
          <p:cNvSpPr/>
          <p:nvPr/>
        </p:nvSpPr>
        <p:spPr>
          <a:xfrm flipV="1">
            <a:off x="5715000" y="5094222"/>
            <a:ext cx="152400" cy="16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a:extLst>
              <a:ext uri="{FF2B5EF4-FFF2-40B4-BE49-F238E27FC236}">
                <a16:creationId xmlns:a16="http://schemas.microsoft.com/office/drawing/2014/main" id="{A66B67B0-FD06-4380-85D4-4D6A2E4246F8}"/>
              </a:ext>
            </a:extLst>
          </p:cNvPr>
          <p:cNvSpPr/>
          <p:nvPr/>
        </p:nvSpPr>
        <p:spPr>
          <a:xfrm>
            <a:off x="6350032" y="2110801"/>
            <a:ext cx="2133600" cy="863381"/>
          </a:xfrm>
          <a:prstGeom prst="wedgeRectCallout">
            <a:avLst>
              <a:gd name="adj1" fmla="val -70283"/>
              <a:gd name="adj2" fmla="val 286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equilibrium achieves herd immunity</a:t>
            </a:r>
          </a:p>
        </p:txBody>
      </p:sp>
    </p:spTree>
    <p:extLst>
      <p:ext uri="{BB962C8B-B14F-4D97-AF65-F5344CB8AC3E}">
        <p14:creationId xmlns:p14="http://schemas.microsoft.com/office/powerpoint/2010/main" val="83676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C3E9-CB4E-4CE5-867A-A3AB16EB6CDB}"/>
              </a:ext>
            </a:extLst>
          </p:cNvPr>
          <p:cNvSpPr>
            <a:spLocks noGrp="1"/>
          </p:cNvSpPr>
          <p:nvPr>
            <p:ph type="title"/>
          </p:nvPr>
        </p:nvSpPr>
        <p:spPr/>
        <p:txBody>
          <a:bodyPr>
            <a:normAutofit fontScale="90000"/>
          </a:bodyPr>
          <a:lstStyle/>
          <a:p>
            <a:r>
              <a:rPr lang="en-US" dirty="0"/>
              <a:t>The Economic Rationale Appeals to Treasury if Herd Immunity is a “</a:t>
            </a:r>
            <a:r>
              <a:rPr lang="en-US" dirty="0">
                <a:solidFill>
                  <a:srgbClr val="FF0000"/>
                </a:solidFill>
              </a:rPr>
              <a:t>Public Good</a:t>
            </a:r>
            <a:r>
              <a:rPr lang="en-US" dirty="0"/>
              <a:t>”</a:t>
            </a:r>
          </a:p>
        </p:txBody>
      </p:sp>
      <p:cxnSp>
        <p:nvCxnSpPr>
          <p:cNvPr id="5" name="Straight Connector 4">
            <a:extLst>
              <a:ext uri="{FF2B5EF4-FFF2-40B4-BE49-F238E27FC236}">
                <a16:creationId xmlns:a16="http://schemas.microsoft.com/office/drawing/2014/main" id="{69855C45-44FD-4ED4-87F9-01C8F3BA506F}"/>
              </a:ext>
            </a:extLst>
          </p:cNvPr>
          <p:cNvCxnSpPr/>
          <p:nvPr/>
        </p:nvCxnSpPr>
        <p:spPr>
          <a:xfrm>
            <a:off x="838200" y="2133600"/>
            <a:ext cx="0" cy="3733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409113-6CEF-4C1C-9FCC-B3946240AE01}"/>
              </a:ext>
            </a:extLst>
          </p:cNvPr>
          <p:cNvCxnSpPr>
            <a:cxnSpLocks/>
          </p:cNvCxnSpPr>
          <p:nvPr/>
        </p:nvCxnSpPr>
        <p:spPr>
          <a:xfrm>
            <a:off x="990600" y="2286000"/>
            <a:ext cx="6096000" cy="3581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EC5990-91E4-4811-B033-3E1C946899AC}"/>
              </a:ext>
            </a:extLst>
          </p:cNvPr>
          <p:cNvCxnSpPr>
            <a:cxnSpLocks/>
          </p:cNvCxnSpPr>
          <p:nvPr/>
        </p:nvCxnSpPr>
        <p:spPr>
          <a:xfrm flipH="1">
            <a:off x="838200" y="3429000"/>
            <a:ext cx="7162800" cy="5715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0BB2F8-C0D4-4C82-A981-D63291EB64B4}"/>
              </a:ext>
            </a:extLst>
          </p:cNvPr>
          <p:cNvCxnSpPr>
            <a:cxnSpLocks/>
          </p:cNvCxnSpPr>
          <p:nvPr/>
        </p:nvCxnSpPr>
        <p:spPr>
          <a:xfrm flipH="1">
            <a:off x="838200" y="5867400"/>
            <a:ext cx="7239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FD610D-4557-4264-A172-97CB57B43B3A}"/>
              </a:ext>
            </a:extLst>
          </p:cNvPr>
          <p:cNvCxnSpPr>
            <a:cxnSpLocks/>
          </p:cNvCxnSpPr>
          <p:nvPr/>
        </p:nvCxnSpPr>
        <p:spPr>
          <a:xfrm flipV="1">
            <a:off x="914400" y="4953000"/>
            <a:ext cx="7086600" cy="5334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81D97C-4C74-4082-9B8B-2950E66EB85F}"/>
              </a:ext>
            </a:extLst>
          </p:cNvPr>
          <p:cNvSpPr txBox="1"/>
          <p:nvPr/>
        </p:nvSpPr>
        <p:spPr>
          <a:xfrm>
            <a:off x="457200" y="1567935"/>
            <a:ext cx="1295400" cy="553998"/>
          </a:xfrm>
          <a:prstGeom prst="rect">
            <a:avLst/>
          </a:prstGeom>
          <a:noFill/>
        </p:spPr>
        <p:txBody>
          <a:bodyPr wrap="square" rtlCol="0">
            <a:spAutoFit/>
          </a:bodyPr>
          <a:lstStyle/>
          <a:p>
            <a:r>
              <a:rPr lang="en-US" dirty="0"/>
              <a:t>Total Price </a:t>
            </a:r>
          </a:p>
          <a:p>
            <a:r>
              <a:rPr lang="en-US" sz="1100" dirty="0"/>
              <a:t>(Time, Travel, Fees)</a:t>
            </a:r>
          </a:p>
        </p:txBody>
      </p:sp>
      <p:sp>
        <p:nvSpPr>
          <p:cNvPr id="26" name="TextBox 25">
            <a:extLst>
              <a:ext uri="{FF2B5EF4-FFF2-40B4-BE49-F238E27FC236}">
                <a16:creationId xmlns:a16="http://schemas.microsoft.com/office/drawing/2014/main" id="{2EFA7525-E464-4ABB-80ED-D51C66D226F2}"/>
              </a:ext>
            </a:extLst>
          </p:cNvPr>
          <p:cNvSpPr txBox="1"/>
          <p:nvPr/>
        </p:nvSpPr>
        <p:spPr>
          <a:xfrm>
            <a:off x="7772400" y="5940980"/>
            <a:ext cx="1219200" cy="369332"/>
          </a:xfrm>
          <a:prstGeom prst="rect">
            <a:avLst/>
          </a:prstGeom>
          <a:noFill/>
        </p:spPr>
        <p:txBody>
          <a:bodyPr wrap="square" rtlCol="0">
            <a:spAutoFit/>
          </a:bodyPr>
          <a:lstStyle/>
          <a:p>
            <a:r>
              <a:rPr lang="en-US" dirty="0"/>
              <a:t>% Covered</a:t>
            </a:r>
          </a:p>
        </p:txBody>
      </p:sp>
      <p:sp>
        <p:nvSpPr>
          <p:cNvPr id="27" name="TextBox 26">
            <a:extLst>
              <a:ext uri="{FF2B5EF4-FFF2-40B4-BE49-F238E27FC236}">
                <a16:creationId xmlns:a16="http://schemas.microsoft.com/office/drawing/2014/main" id="{30B1F21D-67C8-452C-8213-74A352CC1474}"/>
              </a:ext>
            </a:extLst>
          </p:cNvPr>
          <p:cNvSpPr txBox="1"/>
          <p:nvPr/>
        </p:nvSpPr>
        <p:spPr>
          <a:xfrm>
            <a:off x="5638801" y="5899894"/>
            <a:ext cx="1828791" cy="646331"/>
          </a:xfrm>
          <a:prstGeom prst="rect">
            <a:avLst/>
          </a:prstGeom>
          <a:noFill/>
        </p:spPr>
        <p:txBody>
          <a:bodyPr wrap="square" rtlCol="0">
            <a:spAutoFit/>
          </a:bodyPr>
          <a:lstStyle/>
          <a:p>
            <a:r>
              <a:rPr lang="en-US" dirty="0" err="1"/>
              <a:t>Q</a:t>
            </a:r>
            <a:r>
              <a:rPr lang="en-US" baseline="-25000" dirty="0" err="1"/>
              <a:t>subsidy</a:t>
            </a:r>
            <a:r>
              <a:rPr lang="en-US" dirty="0"/>
              <a:t> </a:t>
            </a:r>
          </a:p>
          <a:p>
            <a:r>
              <a:rPr lang="en-US" dirty="0"/>
              <a:t>(Herd Immunity)</a:t>
            </a:r>
          </a:p>
        </p:txBody>
      </p:sp>
      <p:sp>
        <p:nvSpPr>
          <p:cNvPr id="28" name="TextBox 27">
            <a:extLst>
              <a:ext uri="{FF2B5EF4-FFF2-40B4-BE49-F238E27FC236}">
                <a16:creationId xmlns:a16="http://schemas.microsoft.com/office/drawing/2014/main" id="{7DC89EA7-22ED-48DE-B4EF-4D4D00F1C934}"/>
              </a:ext>
            </a:extLst>
          </p:cNvPr>
          <p:cNvSpPr txBox="1"/>
          <p:nvPr/>
        </p:nvSpPr>
        <p:spPr>
          <a:xfrm>
            <a:off x="3124200" y="5974318"/>
            <a:ext cx="1219200" cy="369332"/>
          </a:xfrm>
          <a:prstGeom prst="rect">
            <a:avLst/>
          </a:prstGeom>
          <a:noFill/>
        </p:spPr>
        <p:txBody>
          <a:bodyPr wrap="square" rtlCol="0">
            <a:spAutoFit/>
          </a:bodyPr>
          <a:lstStyle/>
          <a:p>
            <a:r>
              <a:rPr lang="en-US" dirty="0" err="1"/>
              <a:t>Q</a:t>
            </a:r>
            <a:r>
              <a:rPr lang="en-US" baseline="-25000" dirty="0" err="1"/>
              <a:t>no</a:t>
            </a:r>
            <a:r>
              <a:rPr lang="en-US" baseline="-25000" dirty="0"/>
              <a:t> subsidy</a:t>
            </a:r>
            <a:endParaRPr lang="en-US" dirty="0"/>
          </a:p>
        </p:txBody>
      </p:sp>
      <p:sp>
        <p:nvSpPr>
          <p:cNvPr id="29" name="TextBox 28">
            <a:extLst>
              <a:ext uri="{FF2B5EF4-FFF2-40B4-BE49-F238E27FC236}">
                <a16:creationId xmlns:a16="http://schemas.microsoft.com/office/drawing/2014/main" id="{5D65274B-44C9-4544-A04B-D0C17E82C2FB}"/>
              </a:ext>
            </a:extLst>
          </p:cNvPr>
          <p:cNvSpPr txBox="1"/>
          <p:nvPr/>
        </p:nvSpPr>
        <p:spPr>
          <a:xfrm>
            <a:off x="1828800" y="2439472"/>
            <a:ext cx="1066800" cy="369332"/>
          </a:xfrm>
          <a:prstGeom prst="rect">
            <a:avLst/>
          </a:prstGeom>
          <a:noFill/>
        </p:spPr>
        <p:txBody>
          <a:bodyPr wrap="square" rtlCol="0">
            <a:spAutoFit/>
          </a:bodyPr>
          <a:lstStyle/>
          <a:p>
            <a:r>
              <a:rPr lang="en-US" dirty="0"/>
              <a:t>Demand</a:t>
            </a:r>
          </a:p>
        </p:txBody>
      </p:sp>
      <p:sp>
        <p:nvSpPr>
          <p:cNvPr id="30" name="TextBox 29">
            <a:extLst>
              <a:ext uri="{FF2B5EF4-FFF2-40B4-BE49-F238E27FC236}">
                <a16:creationId xmlns:a16="http://schemas.microsoft.com/office/drawing/2014/main" id="{DBE102C3-A418-43EA-87BC-8AEEB6CDAEC5}"/>
              </a:ext>
            </a:extLst>
          </p:cNvPr>
          <p:cNvSpPr txBox="1"/>
          <p:nvPr/>
        </p:nvSpPr>
        <p:spPr>
          <a:xfrm>
            <a:off x="6781800" y="3557588"/>
            <a:ext cx="1733550" cy="646331"/>
          </a:xfrm>
          <a:prstGeom prst="rect">
            <a:avLst/>
          </a:prstGeom>
          <a:noFill/>
        </p:spPr>
        <p:txBody>
          <a:bodyPr wrap="square" rtlCol="0">
            <a:spAutoFit/>
          </a:bodyPr>
          <a:lstStyle/>
          <a:p>
            <a:r>
              <a:rPr lang="en-US" dirty="0"/>
              <a:t>Market Supply Curve</a:t>
            </a:r>
          </a:p>
        </p:txBody>
      </p:sp>
      <p:sp>
        <p:nvSpPr>
          <p:cNvPr id="33" name="TextBox 32">
            <a:extLst>
              <a:ext uri="{FF2B5EF4-FFF2-40B4-BE49-F238E27FC236}">
                <a16:creationId xmlns:a16="http://schemas.microsoft.com/office/drawing/2014/main" id="{405DB7CE-7A6C-4437-B5B6-4ACA922BA376}"/>
              </a:ext>
            </a:extLst>
          </p:cNvPr>
          <p:cNvSpPr txBox="1"/>
          <p:nvPr/>
        </p:nvSpPr>
        <p:spPr>
          <a:xfrm>
            <a:off x="6781800" y="4649569"/>
            <a:ext cx="2133599" cy="646331"/>
          </a:xfrm>
          <a:prstGeom prst="rect">
            <a:avLst/>
          </a:prstGeom>
          <a:noFill/>
        </p:spPr>
        <p:txBody>
          <a:bodyPr wrap="square" rtlCol="0">
            <a:spAutoFit/>
          </a:bodyPr>
          <a:lstStyle/>
          <a:p>
            <a:r>
              <a:rPr lang="en-US" dirty="0"/>
              <a:t>Subsidized Supply Curve </a:t>
            </a:r>
          </a:p>
        </p:txBody>
      </p:sp>
      <p:cxnSp>
        <p:nvCxnSpPr>
          <p:cNvPr id="35" name="Straight Connector 34">
            <a:extLst>
              <a:ext uri="{FF2B5EF4-FFF2-40B4-BE49-F238E27FC236}">
                <a16:creationId xmlns:a16="http://schemas.microsoft.com/office/drawing/2014/main" id="{BF09AD4E-8E96-4756-8CA3-41F91F7EEF82}"/>
              </a:ext>
            </a:extLst>
          </p:cNvPr>
          <p:cNvCxnSpPr/>
          <p:nvPr/>
        </p:nvCxnSpPr>
        <p:spPr>
          <a:xfrm>
            <a:off x="3505200" y="5791200"/>
            <a:ext cx="0" cy="1497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A97D94-9F51-4AB9-8EF5-CE4E275F82A2}"/>
              </a:ext>
            </a:extLst>
          </p:cNvPr>
          <p:cNvCxnSpPr/>
          <p:nvPr/>
        </p:nvCxnSpPr>
        <p:spPr>
          <a:xfrm>
            <a:off x="5791200" y="5791200"/>
            <a:ext cx="0" cy="1497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042332-6C18-483D-842D-6F53525233E2}"/>
              </a:ext>
            </a:extLst>
          </p:cNvPr>
          <p:cNvSpPr txBox="1"/>
          <p:nvPr/>
        </p:nvSpPr>
        <p:spPr>
          <a:xfrm>
            <a:off x="152400" y="3530084"/>
            <a:ext cx="1219200" cy="369332"/>
          </a:xfrm>
          <a:prstGeom prst="rect">
            <a:avLst/>
          </a:prstGeom>
          <a:noFill/>
        </p:spPr>
        <p:txBody>
          <a:bodyPr wrap="square" rtlCol="0">
            <a:spAutoFit/>
          </a:bodyPr>
          <a:lstStyle/>
          <a:p>
            <a:r>
              <a:rPr lang="en-US" dirty="0" err="1"/>
              <a:t>P</a:t>
            </a:r>
            <a:r>
              <a:rPr lang="en-US" baseline="-25000" dirty="0" err="1"/>
              <a:t>no</a:t>
            </a:r>
            <a:r>
              <a:rPr lang="en-US" baseline="-25000" dirty="0"/>
              <a:t> subsidy</a:t>
            </a:r>
            <a:endParaRPr lang="en-US" dirty="0"/>
          </a:p>
        </p:txBody>
      </p:sp>
      <p:sp>
        <p:nvSpPr>
          <p:cNvPr id="18" name="TextBox 17">
            <a:extLst>
              <a:ext uri="{FF2B5EF4-FFF2-40B4-BE49-F238E27FC236}">
                <a16:creationId xmlns:a16="http://schemas.microsoft.com/office/drawing/2014/main" id="{7ECA7100-D0AE-42F1-AE58-D688D5B49103}"/>
              </a:ext>
            </a:extLst>
          </p:cNvPr>
          <p:cNvSpPr txBox="1"/>
          <p:nvPr/>
        </p:nvSpPr>
        <p:spPr>
          <a:xfrm>
            <a:off x="152400" y="5176256"/>
            <a:ext cx="1219200" cy="369332"/>
          </a:xfrm>
          <a:prstGeom prst="rect">
            <a:avLst/>
          </a:prstGeom>
          <a:noFill/>
        </p:spPr>
        <p:txBody>
          <a:bodyPr wrap="square" rtlCol="0">
            <a:spAutoFit/>
          </a:bodyPr>
          <a:lstStyle/>
          <a:p>
            <a:r>
              <a:rPr lang="en-US" dirty="0" err="1"/>
              <a:t>P</a:t>
            </a:r>
            <a:r>
              <a:rPr lang="en-US" baseline="-25000" dirty="0" err="1"/>
              <a:t>subsidy</a:t>
            </a:r>
            <a:endParaRPr lang="en-US" dirty="0"/>
          </a:p>
        </p:txBody>
      </p:sp>
    </p:spTree>
    <p:extLst>
      <p:ext uri="{BB962C8B-B14F-4D97-AF65-F5344CB8AC3E}">
        <p14:creationId xmlns:p14="http://schemas.microsoft.com/office/powerpoint/2010/main" val="246864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5087"/>
            <a:ext cx="7886700" cy="1325563"/>
          </a:xfrm>
        </p:spPr>
        <p:txBody>
          <a:bodyPr>
            <a:noAutofit/>
          </a:bodyPr>
          <a:lstStyle/>
          <a:p>
            <a:r>
              <a:rPr lang="en-US" sz="3600" b="1" dirty="0"/>
              <a:t>Defining Public Goods</a:t>
            </a:r>
          </a:p>
        </p:txBody>
      </p:sp>
      <p:sp>
        <p:nvSpPr>
          <p:cNvPr id="5" name="Content Placeholder 4"/>
          <p:cNvSpPr>
            <a:spLocks noGrp="1"/>
          </p:cNvSpPr>
          <p:nvPr>
            <p:ph idx="1"/>
          </p:nvPr>
        </p:nvSpPr>
        <p:spPr>
          <a:xfrm>
            <a:off x="628650" y="1295400"/>
            <a:ext cx="8362950" cy="4781846"/>
          </a:xfrm>
        </p:spPr>
        <p:txBody>
          <a:bodyPr>
            <a:normAutofit/>
          </a:bodyPr>
          <a:lstStyle/>
          <a:p>
            <a:pPr marL="0" indent="0">
              <a:spcBef>
                <a:spcPts val="600"/>
              </a:spcBef>
              <a:buNone/>
            </a:pPr>
            <a:r>
              <a:rPr lang="en-US" sz="3200" b="1" dirty="0"/>
              <a:t>Public Good - </a:t>
            </a:r>
            <a:r>
              <a:rPr lang="en-US" sz="2800" dirty="0"/>
              <a:t>Goods that are non-excludable and non-rival in consumption (Samuelson, 1954)</a:t>
            </a:r>
          </a:p>
          <a:p>
            <a:pPr marL="0" indent="0">
              <a:spcBef>
                <a:spcPts val="600"/>
              </a:spcBef>
              <a:buNone/>
            </a:pPr>
            <a:r>
              <a:rPr lang="en-US" sz="2400" dirty="0"/>
              <a:t>“Non –rival“ means it doesn’t get used up</a:t>
            </a:r>
          </a:p>
          <a:p>
            <a:pPr marL="0" indent="0">
              <a:spcBef>
                <a:spcPts val="600"/>
              </a:spcBef>
              <a:buNone/>
            </a:pPr>
            <a:r>
              <a:rPr lang="en-US" sz="2400" dirty="0"/>
              <a:t>“Non-excludable” means impossible to stop somebody from benefiting</a:t>
            </a:r>
          </a:p>
          <a:p>
            <a:pPr marL="0" indent="0">
              <a:spcBef>
                <a:spcPts val="600"/>
              </a:spcBef>
              <a:buNone/>
            </a:pPr>
            <a:endParaRPr lang="en-US" sz="2400" dirty="0"/>
          </a:p>
          <a:p>
            <a:pPr marL="0" indent="0">
              <a:spcBef>
                <a:spcPts val="600"/>
              </a:spcBef>
              <a:buNone/>
            </a:pPr>
            <a:endParaRPr lang="en-US" sz="2400" dirty="0"/>
          </a:p>
          <a:p>
            <a:pPr marL="0" indent="0">
              <a:spcBef>
                <a:spcPts val="600"/>
              </a:spcBef>
              <a:buNone/>
            </a:pPr>
            <a:r>
              <a:rPr lang="en-US" sz="2800" dirty="0"/>
              <a:t>Can you think of examples?</a:t>
            </a:r>
          </a:p>
        </p:txBody>
      </p:sp>
      <p:sp>
        <p:nvSpPr>
          <p:cNvPr id="2" name="Rectangle 1"/>
          <p:cNvSpPr/>
          <p:nvPr/>
        </p:nvSpPr>
        <p:spPr>
          <a:xfrm>
            <a:off x="0" y="6472535"/>
            <a:ext cx="9144000" cy="461665"/>
          </a:xfrm>
          <a:prstGeom prst="rect">
            <a:avLst/>
          </a:prstGeom>
        </p:spPr>
        <p:txBody>
          <a:bodyPr wrap="square">
            <a:spAutoFit/>
          </a:bodyPr>
          <a:lstStyle/>
          <a:p>
            <a:r>
              <a:rPr lang="en-US" sz="1200" dirty="0"/>
              <a:t>Source: Moon, S., </a:t>
            </a:r>
            <a:r>
              <a:rPr lang="en-US" sz="1200" dirty="0" err="1"/>
              <a:t>Røttingen</a:t>
            </a:r>
            <a:r>
              <a:rPr lang="en-US" sz="1200" dirty="0"/>
              <a:t>, J., &amp; </a:t>
            </a:r>
            <a:r>
              <a:rPr lang="en-US" sz="1200" dirty="0" err="1"/>
              <a:t>Frenk</a:t>
            </a:r>
            <a:r>
              <a:rPr lang="en-US" sz="1200" dirty="0"/>
              <a:t>, J. (2017). Global public goods for health: Weaknesses and opportunities in the global health system. </a:t>
            </a:r>
            <a:r>
              <a:rPr lang="en-US" sz="1200" i="1" dirty="0"/>
              <a:t>Health Economics, Policy and Law,</a:t>
            </a:r>
            <a:r>
              <a:rPr lang="en-US" sz="1200" dirty="0"/>
              <a:t> </a:t>
            </a:r>
            <a:r>
              <a:rPr lang="en-US" sz="1200" i="1" dirty="0"/>
              <a:t>12</a:t>
            </a:r>
            <a:r>
              <a:rPr lang="en-US" sz="1200" dirty="0"/>
              <a:t>(2), 195-205. doi:10.1017/S1744133116000451</a:t>
            </a:r>
          </a:p>
        </p:txBody>
      </p:sp>
    </p:spTree>
    <p:extLst>
      <p:ext uri="{BB962C8B-B14F-4D97-AF65-F5344CB8AC3E}">
        <p14:creationId xmlns:p14="http://schemas.microsoft.com/office/powerpoint/2010/main" val="2641601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4281-98B3-4603-99B9-18C3DBD9596B}"/>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A466104C-CF60-46E8-A758-A673EF33F097}"/>
              </a:ext>
            </a:extLst>
          </p:cNvPr>
          <p:cNvSpPr>
            <a:spLocks noGrp="1"/>
          </p:cNvSpPr>
          <p:nvPr>
            <p:ph idx="1"/>
          </p:nvPr>
        </p:nvSpPr>
        <p:spPr>
          <a:xfrm>
            <a:off x="628650" y="1825625"/>
            <a:ext cx="8210550" cy="4351338"/>
          </a:xfrm>
        </p:spPr>
        <p:txBody>
          <a:bodyPr/>
          <a:lstStyle/>
          <a:p>
            <a:pPr>
              <a:spcBef>
                <a:spcPts val="600"/>
              </a:spcBef>
            </a:pPr>
            <a:r>
              <a:rPr lang="en-US" sz="2400" dirty="0"/>
              <a:t>Examples of public goods</a:t>
            </a:r>
          </a:p>
          <a:p>
            <a:pPr lvl="1">
              <a:spcBef>
                <a:spcPts val="600"/>
              </a:spcBef>
            </a:pPr>
            <a:r>
              <a:rPr lang="en-US" sz="2100" dirty="0"/>
              <a:t>Regulations/ knowledge to protect health—”belief in germ theory”</a:t>
            </a:r>
          </a:p>
          <a:p>
            <a:pPr lvl="1">
              <a:spcBef>
                <a:spcPts val="600"/>
              </a:spcBef>
            </a:pPr>
            <a:r>
              <a:rPr lang="en-US" sz="2100" dirty="0"/>
              <a:t>Traffic rules: “the idea of stopping at red lights”</a:t>
            </a:r>
          </a:p>
          <a:p>
            <a:pPr lvl="1">
              <a:spcBef>
                <a:spcPts val="600"/>
              </a:spcBef>
            </a:pPr>
            <a:r>
              <a:rPr lang="en-US" sz="2100" b="1" u="sng" dirty="0"/>
              <a:t>Immunization</a:t>
            </a:r>
            <a:r>
              <a:rPr lang="en-US" sz="2100" dirty="0"/>
              <a:t> - the risk reduction and added security provided to the community when there is herd immunity</a:t>
            </a:r>
            <a:endParaRPr lang="en-US" dirty="0"/>
          </a:p>
          <a:p>
            <a:endParaRPr lang="en-US" dirty="0"/>
          </a:p>
        </p:txBody>
      </p:sp>
    </p:spTree>
    <p:extLst>
      <p:ext uri="{BB962C8B-B14F-4D97-AF65-F5344CB8AC3E}">
        <p14:creationId xmlns:p14="http://schemas.microsoft.com/office/powerpoint/2010/main" val="96343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5087"/>
            <a:ext cx="8991600" cy="1325563"/>
          </a:xfrm>
        </p:spPr>
        <p:txBody>
          <a:bodyPr>
            <a:noAutofit/>
          </a:bodyPr>
          <a:lstStyle/>
          <a:p>
            <a:r>
              <a:rPr lang="en-US" sz="3600" b="1" dirty="0"/>
              <a:t>Public Goods Require Government Financing</a:t>
            </a:r>
          </a:p>
        </p:txBody>
      </p:sp>
      <p:sp>
        <p:nvSpPr>
          <p:cNvPr id="5" name="Content Placeholder 4"/>
          <p:cNvSpPr>
            <a:spLocks noGrp="1"/>
          </p:cNvSpPr>
          <p:nvPr>
            <p:ph idx="1"/>
          </p:nvPr>
        </p:nvSpPr>
        <p:spPr>
          <a:xfrm>
            <a:off x="628650" y="1295400"/>
            <a:ext cx="8362950" cy="4781846"/>
          </a:xfrm>
        </p:spPr>
        <p:txBody>
          <a:bodyPr>
            <a:normAutofit/>
          </a:bodyPr>
          <a:lstStyle/>
          <a:p>
            <a:pPr marL="0" indent="0">
              <a:spcBef>
                <a:spcPts val="600"/>
              </a:spcBef>
              <a:buNone/>
            </a:pPr>
            <a:r>
              <a:rPr lang="en-US" sz="2900" b="1" dirty="0"/>
              <a:t>Private, Common Pool and Club Goods</a:t>
            </a:r>
          </a:p>
          <a:p>
            <a:pPr lvl="1">
              <a:spcBef>
                <a:spcPts val="600"/>
              </a:spcBef>
            </a:pPr>
            <a:r>
              <a:rPr lang="en-US" sz="2100" dirty="0"/>
              <a:t>Benefits are restricted to the individual &amp; consumed by individuals based on consumer demand &amp; market supply </a:t>
            </a:r>
          </a:p>
          <a:p>
            <a:pPr lvl="1">
              <a:spcBef>
                <a:spcPts val="600"/>
              </a:spcBef>
            </a:pPr>
            <a:r>
              <a:rPr lang="en-US" sz="2000" b="1" u="sng" dirty="0"/>
              <a:t>Non-rival</a:t>
            </a:r>
            <a:r>
              <a:rPr lang="en-US" sz="2000" b="1" dirty="0"/>
              <a:t>: </a:t>
            </a:r>
            <a:r>
              <a:rPr lang="en-US" sz="2000" dirty="0"/>
              <a:t>consumption by one person does not diminish the quantity remaining for others</a:t>
            </a:r>
          </a:p>
          <a:p>
            <a:pPr lvl="1">
              <a:spcBef>
                <a:spcPts val="600"/>
              </a:spcBef>
            </a:pPr>
            <a:r>
              <a:rPr lang="en-US" sz="2000" b="1" u="sng" dirty="0"/>
              <a:t>Non-excludable</a:t>
            </a:r>
            <a:r>
              <a:rPr lang="en-US" sz="2000" dirty="0"/>
              <a:t>: others cannot be prevented from consuming it</a:t>
            </a:r>
          </a:p>
          <a:p>
            <a:pPr lvl="1">
              <a:spcBef>
                <a:spcPts val="600"/>
              </a:spcBef>
            </a:pPr>
            <a:endParaRPr lang="en-US" sz="2100" dirty="0"/>
          </a:p>
          <a:p>
            <a:pPr lvl="1">
              <a:spcBef>
                <a:spcPts val="600"/>
              </a:spcBef>
            </a:pPr>
            <a:endParaRPr lang="en-US" sz="2100" dirty="0"/>
          </a:p>
          <a:p>
            <a:pPr lvl="1">
              <a:spcBef>
                <a:spcPts val="600"/>
              </a:spcBef>
            </a:pPr>
            <a:endParaRPr lang="en-US" sz="2100" dirty="0"/>
          </a:p>
          <a:p>
            <a:pPr marL="342900" lvl="1" indent="0">
              <a:spcBef>
                <a:spcPts val="600"/>
              </a:spcBef>
              <a:buNone/>
            </a:pPr>
            <a:endParaRPr lang="en-US" sz="2100" dirty="0"/>
          </a:p>
          <a:p>
            <a:pPr marL="0" indent="0">
              <a:spcBef>
                <a:spcPts val="600"/>
              </a:spcBef>
              <a:buNone/>
            </a:pPr>
            <a:endParaRPr lang="en-US" sz="2400" dirty="0"/>
          </a:p>
          <a:p>
            <a:pPr marL="0" indent="0">
              <a:spcBef>
                <a:spcPts val="600"/>
              </a:spcBef>
              <a:buNone/>
            </a:pPr>
            <a:r>
              <a:rPr lang="en-US" sz="2400" dirty="0"/>
              <a:t>Examples?</a:t>
            </a:r>
            <a:endParaRPr lang="en-US" dirty="0"/>
          </a:p>
          <a:p>
            <a:pPr>
              <a:spcBef>
                <a:spcPts val="600"/>
              </a:spcBef>
            </a:pPr>
            <a:endParaRPr lang="en-US" dirty="0"/>
          </a:p>
        </p:txBody>
      </p:sp>
      <p:sp>
        <p:nvSpPr>
          <p:cNvPr id="2" name="Rectangle 1"/>
          <p:cNvSpPr/>
          <p:nvPr/>
        </p:nvSpPr>
        <p:spPr>
          <a:xfrm>
            <a:off x="0" y="6472535"/>
            <a:ext cx="9144000" cy="461665"/>
          </a:xfrm>
          <a:prstGeom prst="rect">
            <a:avLst/>
          </a:prstGeom>
        </p:spPr>
        <p:txBody>
          <a:bodyPr wrap="square">
            <a:spAutoFit/>
          </a:bodyPr>
          <a:lstStyle/>
          <a:p>
            <a:r>
              <a:rPr lang="en-US" sz="1200" dirty="0"/>
              <a:t>Source: Moon, S., </a:t>
            </a:r>
            <a:r>
              <a:rPr lang="en-US" sz="1200" dirty="0" err="1"/>
              <a:t>Røttingen</a:t>
            </a:r>
            <a:r>
              <a:rPr lang="en-US" sz="1200" dirty="0"/>
              <a:t>, J., &amp; </a:t>
            </a:r>
            <a:r>
              <a:rPr lang="en-US" sz="1200" dirty="0" err="1"/>
              <a:t>Frenk</a:t>
            </a:r>
            <a:r>
              <a:rPr lang="en-US" sz="1200" dirty="0"/>
              <a:t>, J. (2017). Global public goods for health: Weaknesses and opportunities in the global health system. </a:t>
            </a:r>
            <a:r>
              <a:rPr lang="en-US" sz="1200" i="1" dirty="0"/>
              <a:t>Health Economics, Policy and Law,</a:t>
            </a:r>
            <a:r>
              <a:rPr lang="en-US" sz="1200" dirty="0"/>
              <a:t> </a:t>
            </a:r>
            <a:r>
              <a:rPr lang="en-US" sz="1200" i="1" dirty="0"/>
              <a:t>12</a:t>
            </a:r>
            <a:r>
              <a:rPr lang="en-US" sz="1200" dirty="0"/>
              <a:t>(2), 195-205. doi:10.1017/S1744133116000451</a:t>
            </a:r>
          </a:p>
        </p:txBody>
      </p:sp>
      <p:graphicFrame>
        <p:nvGraphicFramePr>
          <p:cNvPr id="6" name="Table 6">
            <a:extLst>
              <a:ext uri="{FF2B5EF4-FFF2-40B4-BE49-F238E27FC236}">
                <a16:creationId xmlns:a16="http://schemas.microsoft.com/office/drawing/2014/main" id="{725E3BDA-FEE1-4D5E-96E1-149A4DDA4065}"/>
              </a:ext>
            </a:extLst>
          </p:cNvPr>
          <p:cNvGraphicFramePr>
            <a:graphicFrameLocks noGrp="1"/>
          </p:cNvGraphicFramePr>
          <p:nvPr>
            <p:extLst>
              <p:ext uri="{D42A27DB-BD31-4B8C-83A1-F6EECF244321}">
                <p14:modId xmlns:p14="http://schemas.microsoft.com/office/powerpoint/2010/main" val="3979678206"/>
              </p:ext>
            </p:extLst>
          </p:nvPr>
        </p:nvGraphicFramePr>
        <p:xfrm>
          <a:off x="304800" y="3736340"/>
          <a:ext cx="8534400" cy="137668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334945057"/>
                    </a:ext>
                  </a:extLst>
                </a:gridCol>
                <a:gridCol w="2971800">
                  <a:extLst>
                    <a:ext uri="{9D8B030D-6E8A-4147-A177-3AD203B41FA5}">
                      <a16:colId xmlns:a16="http://schemas.microsoft.com/office/drawing/2014/main" val="919225060"/>
                    </a:ext>
                  </a:extLst>
                </a:gridCol>
                <a:gridCol w="3810000">
                  <a:extLst>
                    <a:ext uri="{9D8B030D-6E8A-4147-A177-3AD203B41FA5}">
                      <a16:colId xmlns:a16="http://schemas.microsoft.com/office/drawing/2014/main" val="3187603542"/>
                    </a:ext>
                  </a:extLst>
                </a:gridCol>
              </a:tblGrid>
              <a:tr h="37084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CA" dirty="0"/>
                        <a:t>Excludable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a:t>Non-excludable</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915025"/>
                  </a:ext>
                </a:extLst>
              </a:tr>
              <a:tr h="370840">
                <a:tc>
                  <a:txBody>
                    <a:bodyPr/>
                    <a:lstStyle/>
                    <a:p>
                      <a:r>
                        <a:rPr lang="en-CA" dirty="0"/>
                        <a:t>Rivalrous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CA" dirty="0"/>
                        <a:t>Private goods (e.g. a pill)</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dirty="0"/>
                        <a:t>Common goods, common pool resources (e.g. efficacy of antibiotics)</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22669039"/>
                  </a:ext>
                </a:extLst>
              </a:tr>
              <a:tr h="370840">
                <a:tc>
                  <a:txBody>
                    <a:bodyPr/>
                    <a:lstStyle/>
                    <a:p>
                      <a:r>
                        <a:rPr lang="en-CA" dirty="0"/>
                        <a:t>Non-rivalrous</a:t>
                      </a:r>
                      <a:endParaRPr lang="en-US" dirty="0"/>
                    </a:p>
                  </a:txBody>
                  <a:tcPr>
                    <a:lnR w="12700" cap="flat" cmpd="sng" algn="ctr">
                      <a:solidFill>
                        <a:schemeClr val="tx1"/>
                      </a:solidFill>
                      <a:prstDash val="solid"/>
                      <a:round/>
                      <a:headEnd type="none" w="med" len="med"/>
                      <a:tailEnd type="none" w="med" len="med"/>
                    </a:lnR>
                  </a:tcPr>
                </a:tc>
                <a:tc>
                  <a:txBody>
                    <a:bodyPr/>
                    <a:lstStyle/>
                    <a:p>
                      <a:r>
                        <a:rPr lang="en-CA" dirty="0"/>
                        <a:t>Club goods (e.g. patent-protected knowledge</a:t>
                      </a:r>
                      <a:endParaRPr lang="en-US" dirty="0"/>
                    </a:p>
                  </a:txBody>
                  <a:tcPr>
                    <a:lnL w="12700" cap="flat" cmpd="sng" algn="ctr">
                      <a:solidFill>
                        <a:schemeClr val="tx1"/>
                      </a:solidFill>
                      <a:prstDash val="solid"/>
                      <a:round/>
                      <a:headEnd type="none" w="med" len="med"/>
                      <a:tailEnd type="none" w="med" len="med"/>
                    </a:lnL>
                  </a:tcPr>
                </a:tc>
                <a:tc>
                  <a:txBody>
                    <a:bodyPr/>
                    <a:lstStyle/>
                    <a:p>
                      <a:r>
                        <a:rPr lang="en-CA" dirty="0"/>
                        <a:t>Public goods (e.g. public information, open access published research</a:t>
                      </a:r>
                      <a:endParaRPr lang="en-US" dirty="0"/>
                    </a:p>
                  </a:txBody>
                  <a:tcPr/>
                </a:tc>
                <a:extLst>
                  <a:ext uri="{0D108BD9-81ED-4DB2-BD59-A6C34878D82A}">
                    <a16:rowId xmlns:a16="http://schemas.microsoft.com/office/drawing/2014/main" val="2401777336"/>
                  </a:ext>
                </a:extLst>
              </a:tr>
            </a:tbl>
          </a:graphicData>
        </a:graphic>
      </p:graphicFrame>
    </p:spTree>
    <p:extLst>
      <p:ext uri="{BB962C8B-B14F-4D97-AF65-F5344CB8AC3E}">
        <p14:creationId xmlns:p14="http://schemas.microsoft.com/office/powerpoint/2010/main" val="367970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Readings </a:t>
            </a:r>
          </a:p>
        </p:txBody>
      </p:sp>
      <p:sp>
        <p:nvSpPr>
          <p:cNvPr id="3" name="Content Placeholder 2"/>
          <p:cNvSpPr>
            <a:spLocks noGrp="1"/>
          </p:cNvSpPr>
          <p:nvPr>
            <p:ph idx="1"/>
          </p:nvPr>
        </p:nvSpPr>
        <p:spPr/>
        <p:txBody>
          <a:bodyPr/>
          <a:lstStyle/>
          <a:p>
            <a:pPr marL="0" indent="0">
              <a:buNone/>
            </a:pPr>
            <a:r>
              <a:rPr lang="en-US" dirty="0"/>
              <a:t>Results for Development (R4D). Immunization financing: a resource guide for advocates, policymakers, and program managers. Washington D.C.: R4D; 2017</a:t>
            </a:r>
          </a:p>
          <a:p>
            <a:endParaRPr lang="en-US" dirty="0"/>
          </a:p>
        </p:txBody>
      </p:sp>
    </p:spTree>
    <p:extLst>
      <p:ext uri="{BB962C8B-B14F-4D97-AF65-F5344CB8AC3E}">
        <p14:creationId xmlns:p14="http://schemas.microsoft.com/office/powerpoint/2010/main" val="240061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388A-C247-4CA4-B849-2219F1F5B63A}"/>
              </a:ext>
            </a:extLst>
          </p:cNvPr>
          <p:cNvSpPr>
            <a:spLocks noGrp="1"/>
          </p:cNvSpPr>
          <p:nvPr>
            <p:ph type="title"/>
          </p:nvPr>
        </p:nvSpPr>
        <p:spPr/>
        <p:txBody>
          <a:bodyPr/>
          <a:lstStyle/>
          <a:p>
            <a:r>
              <a:rPr lang="en-US" dirty="0"/>
              <a:t>Shortages?</a:t>
            </a:r>
          </a:p>
        </p:txBody>
      </p:sp>
      <p:sp>
        <p:nvSpPr>
          <p:cNvPr id="3" name="Content Placeholder 2">
            <a:extLst>
              <a:ext uri="{FF2B5EF4-FFF2-40B4-BE49-F238E27FC236}">
                <a16:creationId xmlns:a16="http://schemas.microsoft.com/office/drawing/2014/main" id="{02EF508C-B3CB-44F5-8C2C-9075FDF184A2}"/>
              </a:ext>
            </a:extLst>
          </p:cNvPr>
          <p:cNvSpPr>
            <a:spLocks noGrp="1"/>
          </p:cNvSpPr>
          <p:nvPr>
            <p:ph idx="1"/>
          </p:nvPr>
        </p:nvSpPr>
        <p:spPr/>
        <p:txBody>
          <a:bodyPr/>
          <a:lstStyle/>
          <a:p>
            <a:r>
              <a:rPr lang="en-US" sz="2400" b="1" dirty="0"/>
              <a:t>Shortages of private, common, and club goods can be solved without government financing</a:t>
            </a:r>
          </a:p>
          <a:p>
            <a:r>
              <a:rPr lang="en-US" sz="2400" b="1" dirty="0"/>
              <a:t>Private goods (e.g. one dose of antibiotics)</a:t>
            </a:r>
          </a:p>
          <a:p>
            <a:pPr lvl="1"/>
            <a:r>
              <a:rPr lang="en-US" sz="2100" dirty="0"/>
              <a:t>Solved with markets—charge each user $.10 per dose</a:t>
            </a:r>
          </a:p>
          <a:p>
            <a:r>
              <a:rPr lang="en-US" sz="2400" b="1" dirty="0"/>
              <a:t>Club goods </a:t>
            </a:r>
            <a:r>
              <a:rPr lang="en-US" sz="2000" b="1" i="1" dirty="0"/>
              <a:t>excludable</a:t>
            </a:r>
            <a:r>
              <a:rPr lang="en-US" sz="2400" b="1" i="1" dirty="0"/>
              <a:t> </a:t>
            </a:r>
            <a:r>
              <a:rPr lang="en-US" sz="2000" b="1" i="1" dirty="0"/>
              <a:t>non-rival </a:t>
            </a:r>
            <a:r>
              <a:rPr lang="en-US" sz="2400" b="1" dirty="0"/>
              <a:t>(e.g. safety of antibiotics)  </a:t>
            </a:r>
          </a:p>
          <a:p>
            <a:pPr lvl="1"/>
            <a:r>
              <a:rPr lang="en-US" sz="2100" dirty="0"/>
              <a:t>Solved with licensing safe generic antibiotics</a:t>
            </a:r>
          </a:p>
          <a:p>
            <a:pPr lvl="1"/>
            <a:r>
              <a:rPr lang="en-US" sz="2100" dirty="0"/>
              <a:t>Competition of generic pharma companies ensures supply</a:t>
            </a:r>
          </a:p>
          <a:p>
            <a:endParaRPr lang="en-US" sz="2400" dirty="0"/>
          </a:p>
          <a:p>
            <a:endParaRPr lang="en-US" sz="2400" dirty="0"/>
          </a:p>
          <a:p>
            <a:endParaRPr lang="en-US" dirty="0"/>
          </a:p>
        </p:txBody>
      </p:sp>
    </p:spTree>
    <p:extLst>
      <p:ext uri="{BB962C8B-B14F-4D97-AF65-F5344CB8AC3E}">
        <p14:creationId xmlns:p14="http://schemas.microsoft.com/office/powerpoint/2010/main" val="306951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1E05-05D5-4907-A4D1-2BB1A28F4171}"/>
              </a:ext>
            </a:extLst>
          </p:cNvPr>
          <p:cNvSpPr>
            <a:spLocks noGrp="1"/>
          </p:cNvSpPr>
          <p:nvPr>
            <p:ph type="title"/>
          </p:nvPr>
        </p:nvSpPr>
        <p:spPr/>
        <p:txBody>
          <a:bodyPr/>
          <a:lstStyle/>
          <a:p>
            <a:r>
              <a:rPr lang="en-US" dirty="0"/>
              <a:t>Trouble with Public Goods</a:t>
            </a:r>
          </a:p>
        </p:txBody>
      </p:sp>
      <p:sp>
        <p:nvSpPr>
          <p:cNvPr id="3" name="Content Placeholder 2">
            <a:extLst>
              <a:ext uri="{FF2B5EF4-FFF2-40B4-BE49-F238E27FC236}">
                <a16:creationId xmlns:a16="http://schemas.microsoft.com/office/drawing/2014/main" id="{661C9EB1-37B3-4282-B88B-F1455CC5AB9C}"/>
              </a:ext>
            </a:extLst>
          </p:cNvPr>
          <p:cNvSpPr>
            <a:spLocks noGrp="1"/>
          </p:cNvSpPr>
          <p:nvPr>
            <p:ph idx="1"/>
          </p:nvPr>
        </p:nvSpPr>
        <p:spPr/>
        <p:txBody>
          <a:bodyPr/>
          <a:lstStyle/>
          <a:p>
            <a:r>
              <a:rPr lang="en-US" sz="2400" b="1" dirty="0"/>
              <a:t>Non-excludable</a:t>
            </a:r>
          </a:p>
          <a:p>
            <a:pPr lvl="1"/>
            <a:r>
              <a:rPr lang="en-US" sz="2100" dirty="0"/>
              <a:t>Can’t sell public goods because everyone can have them for free</a:t>
            </a:r>
          </a:p>
          <a:p>
            <a:r>
              <a:rPr lang="en-US" sz="2400" b="1" dirty="0"/>
              <a:t>Non-rival</a:t>
            </a:r>
          </a:p>
          <a:p>
            <a:pPr lvl="1"/>
            <a:r>
              <a:rPr lang="en-US" sz="2100" dirty="0"/>
              <a:t>Can’t license herd immunity and charge each user—everyone is a user</a:t>
            </a:r>
          </a:p>
          <a:p>
            <a:r>
              <a:rPr lang="en-US" sz="2400" b="1" dirty="0"/>
              <a:t>Public Goods Require Government Financing to Avoid Undersupply</a:t>
            </a:r>
            <a:endParaRPr lang="en-US" sz="2400" dirty="0"/>
          </a:p>
          <a:p>
            <a:endParaRPr lang="en-US" dirty="0"/>
          </a:p>
        </p:txBody>
      </p:sp>
    </p:spTree>
    <p:extLst>
      <p:ext uri="{BB962C8B-B14F-4D97-AF65-F5344CB8AC3E}">
        <p14:creationId xmlns:p14="http://schemas.microsoft.com/office/powerpoint/2010/main" val="260330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F48E-1FB2-4AE6-B888-500BC32008C8}"/>
              </a:ext>
            </a:extLst>
          </p:cNvPr>
          <p:cNvSpPr>
            <a:spLocks noGrp="1"/>
          </p:cNvSpPr>
          <p:nvPr>
            <p:ph type="title"/>
          </p:nvPr>
        </p:nvSpPr>
        <p:spPr/>
        <p:txBody>
          <a:bodyPr/>
          <a:lstStyle/>
          <a:p>
            <a:r>
              <a:rPr lang="en-US" dirty="0"/>
              <a:t>Two Advocacy Messages</a:t>
            </a:r>
          </a:p>
        </p:txBody>
      </p:sp>
      <p:sp>
        <p:nvSpPr>
          <p:cNvPr id="4" name="Text Placeholder 3">
            <a:extLst>
              <a:ext uri="{FF2B5EF4-FFF2-40B4-BE49-F238E27FC236}">
                <a16:creationId xmlns:a16="http://schemas.microsoft.com/office/drawing/2014/main" id="{948FDCC3-DE24-4BC1-868B-DEADCFE06C7D}"/>
              </a:ext>
            </a:extLst>
          </p:cNvPr>
          <p:cNvSpPr>
            <a:spLocks noGrp="1"/>
          </p:cNvSpPr>
          <p:nvPr>
            <p:ph type="body" idx="1"/>
          </p:nvPr>
        </p:nvSpPr>
        <p:spPr/>
        <p:txBody>
          <a:bodyPr/>
          <a:lstStyle/>
          <a:p>
            <a:r>
              <a:rPr lang="en-US" dirty="0"/>
              <a:t>If Treasury Official asks</a:t>
            </a:r>
          </a:p>
        </p:txBody>
      </p:sp>
      <p:sp>
        <p:nvSpPr>
          <p:cNvPr id="3" name="Content Placeholder 2">
            <a:extLst>
              <a:ext uri="{FF2B5EF4-FFF2-40B4-BE49-F238E27FC236}">
                <a16:creationId xmlns:a16="http://schemas.microsoft.com/office/drawing/2014/main" id="{08EDD800-C9B5-4D70-A415-9901550300ED}"/>
              </a:ext>
            </a:extLst>
          </p:cNvPr>
          <p:cNvSpPr>
            <a:spLocks noGrp="1"/>
          </p:cNvSpPr>
          <p:nvPr>
            <p:ph sz="half" idx="2"/>
          </p:nvPr>
        </p:nvSpPr>
        <p:spPr/>
        <p:txBody>
          <a:bodyPr/>
          <a:lstStyle/>
          <a:p>
            <a:r>
              <a:rPr lang="en-US" dirty="0"/>
              <a:t>“What is the main economic rationale for public subsidies for immunization?”</a:t>
            </a:r>
          </a:p>
          <a:p>
            <a:r>
              <a:rPr lang="en-US" dirty="0"/>
              <a:t>What will you say?</a:t>
            </a:r>
          </a:p>
        </p:txBody>
      </p:sp>
      <p:sp>
        <p:nvSpPr>
          <p:cNvPr id="5" name="Text Placeholder 4">
            <a:extLst>
              <a:ext uri="{FF2B5EF4-FFF2-40B4-BE49-F238E27FC236}">
                <a16:creationId xmlns:a16="http://schemas.microsoft.com/office/drawing/2014/main" id="{0A7FB879-BABA-46BA-B6C3-C7F1D7E39B39}"/>
              </a:ext>
            </a:extLst>
          </p:cNvPr>
          <p:cNvSpPr>
            <a:spLocks noGrp="1"/>
          </p:cNvSpPr>
          <p:nvPr>
            <p:ph type="body" sz="quarter" idx="3"/>
          </p:nvPr>
        </p:nvSpPr>
        <p:spPr/>
        <p:txBody>
          <a:bodyPr/>
          <a:lstStyle/>
          <a:p>
            <a:r>
              <a:rPr lang="en-US" dirty="0"/>
              <a:t>If a Parliamentarian asks</a:t>
            </a:r>
          </a:p>
        </p:txBody>
      </p:sp>
      <p:sp>
        <p:nvSpPr>
          <p:cNvPr id="6" name="Content Placeholder 5">
            <a:extLst>
              <a:ext uri="{FF2B5EF4-FFF2-40B4-BE49-F238E27FC236}">
                <a16:creationId xmlns:a16="http://schemas.microsoft.com/office/drawing/2014/main" id="{E2E9A896-4EE1-406B-8872-B06AE28005A9}"/>
              </a:ext>
            </a:extLst>
          </p:cNvPr>
          <p:cNvSpPr>
            <a:spLocks noGrp="1"/>
          </p:cNvSpPr>
          <p:nvPr>
            <p:ph sz="quarter" idx="4"/>
          </p:nvPr>
        </p:nvSpPr>
        <p:spPr/>
        <p:txBody>
          <a:bodyPr/>
          <a:lstStyle/>
          <a:p>
            <a:r>
              <a:rPr lang="en-US" dirty="0"/>
              <a:t>“Why should our country invest in better vaccine coverage?”</a:t>
            </a:r>
          </a:p>
          <a:p>
            <a:r>
              <a:rPr lang="en-US" dirty="0"/>
              <a:t>What will you say?</a:t>
            </a:r>
          </a:p>
        </p:txBody>
      </p:sp>
    </p:spTree>
    <p:extLst>
      <p:ext uri="{BB962C8B-B14F-4D97-AF65-F5344CB8AC3E}">
        <p14:creationId xmlns:p14="http://schemas.microsoft.com/office/powerpoint/2010/main" val="230772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The Need for </a:t>
            </a:r>
            <a:r>
              <a:rPr lang="en-US" u="sng" dirty="0">
                <a:solidFill>
                  <a:srgbClr val="FF0000"/>
                </a:solidFill>
              </a:rPr>
              <a:t>Long-Term </a:t>
            </a:r>
            <a:r>
              <a:rPr lang="en-US" dirty="0"/>
              <a:t>Financing</a:t>
            </a:r>
          </a:p>
        </p:txBody>
      </p:sp>
      <p:sp>
        <p:nvSpPr>
          <p:cNvPr id="3" name="Content Placeholder 2"/>
          <p:cNvSpPr>
            <a:spLocks noGrp="1"/>
          </p:cNvSpPr>
          <p:nvPr>
            <p:ph idx="1"/>
          </p:nvPr>
        </p:nvSpPr>
        <p:spPr>
          <a:xfrm>
            <a:off x="628650" y="1557010"/>
            <a:ext cx="8466632" cy="4919990"/>
          </a:xfrm>
        </p:spPr>
        <p:txBody>
          <a:bodyPr>
            <a:noAutofit/>
          </a:bodyPr>
          <a:lstStyle/>
          <a:p>
            <a:pPr marL="0" indent="0">
              <a:spcBef>
                <a:spcPts val="600"/>
              </a:spcBef>
              <a:buNone/>
            </a:pPr>
            <a:r>
              <a:rPr lang="en-US" sz="2800" dirty="0"/>
              <a:t>Immunization must be </a:t>
            </a:r>
            <a:r>
              <a:rPr lang="en-US" sz="2800" b="1" dirty="0"/>
              <a:t>continued</a:t>
            </a:r>
            <a:r>
              <a:rPr lang="en-US" sz="2800" dirty="0"/>
              <a:t> </a:t>
            </a:r>
            <a:r>
              <a:rPr lang="en-US" sz="2800" b="1" dirty="0"/>
              <a:t>indefinitely</a:t>
            </a:r>
            <a:r>
              <a:rPr lang="en-US" sz="2800" dirty="0"/>
              <a:t> </a:t>
            </a:r>
          </a:p>
          <a:p>
            <a:pPr lvl="1">
              <a:spcBef>
                <a:spcPts val="600"/>
              </a:spcBef>
            </a:pPr>
            <a:r>
              <a:rPr lang="en-US" sz="2400" dirty="0"/>
              <a:t>Even when the diseases that vaccines prevent have greatly diminished </a:t>
            </a:r>
          </a:p>
          <a:p>
            <a:pPr lvl="2">
              <a:spcBef>
                <a:spcPts val="600"/>
              </a:spcBef>
              <a:buFont typeface="Wingdings" panose="05000000000000000000" pitchFamily="2" charset="2"/>
              <a:buChar char="Ø"/>
            </a:pPr>
            <a:r>
              <a:rPr lang="en-US" sz="2100" dirty="0"/>
              <a:t>Each year, we start from 0 coverage of the newborn population </a:t>
            </a:r>
            <a:r>
              <a:rPr lang="en-US" sz="2100" dirty="0">
                <a:sym typeface="Wingdings" panose="05000000000000000000" pitchFamily="2" charset="2"/>
              </a:rPr>
              <a:t></a:t>
            </a:r>
            <a:r>
              <a:rPr lang="en-US" sz="2100" dirty="0"/>
              <a:t> need to bring that up to 90% each year (or 95%) to achieve herd immunity &amp; full protection</a:t>
            </a:r>
          </a:p>
          <a:p>
            <a:pPr lvl="1">
              <a:spcBef>
                <a:spcPts val="600"/>
              </a:spcBef>
            </a:pPr>
            <a:r>
              <a:rPr lang="en-US" sz="2400" dirty="0"/>
              <a:t>In most cases, returns rapidly if immunization were stopped</a:t>
            </a:r>
          </a:p>
          <a:p>
            <a:pPr lvl="2">
              <a:spcBef>
                <a:spcPts val="600"/>
              </a:spcBef>
              <a:buFont typeface="Wingdings" panose="05000000000000000000" pitchFamily="2" charset="2"/>
              <a:buChar char="Ø"/>
            </a:pPr>
            <a:r>
              <a:rPr lang="en-US" sz="2000" u="sng" dirty="0"/>
              <a:t>Malaria</a:t>
            </a:r>
            <a:r>
              <a:rPr lang="en-US" sz="2000" dirty="0"/>
              <a:t> - often rebounded when control measures have been eased</a:t>
            </a:r>
          </a:p>
          <a:p>
            <a:pPr lvl="2">
              <a:spcBef>
                <a:spcPts val="600"/>
              </a:spcBef>
              <a:buFont typeface="Wingdings" panose="05000000000000000000" pitchFamily="2" charset="2"/>
              <a:buChar char="Ø"/>
            </a:pPr>
            <a:r>
              <a:rPr lang="en-US" sz="2000" u="sng" dirty="0"/>
              <a:t>Measles</a:t>
            </a:r>
            <a:r>
              <a:rPr lang="en-US" sz="2000" dirty="0"/>
              <a:t> - falling rates of immunization have led to outbreaks in many countries</a:t>
            </a:r>
          </a:p>
          <a:p>
            <a:pPr lvl="1">
              <a:spcBef>
                <a:spcPts val="600"/>
              </a:spcBef>
            </a:pPr>
            <a:r>
              <a:rPr lang="en-US" sz="2400" dirty="0"/>
              <a:t>Once introduced at the national level, vaccines are almost never discontinued!!</a:t>
            </a:r>
            <a:endParaRPr lang="en-US" dirty="0"/>
          </a:p>
          <a:p>
            <a:pPr marL="284163" lvl="1" indent="-284163">
              <a:spcBef>
                <a:spcPts val="600"/>
              </a:spcBef>
              <a:buFont typeface="Wingdings" panose="05000000000000000000" pitchFamily="2" charset="2"/>
              <a:buChar char="v"/>
            </a:pPr>
            <a:r>
              <a:rPr lang="en-US" sz="2000" dirty="0">
                <a:solidFill>
                  <a:schemeClr val="accent1"/>
                </a:solidFill>
              </a:rPr>
              <a:t>To introduce a new vaccine, governments must consider how it will be paid for over the long term</a:t>
            </a:r>
          </a:p>
        </p:txBody>
      </p:sp>
      <p:sp>
        <p:nvSpPr>
          <p:cNvPr id="4" name="Rectangle 3"/>
          <p:cNvSpPr/>
          <p:nvPr/>
        </p:nvSpPr>
        <p:spPr>
          <a:xfrm>
            <a:off x="-26233" y="6596390"/>
            <a:ext cx="9121515" cy="261610"/>
          </a:xfrm>
          <a:prstGeom prst="rect">
            <a:avLst/>
          </a:prstGeom>
        </p:spPr>
        <p:txBody>
          <a:bodyPr wrap="square">
            <a:spAutoFit/>
          </a:bodyPr>
          <a:lstStyle/>
          <a:p>
            <a:pPr lvl="0">
              <a:defRPr/>
            </a:pPr>
            <a:r>
              <a:rPr lang="en-US" sz="1100" dirty="0"/>
              <a:t>Results for Development (R4D). Immunization financing: a resource guide for advocates, policymakers, and program managers. Washington D.C.: R4D; 2017.</a:t>
            </a:r>
          </a:p>
        </p:txBody>
      </p:sp>
    </p:spTree>
    <p:extLst>
      <p:ext uri="{BB962C8B-B14F-4D97-AF65-F5344CB8AC3E}">
        <p14:creationId xmlns:p14="http://schemas.microsoft.com/office/powerpoint/2010/main" val="321334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34350" cy="1325563"/>
          </a:xfrm>
        </p:spPr>
        <p:txBody>
          <a:bodyPr/>
          <a:lstStyle/>
          <a:p>
            <a:r>
              <a:rPr lang="en-US" dirty="0"/>
              <a:t>Portfolio of Available Vaccines Expanding</a:t>
            </a:r>
          </a:p>
        </p:txBody>
      </p:sp>
      <p:sp>
        <p:nvSpPr>
          <p:cNvPr id="3" name="Content Placeholder 2"/>
          <p:cNvSpPr>
            <a:spLocks noGrp="1"/>
          </p:cNvSpPr>
          <p:nvPr>
            <p:ph idx="1"/>
          </p:nvPr>
        </p:nvSpPr>
        <p:spPr>
          <a:xfrm>
            <a:off x="457200" y="1447800"/>
            <a:ext cx="8439150" cy="4351338"/>
          </a:xfrm>
        </p:spPr>
        <p:txBody>
          <a:bodyPr>
            <a:normAutofit/>
          </a:bodyPr>
          <a:lstStyle/>
          <a:p>
            <a:r>
              <a:rPr lang="en-US" sz="2400" dirty="0"/>
              <a:t>Gavi’s support increased from 2 to 10 vaccines between 2000-06</a:t>
            </a:r>
          </a:p>
          <a:p>
            <a:r>
              <a:rPr lang="en-US" sz="2400" dirty="0"/>
              <a:t>New vaccines:</a:t>
            </a:r>
          </a:p>
          <a:p>
            <a:pPr lvl="1">
              <a:buFont typeface="Wingdings" panose="05000000000000000000" pitchFamily="2" charset="2"/>
              <a:buChar char="Ø"/>
            </a:pPr>
            <a:r>
              <a:rPr lang="en-US" sz="2000" dirty="0"/>
              <a:t>Meningitis A vaccine developed for Africa </a:t>
            </a:r>
          </a:p>
          <a:p>
            <a:pPr lvl="1">
              <a:buFont typeface="Wingdings" panose="05000000000000000000" pitchFamily="2" charset="2"/>
              <a:buChar char="Ø"/>
            </a:pPr>
            <a:r>
              <a:rPr lang="en-US" sz="2000" dirty="0"/>
              <a:t>A new vaccine against Japanese encephalitis</a:t>
            </a:r>
          </a:p>
          <a:p>
            <a:pPr>
              <a:lnSpc>
                <a:spcPct val="100000"/>
              </a:lnSpc>
            </a:pPr>
            <a:r>
              <a:rPr lang="en-US" sz="2400" dirty="0"/>
              <a:t>Middle-income countries (over $1580 GDP per capita)- not eligible for Gavi support, but are also adopting many of these vaccines</a:t>
            </a:r>
          </a:p>
          <a:p>
            <a:pPr lvl="1">
              <a:buFont typeface="Wingdings" panose="05000000000000000000" pitchFamily="2" charset="2"/>
              <a:buChar char="Ø"/>
            </a:pPr>
            <a:r>
              <a:rPr lang="en-US" sz="2000" dirty="0"/>
              <a:t>Vaccines are available to them (through UNICEF) and on the market for purchase</a:t>
            </a:r>
          </a:p>
          <a:p>
            <a:pPr>
              <a:lnSpc>
                <a:spcPct val="100000"/>
              </a:lnSpc>
            </a:pPr>
            <a:endParaRPr lang="en-US" sz="2400" dirty="0"/>
          </a:p>
        </p:txBody>
      </p:sp>
    </p:spTree>
    <p:extLst>
      <p:ext uri="{BB962C8B-B14F-4D97-AF65-F5344CB8AC3E}">
        <p14:creationId xmlns:p14="http://schemas.microsoft.com/office/powerpoint/2010/main" val="39397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3" name="Content Placeholder 2"/>
          <p:cNvSpPr>
            <a:spLocks noGrp="1"/>
          </p:cNvSpPr>
          <p:nvPr>
            <p:ph idx="1"/>
          </p:nvPr>
        </p:nvSpPr>
        <p:spPr/>
        <p:txBody>
          <a:bodyPr>
            <a:normAutofit/>
          </a:bodyPr>
          <a:lstStyle/>
          <a:p>
            <a:r>
              <a:rPr lang="en-US" sz="1800" dirty="0"/>
              <a:t>Vaccines can save millions of lives and bring many other benefits, including healthier children, increased school attendance, and increased productivity. </a:t>
            </a:r>
          </a:p>
          <a:p>
            <a:r>
              <a:rPr lang="en-US" sz="1800" dirty="0"/>
              <a:t>Immunization is an exceptionally good value, returning $16 dollars in economic benefits for every dollar spent.</a:t>
            </a:r>
          </a:p>
          <a:p>
            <a:r>
              <a:rPr lang="en-US" sz="1800" dirty="0"/>
              <a:t>Public finance required to achieve </a:t>
            </a:r>
            <a:r>
              <a:rPr lang="en-US" sz="1800" u="sng" dirty="0"/>
              <a:t>public good </a:t>
            </a:r>
            <a:r>
              <a:rPr lang="en-US" sz="1800" dirty="0"/>
              <a:t>of herd immunity</a:t>
            </a:r>
          </a:p>
          <a:p>
            <a:r>
              <a:rPr lang="en-US" sz="1800" dirty="0"/>
              <a:t>Immunization must be sustained indefinitely and is therefore a long-term investment that requires stable, long-term financing.</a:t>
            </a:r>
          </a:p>
          <a:p>
            <a:r>
              <a:rPr lang="en-US" sz="1800" dirty="0"/>
              <a:t>Governments have an opportunity to introduce a number of vaccines of great public health importance, but many face financing challenges. </a:t>
            </a:r>
          </a:p>
          <a:p>
            <a:r>
              <a:rPr lang="en-US" sz="1800" dirty="0"/>
              <a:t>Gavi-supported countries must plan to fully fund their programs from domestic sources after Gavi support ends.</a:t>
            </a:r>
          </a:p>
        </p:txBody>
      </p:sp>
    </p:spTree>
    <p:extLst>
      <p:ext uri="{BB962C8B-B14F-4D97-AF65-F5344CB8AC3E}">
        <p14:creationId xmlns:p14="http://schemas.microsoft.com/office/powerpoint/2010/main" val="278744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normAutofit lnSpcReduction="10000"/>
          </a:bodyPr>
          <a:lstStyle/>
          <a:p>
            <a:r>
              <a:rPr lang="en-US" sz="2000" dirty="0"/>
              <a:t>Part 1. Brief 1., Results for Development (R4D). Immunization financing: a resource guide for advocates, policymakers, and program managers. Washington D.C.: R4D; 2017.</a:t>
            </a:r>
          </a:p>
          <a:p>
            <a:r>
              <a:rPr lang="en-US" sz="2000" dirty="0" err="1"/>
              <a:t>Masia</a:t>
            </a:r>
            <a:r>
              <a:rPr lang="en-US" sz="2000" dirty="0"/>
              <a:t>, N. A., </a:t>
            </a:r>
            <a:r>
              <a:rPr lang="en-US" sz="2000" dirty="0" err="1"/>
              <a:t>Smerling</a:t>
            </a:r>
            <a:r>
              <a:rPr lang="en-US" sz="2000" dirty="0"/>
              <a:t>, J., </a:t>
            </a:r>
            <a:r>
              <a:rPr lang="en-US" sz="2000" dirty="0" err="1"/>
              <a:t>Kapfidze</a:t>
            </a:r>
            <a:r>
              <a:rPr lang="en-US" sz="2000" dirty="0"/>
              <a:t>, T., Manning, R., &amp; Showalter, M. (2018). Vaccination and GDP growth rates: Exploring the links in a conditional convergence framework. World Development, 103, 88-99. </a:t>
            </a:r>
            <a:r>
              <a:rPr lang="en-US" sz="2000" dirty="0">
                <a:hlinkClick r:id="rId2" tooltip="Persistent link using digital object identifier"/>
              </a:rPr>
              <a:t>https://doi.org/10.1016/j.worlddev.2017.10.013</a:t>
            </a:r>
            <a:r>
              <a:rPr lang="en-US" sz="2000" dirty="0"/>
              <a:t> *</a:t>
            </a:r>
          </a:p>
          <a:p>
            <a:r>
              <a:rPr lang="en-US" sz="2000" dirty="0"/>
              <a:t>Ozawa S, et al. Return on investment from childhood immunization in low- &amp; middle-income countries, 2011–20. Health </a:t>
            </a:r>
            <a:r>
              <a:rPr lang="en-US" sz="2000" dirty="0" err="1"/>
              <a:t>Aff</a:t>
            </a:r>
            <a:r>
              <a:rPr lang="en-US" sz="2000" dirty="0"/>
              <a:t>. 2016 Feb 1;35(2):199-207. </a:t>
            </a:r>
            <a:r>
              <a:rPr lang="en-US" sz="2000" dirty="0">
                <a:hlinkClick r:id="rId3"/>
              </a:rPr>
              <a:t>https://www.healthaffairs.org/doi/full/10.1377/hlthaff.2015.1086</a:t>
            </a:r>
            <a:endParaRPr lang="en-US" dirty="0"/>
          </a:p>
          <a:p>
            <a:r>
              <a:rPr lang="en-US" sz="2000" dirty="0"/>
              <a:t>World Health Organization. Developing together the vision and strategy for immunization - 2021-2030:  Immunization Agenda 2030 -  A Global Strategy To Leave No One Behind. </a:t>
            </a:r>
            <a:r>
              <a:rPr lang="en-US" dirty="0"/>
              <a:t>Draft One for Co-creation by 5 August 2019. </a:t>
            </a:r>
            <a:r>
              <a:rPr lang="en-US" dirty="0">
                <a:hlinkClick r:id="rId4"/>
              </a:rPr>
              <a:t>Immunizationagenda2030@who.int</a:t>
            </a:r>
            <a:r>
              <a:rPr lang="en-US" dirty="0"/>
              <a:t> </a:t>
            </a:r>
            <a:endParaRPr lang="en-US" sz="2000" dirty="0"/>
          </a:p>
          <a:p>
            <a:endParaRPr lang="en-US" dirty="0"/>
          </a:p>
        </p:txBody>
      </p:sp>
    </p:spTree>
    <p:extLst>
      <p:ext uri="{BB962C8B-B14F-4D97-AF65-F5344CB8AC3E}">
        <p14:creationId xmlns:p14="http://schemas.microsoft.com/office/powerpoint/2010/main" val="277352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A2 </a:t>
            </a:r>
            <a:br>
              <a:rPr lang="en-US" dirty="0"/>
            </a:br>
            <a:r>
              <a:rPr lang="en-US" dirty="0"/>
              <a:t>Universal Healthcare Coverage</a:t>
            </a:r>
          </a:p>
        </p:txBody>
      </p:sp>
      <p:sp>
        <p:nvSpPr>
          <p:cNvPr id="3" name="TextBox 2"/>
          <p:cNvSpPr txBox="1"/>
          <p:nvPr/>
        </p:nvSpPr>
        <p:spPr>
          <a:xfrm>
            <a:off x="1524000" y="2743200"/>
            <a:ext cx="6477000" cy="1200329"/>
          </a:xfrm>
          <a:prstGeom prst="rect">
            <a:avLst/>
          </a:prstGeom>
          <a:noFill/>
        </p:spPr>
        <p:txBody>
          <a:bodyPr wrap="square" rtlCol="0">
            <a:spAutoFit/>
          </a:bodyPr>
          <a:lstStyle/>
          <a:p>
            <a:r>
              <a:rPr lang="en-US" dirty="0"/>
              <a:t>Note: This section provides an overview between the link between universal healthcare coverage (UHC) and immunization. For details about how to achieve UHC and how to integrate immunization financing with UHC financing see Section C. </a:t>
            </a:r>
          </a:p>
        </p:txBody>
      </p:sp>
    </p:spTree>
    <p:extLst>
      <p:ext uri="{BB962C8B-B14F-4D97-AF65-F5344CB8AC3E}">
        <p14:creationId xmlns:p14="http://schemas.microsoft.com/office/powerpoint/2010/main" val="412218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1201"/>
            <a:ext cx="8763000" cy="1325563"/>
          </a:xfrm>
        </p:spPr>
        <p:txBody>
          <a:bodyPr>
            <a:normAutofit fontScale="90000"/>
          </a:bodyPr>
          <a:lstStyle/>
          <a:p>
            <a:r>
              <a:rPr lang="en-US" dirty="0"/>
              <a:t>How Does Immunization Fit Into the Movement Toward Universal Health Coverage?</a:t>
            </a:r>
          </a:p>
        </p:txBody>
      </p:sp>
      <p:sp>
        <p:nvSpPr>
          <p:cNvPr id="3" name="Content Placeholder 2"/>
          <p:cNvSpPr>
            <a:spLocks noGrp="1"/>
          </p:cNvSpPr>
          <p:nvPr>
            <p:ph idx="1"/>
          </p:nvPr>
        </p:nvSpPr>
        <p:spPr>
          <a:xfrm>
            <a:off x="628650" y="1811700"/>
            <a:ext cx="7886700" cy="4351338"/>
          </a:xfrm>
        </p:spPr>
        <p:txBody>
          <a:bodyPr>
            <a:normAutofit lnSpcReduction="10000"/>
          </a:bodyPr>
          <a:lstStyle/>
          <a:p>
            <a:pPr marL="0" indent="0">
              <a:buNone/>
            </a:pPr>
            <a:r>
              <a:rPr lang="en-US" sz="2800" b="1" dirty="0"/>
              <a:t>Universal Health Coverage </a:t>
            </a:r>
          </a:p>
          <a:p>
            <a:r>
              <a:rPr lang="en-US" sz="2400" dirty="0"/>
              <a:t>Scale up efforts to ensure that everyone has </a:t>
            </a:r>
            <a:r>
              <a:rPr lang="en-US" sz="2400" u="sng" dirty="0"/>
              <a:t>access </a:t>
            </a:r>
            <a:r>
              <a:rPr lang="en-US" sz="2400" dirty="0"/>
              <a:t>to affordable and </a:t>
            </a:r>
            <a:r>
              <a:rPr lang="en-US" sz="2400" u="sng" dirty="0"/>
              <a:t>quality</a:t>
            </a:r>
            <a:r>
              <a:rPr lang="en-US" sz="2400" dirty="0"/>
              <a:t>  essential health services without financial hardship </a:t>
            </a:r>
          </a:p>
          <a:p>
            <a:r>
              <a:rPr lang="en-US" sz="2600" b="1" dirty="0"/>
              <a:t>Essential health services are </a:t>
            </a:r>
            <a:r>
              <a:rPr lang="en-US" sz="3000" b="1" dirty="0"/>
              <a:t>“</a:t>
            </a:r>
            <a:r>
              <a:rPr lang="en-US" sz="2600" b="1" dirty="0"/>
              <a:t>Promotive, Preventive, Curative, and Rehabilitative”</a:t>
            </a:r>
            <a:endParaRPr lang="en-US" sz="2200" b="1" dirty="0"/>
          </a:p>
          <a:p>
            <a:pPr lvl="1"/>
            <a:r>
              <a:rPr lang="en-US" sz="2100" u="sng" dirty="0"/>
              <a:t>Promotive</a:t>
            </a:r>
            <a:r>
              <a:rPr lang="en-US" sz="2100" dirty="0"/>
              <a:t> services are delivered to whole populations at a time to keep them healthy  (Air, Water, Safety, Epi surveillance)</a:t>
            </a:r>
          </a:p>
          <a:p>
            <a:pPr lvl="1"/>
            <a:r>
              <a:rPr lang="en-US" sz="2100" u="sng" dirty="0"/>
              <a:t>Preventive</a:t>
            </a:r>
            <a:r>
              <a:rPr lang="en-US" sz="2100" dirty="0"/>
              <a:t> services are delivered to healthy people one at a time</a:t>
            </a:r>
          </a:p>
          <a:p>
            <a:pPr lvl="1"/>
            <a:r>
              <a:rPr lang="en-US" sz="2100" u="sng" dirty="0"/>
              <a:t>Curative </a:t>
            </a:r>
            <a:r>
              <a:rPr lang="en-US" sz="2100" dirty="0"/>
              <a:t>services for sick people one at a time</a:t>
            </a:r>
          </a:p>
          <a:p>
            <a:pPr lvl="1"/>
            <a:r>
              <a:rPr lang="en-US" sz="2100" u="sng" dirty="0"/>
              <a:t>Rehabilitative</a:t>
            </a:r>
            <a:r>
              <a:rPr lang="en-US" sz="2100" dirty="0"/>
              <a:t> services to restore function to people</a:t>
            </a:r>
          </a:p>
          <a:p>
            <a:pPr marL="1028700" lvl="3" indent="0">
              <a:buNone/>
            </a:pPr>
            <a:r>
              <a:rPr lang="en-US" sz="1650" b="1" dirty="0"/>
              <a:t>	</a:t>
            </a:r>
          </a:p>
          <a:p>
            <a:pPr marL="1028700" lvl="3" indent="0">
              <a:buNone/>
            </a:pPr>
            <a:endParaRPr lang="en-US" sz="1650" b="1" dirty="0"/>
          </a:p>
        </p:txBody>
      </p:sp>
    </p:spTree>
    <p:extLst>
      <p:ext uri="{BB962C8B-B14F-4D97-AF65-F5344CB8AC3E}">
        <p14:creationId xmlns:p14="http://schemas.microsoft.com/office/powerpoint/2010/main" val="24159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597C-E687-418D-83D6-FEA78F55D143}"/>
              </a:ext>
            </a:extLst>
          </p:cNvPr>
          <p:cNvSpPr>
            <a:spLocks noGrp="1"/>
          </p:cNvSpPr>
          <p:nvPr>
            <p:ph type="title"/>
          </p:nvPr>
        </p:nvSpPr>
        <p:spPr/>
        <p:txBody>
          <a:bodyPr/>
          <a:lstStyle/>
          <a:p>
            <a:r>
              <a:rPr lang="en-US" dirty="0"/>
              <a:t>Promotive, Preventive, Curative, Rehabilitative</a:t>
            </a:r>
          </a:p>
        </p:txBody>
      </p:sp>
      <p:sp>
        <p:nvSpPr>
          <p:cNvPr id="3" name="Content Placeholder 2">
            <a:extLst>
              <a:ext uri="{FF2B5EF4-FFF2-40B4-BE49-F238E27FC236}">
                <a16:creationId xmlns:a16="http://schemas.microsoft.com/office/drawing/2014/main" id="{69629967-DEC3-4A25-B411-658C066EF609}"/>
              </a:ext>
            </a:extLst>
          </p:cNvPr>
          <p:cNvSpPr>
            <a:spLocks noGrp="1"/>
          </p:cNvSpPr>
          <p:nvPr>
            <p:ph idx="1"/>
          </p:nvPr>
        </p:nvSpPr>
        <p:spPr/>
        <p:txBody>
          <a:bodyPr/>
          <a:lstStyle/>
          <a:p>
            <a:r>
              <a:rPr lang="en-US" dirty="0"/>
              <a:t>Where do vaccines fit in?</a:t>
            </a:r>
          </a:p>
          <a:p>
            <a:r>
              <a:rPr lang="en-US" dirty="0"/>
              <a:t>Where does the system that sustains vaccine policy &amp; delivery fit in?</a:t>
            </a:r>
          </a:p>
          <a:p>
            <a:r>
              <a:rPr lang="en-US" dirty="0"/>
              <a:t>What costs the most?</a:t>
            </a:r>
          </a:p>
        </p:txBody>
      </p:sp>
    </p:spTree>
    <p:extLst>
      <p:ext uri="{BB962C8B-B14F-4D97-AF65-F5344CB8AC3E}">
        <p14:creationId xmlns:p14="http://schemas.microsoft.com/office/powerpoint/2010/main" val="203976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Section A</a:t>
            </a:r>
            <a:br>
              <a:rPr lang="en-US" sz="4400" b="1" dirty="0"/>
            </a:br>
            <a:r>
              <a:rPr lang="en-US" sz="4400" b="1" dirty="0"/>
              <a:t>Immunization Fundamentals</a:t>
            </a:r>
            <a:endParaRPr lang="en-US" sz="44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6853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8763000" cy="1325563"/>
          </a:xfrm>
        </p:spPr>
        <p:txBody>
          <a:bodyPr>
            <a:normAutofit/>
          </a:bodyPr>
          <a:lstStyle/>
          <a:p>
            <a:r>
              <a:rPr lang="en-US" dirty="0"/>
              <a:t>Financing for Universal Health Coverage?</a:t>
            </a:r>
          </a:p>
        </p:txBody>
      </p:sp>
      <p:sp>
        <p:nvSpPr>
          <p:cNvPr id="3" name="Content Placeholder 2"/>
          <p:cNvSpPr>
            <a:spLocks noGrp="1"/>
          </p:cNvSpPr>
          <p:nvPr>
            <p:ph idx="1"/>
          </p:nvPr>
        </p:nvSpPr>
        <p:spPr>
          <a:xfrm>
            <a:off x="628650" y="1825625"/>
            <a:ext cx="8515350" cy="4270375"/>
          </a:xfrm>
        </p:spPr>
        <p:txBody>
          <a:bodyPr>
            <a:noAutofit/>
          </a:bodyPr>
          <a:lstStyle/>
          <a:p>
            <a:pPr marL="0" indent="0">
              <a:buNone/>
            </a:pPr>
            <a:r>
              <a:rPr lang="en-US" sz="2400" b="1" dirty="0"/>
              <a:t>Universal Health Coverage </a:t>
            </a:r>
          </a:p>
          <a:p>
            <a:r>
              <a:rPr lang="en-US" sz="2000" dirty="0"/>
              <a:t>Requires adequate financial resources to pay for interventions</a:t>
            </a:r>
          </a:p>
          <a:p>
            <a:r>
              <a:rPr lang="en-US" sz="2000" dirty="0"/>
              <a:t>Essentials: generate funding, achieve equity, and purchase services from healthcare providers</a:t>
            </a:r>
          </a:p>
          <a:p>
            <a:pPr lvl="1">
              <a:buFont typeface="Wingdings" panose="05000000000000000000" pitchFamily="2" charset="2"/>
              <a:buChar char="Ø"/>
            </a:pPr>
            <a:r>
              <a:rPr lang="en-US" sz="1700" dirty="0"/>
              <a:t>Health financing architecture is </a:t>
            </a:r>
            <a:r>
              <a:rPr lang="en-US" sz="1700" u="sng" dirty="0"/>
              <a:t>unique to each country</a:t>
            </a:r>
          </a:p>
          <a:p>
            <a:pPr lvl="1">
              <a:buFont typeface="Wingdings" panose="05000000000000000000" pitchFamily="2" charset="2"/>
              <a:buChar char="Ø"/>
            </a:pPr>
            <a:r>
              <a:rPr lang="en-US" sz="1700" dirty="0">
                <a:solidFill>
                  <a:schemeClr val="accent1"/>
                </a:solidFill>
              </a:rPr>
              <a:t>Immunization financing depends on this infrastructure</a:t>
            </a:r>
          </a:p>
          <a:p>
            <a:pPr marL="0" indent="0">
              <a:buNone/>
            </a:pPr>
            <a:endParaRPr lang="en-US" sz="2000" dirty="0">
              <a:solidFill>
                <a:schemeClr val="accent1"/>
              </a:solidFill>
            </a:endParaRPr>
          </a:p>
        </p:txBody>
      </p:sp>
    </p:spTree>
    <p:extLst>
      <p:ext uri="{BB962C8B-B14F-4D97-AF65-F5344CB8AC3E}">
        <p14:creationId xmlns:p14="http://schemas.microsoft.com/office/powerpoint/2010/main" val="1861407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Advancing Towards UHC</a:t>
            </a:r>
          </a:p>
        </p:txBody>
      </p:sp>
      <p:sp>
        <p:nvSpPr>
          <p:cNvPr id="3" name="Content Placeholder 2"/>
          <p:cNvSpPr>
            <a:spLocks noGrp="1"/>
          </p:cNvSpPr>
          <p:nvPr>
            <p:ph idx="1"/>
          </p:nvPr>
        </p:nvSpPr>
        <p:spPr/>
        <p:txBody>
          <a:bodyPr>
            <a:normAutofit/>
          </a:bodyPr>
          <a:lstStyle/>
          <a:p>
            <a:pPr marL="87313" lvl="2" indent="361950">
              <a:lnSpc>
                <a:spcPct val="250000"/>
              </a:lnSpc>
              <a:buNone/>
            </a:pPr>
            <a:r>
              <a:rPr lang="en-US" sz="1800" b="1" dirty="0">
                <a:latin typeface="Palatino Linotype" panose="02040502050505030304" pitchFamily="18" charset="0"/>
              </a:rPr>
              <a:t>Making Choices for EPI</a:t>
            </a:r>
          </a:p>
          <a:p>
            <a:pPr marL="87313" lvl="2" indent="361950">
              <a:lnSpc>
                <a:spcPct val="250000"/>
              </a:lnSpc>
              <a:buFont typeface="Wingdings" panose="05000000000000000000" pitchFamily="2" charset="2"/>
              <a:buChar char="Ø"/>
            </a:pPr>
            <a:r>
              <a:rPr lang="en-US" sz="2000" dirty="0">
                <a:latin typeface="Palatino Linotype" panose="02040502050505030304" pitchFamily="18" charset="0"/>
              </a:rPr>
              <a:t>Which EPI services for roll out</a:t>
            </a:r>
          </a:p>
          <a:p>
            <a:pPr marL="87313" lvl="2" indent="361950">
              <a:lnSpc>
                <a:spcPct val="250000"/>
              </a:lnSpc>
              <a:buFont typeface="Wingdings" panose="05000000000000000000" pitchFamily="2" charset="2"/>
              <a:buChar char="Ø"/>
            </a:pPr>
            <a:r>
              <a:rPr lang="en-US" sz="2000" dirty="0">
                <a:latin typeface="Palatino Linotype" panose="02040502050505030304" pitchFamily="18" charset="0"/>
              </a:rPr>
              <a:t>When to include more people?</a:t>
            </a:r>
          </a:p>
          <a:p>
            <a:pPr marL="87313" lvl="2" indent="361950">
              <a:lnSpc>
                <a:spcPct val="250000"/>
              </a:lnSpc>
              <a:buFont typeface="Wingdings" panose="05000000000000000000" pitchFamily="2" charset="2"/>
              <a:buChar char="Ø"/>
            </a:pPr>
            <a:r>
              <a:rPr lang="en-US" sz="2000" dirty="0">
                <a:latin typeface="Palatino Linotype" panose="02040502050505030304" pitchFamily="18" charset="0"/>
              </a:rPr>
              <a:t>How to reduce OOP for EPI?</a:t>
            </a:r>
          </a:p>
          <a:p>
            <a:pPr lvl="2">
              <a:buFont typeface="Wingdings" panose="05000000000000000000" pitchFamily="2" charset="2"/>
              <a:buChar char="Ø"/>
            </a:pPr>
            <a:endParaRPr lang="en-US" sz="1800" dirty="0">
              <a:latin typeface="Palatino Linotype" panose="02040502050505030304" pitchFamily="18" charset="0"/>
            </a:endParaRPr>
          </a:p>
          <a:p>
            <a:pPr lvl="2">
              <a:buFont typeface="Wingdings" panose="05000000000000000000" pitchFamily="2" charset="2"/>
              <a:buChar char="Ø"/>
            </a:pPr>
            <a:endParaRPr lang="en-US" sz="1800" dirty="0">
              <a:latin typeface="Palatino Linotype" panose="02040502050505030304" pitchFamily="18" charset="0"/>
            </a:endParaRPr>
          </a:p>
          <a:p>
            <a:pPr marL="457200" lvl="1" indent="0">
              <a:buNone/>
            </a:pPr>
            <a:endParaRPr lang="en-US" sz="2800" dirty="0">
              <a:latin typeface="Palatino Linotype" panose="02040502050505030304" pitchFamily="18" charset="0"/>
            </a:endParaRPr>
          </a:p>
          <a:p>
            <a:pPr lvl="1">
              <a:buFont typeface="Wingdings" panose="05000000000000000000" pitchFamily="2" charset="2"/>
              <a:buChar char="Ø"/>
            </a:pPr>
            <a:endParaRPr lang="en-US" sz="2800" dirty="0">
              <a:latin typeface="Palatino Linotype" panose="02040502050505030304" pitchFamily="18" charset="0"/>
            </a:endParaRPr>
          </a:p>
          <a:p>
            <a:endParaRPr lang="en-US" sz="3200" dirty="0"/>
          </a:p>
          <a:p>
            <a:endParaRPr lang="en-US"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578824"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628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8763000" cy="1325563"/>
          </a:xfrm>
        </p:spPr>
        <p:txBody>
          <a:bodyPr>
            <a:normAutofit/>
          </a:bodyPr>
          <a:lstStyle/>
          <a:p>
            <a:r>
              <a:rPr lang="en-US" dirty="0"/>
              <a:t>How Does Immunization Fit Into Universal Health Coverage?</a:t>
            </a:r>
          </a:p>
        </p:txBody>
      </p:sp>
      <p:sp>
        <p:nvSpPr>
          <p:cNvPr id="3" name="Content Placeholder 2"/>
          <p:cNvSpPr>
            <a:spLocks noGrp="1"/>
          </p:cNvSpPr>
          <p:nvPr>
            <p:ph idx="1"/>
          </p:nvPr>
        </p:nvSpPr>
        <p:spPr>
          <a:xfrm>
            <a:off x="628650" y="1825625"/>
            <a:ext cx="8515350" cy="4270375"/>
          </a:xfrm>
        </p:spPr>
        <p:txBody>
          <a:bodyPr>
            <a:noAutofit/>
          </a:bodyPr>
          <a:lstStyle/>
          <a:p>
            <a:pPr marL="0" indent="0">
              <a:buNone/>
            </a:pPr>
            <a:r>
              <a:rPr lang="en-US" sz="2800" b="1" dirty="0"/>
              <a:t>Immunization Services Coverage</a:t>
            </a:r>
          </a:p>
          <a:p>
            <a:pPr marL="171450" lvl="1">
              <a:spcBef>
                <a:spcPts val="750"/>
              </a:spcBef>
            </a:pPr>
            <a:r>
              <a:rPr lang="en-US" sz="2400" dirty="0"/>
              <a:t>Global immunization coverage target - 90%</a:t>
            </a:r>
          </a:p>
          <a:p>
            <a:pPr marL="171450" lvl="1">
              <a:spcBef>
                <a:spcPts val="750"/>
              </a:spcBef>
            </a:pPr>
            <a:r>
              <a:rPr lang="en-US" sz="2400" dirty="0"/>
              <a:t>Every contact with the health system must be seen as an opportunity to immunize</a:t>
            </a:r>
          </a:p>
          <a:p>
            <a:pPr lvl="1">
              <a:buFont typeface="Wingdings" panose="05000000000000000000" pitchFamily="2" charset="2"/>
              <a:buChar char="Ø"/>
            </a:pPr>
            <a:r>
              <a:rPr lang="en-US" dirty="0"/>
              <a:t>Most children unimmunized are the same ones missed by health systems</a:t>
            </a:r>
            <a:r>
              <a:rPr lang="en-US" sz="1600" dirty="0"/>
              <a:t>*</a:t>
            </a:r>
            <a:endParaRPr lang="en-US" dirty="0"/>
          </a:p>
          <a:p>
            <a:pPr lvl="1">
              <a:buFont typeface="Wingdings" panose="05000000000000000000" pitchFamily="2" charset="2"/>
              <a:buChar char="Ø"/>
            </a:pPr>
            <a:r>
              <a:rPr lang="en-US" dirty="0"/>
              <a:t>To raise the bar on global immunization coverage - must reach the unreached</a:t>
            </a:r>
          </a:p>
          <a:p>
            <a:pPr lvl="2">
              <a:buFont typeface="Courier New" panose="02070309020205020404" pitchFamily="49" charset="0"/>
              <a:buChar char="o"/>
            </a:pPr>
            <a:r>
              <a:rPr lang="en-US" sz="1600" dirty="0"/>
              <a:t>Nigeria: integration of routine primary-care services and polio eradication activities in rural areas**</a:t>
            </a:r>
          </a:p>
        </p:txBody>
      </p:sp>
      <p:sp>
        <p:nvSpPr>
          <p:cNvPr id="4" name="Rectangle 3"/>
          <p:cNvSpPr/>
          <p:nvPr/>
        </p:nvSpPr>
        <p:spPr>
          <a:xfrm>
            <a:off x="68687" y="6503313"/>
            <a:ext cx="9006625" cy="415498"/>
          </a:xfrm>
          <a:prstGeom prst="rect">
            <a:avLst/>
          </a:prstGeom>
        </p:spPr>
        <p:txBody>
          <a:bodyPr wrap="square">
            <a:spAutoFit/>
          </a:bodyPr>
          <a:lstStyle/>
          <a:p>
            <a:r>
              <a:rPr lang="en-US" sz="1050" dirty="0"/>
              <a:t>*</a:t>
            </a:r>
            <a:r>
              <a:rPr lang="en-US" sz="1050" dirty="0" err="1"/>
              <a:t>Dr</a:t>
            </a:r>
            <a:r>
              <a:rPr lang="en-US" sz="1050" dirty="0"/>
              <a:t> Jean-Marie </a:t>
            </a:r>
            <a:r>
              <a:rPr lang="en-US" sz="1050" dirty="0" err="1"/>
              <a:t>Okwo-Bele</a:t>
            </a:r>
            <a:r>
              <a:rPr lang="en-US" sz="1050" dirty="0"/>
              <a:t>, Director of Immunization, Vaccines and Biologicals at WHO. https://www.who.int/news-room/detail/17-07-2017-1-in-10-infants-worldwide-did-not-receive-any-vaccinations-in-2016 . ** </a:t>
            </a:r>
            <a:r>
              <a:rPr lang="en-US" sz="1050" dirty="0" err="1"/>
              <a:t>Bawa</a:t>
            </a:r>
            <a:r>
              <a:rPr lang="en-US" sz="1050" dirty="0"/>
              <a:t> et al (2018) WHO Bulletin. BLT/2018/211565.</a:t>
            </a:r>
            <a:r>
              <a:rPr lang="en-US" sz="1050" i="1" dirty="0"/>
              <a:t> </a:t>
            </a:r>
            <a:endParaRPr lang="en-US" sz="1050" dirty="0"/>
          </a:p>
        </p:txBody>
      </p:sp>
      <p:sp>
        <p:nvSpPr>
          <p:cNvPr id="5" name="Rectangle 4"/>
          <p:cNvSpPr/>
          <p:nvPr/>
        </p:nvSpPr>
        <p:spPr>
          <a:xfrm>
            <a:off x="428625" y="6076890"/>
            <a:ext cx="8362950" cy="400110"/>
          </a:xfrm>
          <a:prstGeom prst="rect">
            <a:avLst/>
          </a:prstGeom>
        </p:spPr>
        <p:txBody>
          <a:bodyPr wrap="square">
            <a:spAutoFit/>
          </a:bodyPr>
          <a:lstStyle/>
          <a:p>
            <a:pPr marL="285750" indent="-285750">
              <a:buFont typeface="Wingdings" panose="05000000000000000000" pitchFamily="2" charset="2"/>
              <a:buChar char="v"/>
            </a:pPr>
            <a:r>
              <a:rPr lang="en-US" sz="2000" dirty="0">
                <a:solidFill>
                  <a:schemeClr val="accent1"/>
                </a:solidFill>
              </a:rPr>
              <a:t>Ability to provide access to immunization services is central to UHC</a:t>
            </a:r>
          </a:p>
        </p:txBody>
      </p:sp>
    </p:spTree>
    <p:extLst>
      <p:ext uri="{BB962C8B-B14F-4D97-AF65-F5344CB8AC3E}">
        <p14:creationId xmlns:p14="http://schemas.microsoft.com/office/powerpoint/2010/main" val="1414758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Revenue for </a:t>
            </a:r>
            <a:br>
              <a:rPr lang="en-US" dirty="0"/>
            </a:br>
            <a:r>
              <a:rPr lang="en-US" dirty="0"/>
              <a:t>Universal Health Coverage (UHC)</a:t>
            </a:r>
          </a:p>
        </p:txBody>
      </p:sp>
      <p:sp>
        <p:nvSpPr>
          <p:cNvPr id="3" name="Content Placeholder 2"/>
          <p:cNvSpPr>
            <a:spLocks noGrp="1"/>
          </p:cNvSpPr>
          <p:nvPr>
            <p:ph idx="1"/>
          </p:nvPr>
        </p:nvSpPr>
        <p:spPr/>
        <p:txBody>
          <a:bodyPr>
            <a:noAutofit/>
          </a:bodyPr>
          <a:lstStyle/>
          <a:p>
            <a:pPr marL="0" indent="0">
              <a:buNone/>
            </a:pPr>
            <a:r>
              <a:rPr lang="en-US" sz="2800" b="1" dirty="0"/>
              <a:t>Ensuring adequate financial resources </a:t>
            </a:r>
          </a:p>
          <a:p>
            <a:r>
              <a:rPr lang="en-US" sz="2400" dirty="0"/>
              <a:t>UHC will imposes new costs and requires new revenue</a:t>
            </a:r>
          </a:p>
          <a:p>
            <a:r>
              <a:rPr lang="en-US" sz="2400" dirty="0"/>
              <a:t>Requires “budgetary room”  called “fiscal space”</a:t>
            </a:r>
          </a:p>
          <a:p>
            <a:pPr lvl="1">
              <a:buFont typeface="Wingdings" panose="05000000000000000000" pitchFamily="2" charset="2"/>
              <a:buChar char="Ø"/>
            </a:pPr>
            <a:r>
              <a:rPr lang="en-US" sz="2000" dirty="0"/>
              <a:t>Economic growth creates fiscal space naturally through increased tax revenues – but not enough</a:t>
            </a:r>
          </a:p>
          <a:p>
            <a:pPr lvl="1">
              <a:buFont typeface="Wingdings" panose="05000000000000000000" pitchFamily="2" charset="2"/>
              <a:buChar char="Ø"/>
            </a:pPr>
            <a:r>
              <a:rPr lang="en-US" sz="2000" dirty="0"/>
              <a:t>Disease prevention (e.g. immunization) creates fiscal space </a:t>
            </a:r>
          </a:p>
          <a:p>
            <a:r>
              <a:rPr lang="en-US" sz="2400" dirty="0"/>
              <a:t>Governments must also make health a priority in budgets </a:t>
            </a:r>
          </a:p>
          <a:p>
            <a:pPr lvl="1">
              <a:buFont typeface="Wingdings" panose="05000000000000000000" pitchFamily="2" charset="2"/>
              <a:buChar char="Ø"/>
            </a:pPr>
            <a:r>
              <a:rPr lang="en-US" sz="2000" dirty="0"/>
              <a:t>Can broaden the tax base and improve tax administration</a:t>
            </a:r>
          </a:p>
          <a:p>
            <a:pPr lvl="1">
              <a:buFont typeface="Wingdings" panose="05000000000000000000" pitchFamily="2" charset="2"/>
              <a:buChar char="Ø"/>
            </a:pPr>
            <a:r>
              <a:rPr lang="en-US" sz="2000" dirty="0"/>
              <a:t>Dedicate revenue sources for UHC</a:t>
            </a:r>
          </a:p>
          <a:p>
            <a:pPr lvl="2">
              <a:buFont typeface="Wingdings" panose="05000000000000000000" pitchFamily="2" charset="2"/>
              <a:buChar char="§"/>
            </a:pPr>
            <a:r>
              <a:rPr lang="en-US" sz="1600" dirty="0"/>
              <a:t>Social health insurance contributions</a:t>
            </a:r>
          </a:p>
          <a:p>
            <a:pPr lvl="2">
              <a:buFont typeface="Wingdings" panose="05000000000000000000" pitchFamily="2" charset="2"/>
              <a:buChar char="§"/>
            </a:pPr>
            <a:r>
              <a:rPr lang="en-US" sz="1600" dirty="0"/>
              <a:t>Improve efficiency </a:t>
            </a:r>
          </a:p>
          <a:p>
            <a:pPr lvl="2">
              <a:buFont typeface="Wingdings" panose="05000000000000000000" pitchFamily="2" charset="2"/>
              <a:buChar char="§"/>
            </a:pPr>
            <a:r>
              <a:rPr lang="en-US" sz="1600" dirty="0"/>
              <a:t>Obtain grants</a:t>
            </a:r>
          </a:p>
          <a:p>
            <a:pPr lvl="2">
              <a:buFont typeface="Wingdings" panose="05000000000000000000" pitchFamily="2" charset="2"/>
              <a:buChar char="§"/>
            </a:pPr>
            <a:r>
              <a:rPr lang="en-US" sz="1600" dirty="0"/>
              <a:t>Temporarily borrow</a:t>
            </a:r>
          </a:p>
          <a:p>
            <a:pPr lvl="1"/>
            <a:endParaRPr lang="en-US" sz="2000" dirty="0"/>
          </a:p>
          <a:p>
            <a:pPr lvl="1"/>
            <a:endParaRPr lang="en-US" sz="2000" dirty="0"/>
          </a:p>
          <a:p>
            <a:pPr lvl="2"/>
            <a:endParaRPr lang="en-US" sz="1600" dirty="0"/>
          </a:p>
          <a:p>
            <a:endParaRPr lang="en-US" sz="2400" dirty="0"/>
          </a:p>
        </p:txBody>
      </p:sp>
    </p:spTree>
    <p:extLst>
      <p:ext uri="{BB962C8B-B14F-4D97-AF65-F5344CB8AC3E}">
        <p14:creationId xmlns:p14="http://schemas.microsoft.com/office/powerpoint/2010/main" val="1654402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Revenue for </a:t>
            </a:r>
            <a:br>
              <a:rPr lang="en-US" dirty="0"/>
            </a:br>
            <a:r>
              <a:rPr lang="en-US" dirty="0"/>
              <a:t>Universal Health Coverage (UHC)</a:t>
            </a:r>
          </a:p>
        </p:txBody>
      </p:sp>
      <p:sp>
        <p:nvSpPr>
          <p:cNvPr id="3" name="Content Placeholder 2"/>
          <p:cNvSpPr>
            <a:spLocks noGrp="1"/>
          </p:cNvSpPr>
          <p:nvPr>
            <p:ph idx="1"/>
          </p:nvPr>
        </p:nvSpPr>
        <p:spPr>
          <a:xfrm>
            <a:off x="628650" y="1825625"/>
            <a:ext cx="8439150" cy="4351338"/>
          </a:xfrm>
        </p:spPr>
        <p:txBody>
          <a:bodyPr>
            <a:normAutofit/>
          </a:bodyPr>
          <a:lstStyle/>
          <a:p>
            <a:r>
              <a:rPr lang="en-US" sz="2400" dirty="0"/>
              <a:t>Immunization programs require allocations that must be costed</a:t>
            </a:r>
          </a:p>
          <a:p>
            <a:pPr lvl="1">
              <a:buFont typeface="Wingdings" panose="05000000000000000000" pitchFamily="2" charset="2"/>
              <a:buChar char="Ø"/>
            </a:pPr>
            <a:r>
              <a:rPr lang="en-US" sz="1900" dirty="0"/>
              <a:t>Purchasing vaccines, injection supplies, cold chain equipment</a:t>
            </a:r>
          </a:p>
          <a:p>
            <a:pPr lvl="1">
              <a:buFont typeface="Wingdings" panose="05000000000000000000" pitchFamily="2" charset="2"/>
              <a:buChar char="Ø"/>
            </a:pPr>
            <a:r>
              <a:rPr lang="en-US" sz="1900" dirty="0"/>
              <a:t>Managing and transporting vaccines </a:t>
            </a:r>
          </a:p>
          <a:p>
            <a:pPr lvl="1">
              <a:buFont typeface="Wingdings" panose="05000000000000000000" pitchFamily="2" charset="2"/>
              <a:buChar char="Ø"/>
            </a:pPr>
            <a:r>
              <a:rPr lang="en-US" sz="1900" dirty="0"/>
              <a:t>Delivering immunization services  (labor costs)</a:t>
            </a:r>
          </a:p>
          <a:p>
            <a:pPr marL="342900" lvl="1" indent="0">
              <a:buNone/>
            </a:pPr>
            <a:endParaRPr lang="en-US" sz="1900" dirty="0"/>
          </a:p>
          <a:p>
            <a:r>
              <a:rPr lang="en-US" sz="2200" dirty="0"/>
              <a:t>Getting the most from available funding 	</a:t>
            </a:r>
          </a:p>
          <a:p>
            <a:pPr lvl="1">
              <a:buFont typeface="Wingdings" panose="05000000000000000000" pitchFamily="2" charset="2"/>
              <a:buChar char="Ø"/>
            </a:pPr>
            <a:r>
              <a:rPr lang="en-US" sz="1900" dirty="0">
                <a:sym typeface="Wingdings" panose="05000000000000000000" pitchFamily="2" charset="2"/>
              </a:rPr>
              <a:t>Efficient systems and logistics</a:t>
            </a:r>
          </a:p>
          <a:p>
            <a:pPr lvl="2"/>
            <a:r>
              <a:rPr lang="en-US" sz="1600" dirty="0">
                <a:sym typeface="Wingdings" panose="05000000000000000000" pitchFamily="2" charset="2"/>
              </a:rPr>
              <a:t>Better task sharing</a:t>
            </a:r>
          </a:p>
          <a:p>
            <a:pPr lvl="2"/>
            <a:r>
              <a:rPr lang="en-US" sz="1600" dirty="0">
                <a:sym typeface="Wingdings" panose="05000000000000000000" pitchFamily="2" charset="2"/>
              </a:rPr>
              <a:t>Lower wastage</a:t>
            </a:r>
          </a:p>
          <a:p>
            <a:pPr lvl="1">
              <a:buFont typeface="Wingdings" panose="05000000000000000000" pitchFamily="2" charset="2"/>
              <a:buChar char="Ø"/>
            </a:pPr>
            <a:r>
              <a:rPr lang="en-US" sz="1900" dirty="0">
                <a:sym typeface="Wingdings" panose="05000000000000000000" pitchFamily="2" charset="2"/>
              </a:rPr>
              <a:t>Improve value for money </a:t>
            </a:r>
            <a:r>
              <a:rPr lang="en-US" sz="1900" dirty="0"/>
              <a:t> Strategic purchasing</a:t>
            </a:r>
          </a:p>
          <a:p>
            <a:pPr lvl="2">
              <a:buFont typeface="Wingdings" panose="05000000000000000000" pitchFamily="2" charset="2"/>
              <a:buChar char="§"/>
            </a:pPr>
            <a:r>
              <a:rPr lang="en-US" sz="1600" dirty="0"/>
              <a:t>Strategies that help countries pay lower prices for health commodities </a:t>
            </a:r>
          </a:p>
          <a:p>
            <a:pPr lvl="2">
              <a:buFont typeface="Wingdings" panose="05000000000000000000" pitchFamily="2" charset="2"/>
              <a:buChar char="§"/>
            </a:pPr>
            <a:r>
              <a:rPr lang="en-US" sz="1600" dirty="0"/>
              <a:t>Incentivize health providers to improve the quality and coverage of their services</a:t>
            </a:r>
            <a:endParaRPr lang="en-US" sz="2200" dirty="0"/>
          </a:p>
          <a:p>
            <a:endParaRPr lang="en-US" sz="2400" dirty="0"/>
          </a:p>
        </p:txBody>
      </p:sp>
    </p:spTree>
    <p:extLst>
      <p:ext uri="{BB962C8B-B14F-4D97-AF65-F5344CB8AC3E}">
        <p14:creationId xmlns:p14="http://schemas.microsoft.com/office/powerpoint/2010/main" val="2754157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6C27-8046-4F93-B520-1277FBD92647}"/>
              </a:ext>
            </a:extLst>
          </p:cNvPr>
          <p:cNvSpPr>
            <a:spLocks noGrp="1"/>
          </p:cNvSpPr>
          <p:nvPr>
            <p:ph type="title"/>
          </p:nvPr>
        </p:nvSpPr>
        <p:spPr/>
        <p:txBody>
          <a:bodyPr/>
          <a:lstStyle/>
          <a:p>
            <a:r>
              <a:rPr lang="en-US" dirty="0"/>
              <a:t>Strategic Purchasing</a:t>
            </a:r>
          </a:p>
        </p:txBody>
      </p:sp>
      <p:sp>
        <p:nvSpPr>
          <p:cNvPr id="3" name="Content Placeholder 2">
            <a:extLst>
              <a:ext uri="{FF2B5EF4-FFF2-40B4-BE49-F238E27FC236}">
                <a16:creationId xmlns:a16="http://schemas.microsoft.com/office/drawing/2014/main" id="{B6265530-3E95-49FC-8DAC-B564820EA2B6}"/>
              </a:ext>
            </a:extLst>
          </p:cNvPr>
          <p:cNvSpPr>
            <a:spLocks noGrp="1"/>
          </p:cNvSpPr>
          <p:nvPr>
            <p:ph idx="1"/>
          </p:nvPr>
        </p:nvSpPr>
        <p:spPr/>
        <p:txBody>
          <a:bodyPr/>
          <a:lstStyle/>
          <a:p>
            <a:r>
              <a:rPr lang="en-US" dirty="0"/>
              <a:t>Give examples of what happens without strategic purchasing</a:t>
            </a:r>
          </a:p>
          <a:p>
            <a:endParaRPr lang="en-US" dirty="0"/>
          </a:p>
          <a:p>
            <a:endParaRPr lang="en-US" dirty="0"/>
          </a:p>
          <a:p>
            <a:endParaRPr lang="en-US" dirty="0"/>
          </a:p>
          <a:p>
            <a:endParaRPr lang="en-US" dirty="0"/>
          </a:p>
          <a:p>
            <a:r>
              <a:rPr lang="en-US" dirty="0"/>
              <a:t>Give examples of strategic purchasing</a:t>
            </a:r>
          </a:p>
          <a:p>
            <a:endParaRPr lang="en-US" dirty="0"/>
          </a:p>
        </p:txBody>
      </p:sp>
    </p:spTree>
    <p:extLst>
      <p:ext uri="{BB962C8B-B14F-4D97-AF65-F5344CB8AC3E}">
        <p14:creationId xmlns:p14="http://schemas.microsoft.com/office/powerpoint/2010/main" val="173929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a:t>
            </a:r>
            <a:r>
              <a:rPr lang="en-US" dirty="0"/>
              <a:t>HC Requires </a:t>
            </a:r>
            <a:r>
              <a:rPr lang="en-US" dirty="0">
                <a:solidFill>
                  <a:srgbClr val="FF0000"/>
                </a:solidFill>
              </a:rPr>
              <a:t>Equity</a:t>
            </a:r>
            <a:r>
              <a:rPr lang="en-US" dirty="0"/>
              <a:t> in Health Coverage</a:t>
            </a:r>
          </a:p>
        </p:txBody>
      </p:sp>
      <p:sp>
        <p:nvSpPr>
          <p:cNvPr id="3" name="Content Placeholder 2"/>
          <p:cNvSpPr>
            <a:spLocks noGrp="1"/>
          </p:cNvSpPr>
          <p:nvPr>
            <p:ph idx="1"/>
          </p:nvPr>
        </p:nvSpPr>
        <p:spPr>
          <a:xfrm>
            <a:off x="628650" y="1820862"/>
            <a:ext cx="7886700" cy="4351338"/>
          </a:xfrm>
        </p:spPr>
        <p:txBody>
          <a:bodyPr/>
          <a:lstStyle/>
          <a:p>
            <a:pPr marL="0" indent="0">
              <a:buNone/>
            </a:pPr>
            <a:r>
              <a:rPr lang="en-US" sz="2400" b="1" dirty="0"/>
              <a:t>Providing UHC and financial protection for the entire population</a:t>
            </a:r>
          </a:p>
          <a:p>
            <a:r>
              <a:rPr lang="en-US" dirty="0"/>
              <a:t>Requires significant redistribution and cross-subsidization</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r>
              <a:rPr lang="en-US" dirty="0"/>
              <a:t>Key issue related to immunization (to ensure 90% coverage target overall &amp; 80% in every district)*</a:t>
            </a:r>
          </a:p>
          <a:p>
            <a:pPr lvl="1">
              <a:buFont typeface="Wingdings" panose="05000000000000000000" pitchFamily="2" charset="2"/>
              <a:buChar char="Ø"/>
            </a:pPr>
            <a:r>
              <a:rPr lang="en-US" dirty="0"/>
              <a:t>Extending services to hard-to reach areas &amp; populations</a:t>
            </a:r>
          </a:p>
          <a:p>
            <a:pPr lvl="1"/>
            <a:endParaRPr lang="en-US" dirty="0"/>
          </a:p>
          <a:p>
            <a:pPr lvl="2"/>
            <a:endParaRPr lang="en-US" dirty="0"/>
          </a:p>
        </p:txBody>
      </p:sp>
      <p:sp>
        <p:nvSpPr>
          <p:cNvPr id="5" name="TextBox 4"/>
          <p:cNvSpPr txBox="1"/>
          <p:nvPr/>
        </p:nvSpPr>
        <p:spPr>
          <a:xfrm>
            <a:off x="2362200" y="3048000"/>
            <a:ext cx="1981200" cy="923330"/>
          </a:xfrm>
          <a:prstGeom prst="rect">
            <a:avLst/>
          </a:prstGeom>
          <a:noFill/>
          <a:ln w="38100">
            <a:solidFill>
              <a:schemeClr val="accent1"/>
            </a:solidFill>
          </a:ln>
        </p:spPr>
        <p:txBody>
          <a:bodyPr wrap="square" rtlCol="0">
            <a:spAutoFit/>
          </a:bodyPr>
          <a:lstStyle/>
          <a:p>
            <a:pPr algn="ctr"/>
            <a:r>
              <a:rPr lang="en-US" dirty="0"/>
              <a:t>Rich </a:t>
            </a:r>
          </a:p>
          <a:p>
            <a:pPr algn="ctr"/>
            <a:r>
              <a:rPr lang="en-US" dirty="0"/>
              <a:t>Healthy</a:t>
            </a:r>
          </a:p>
          <a:p>
            <a:pPr algn="ctr"/>
            <a:r>
              <a:rPr lang="en-US" dirty="0"/>
              <a:t>Young </a:t>
            </a:r>
          </a:p>
        </p:txBody>
      </p:sp>
      <p:sp>
        <p:nvSpPr>
          <p:cNvPr id="6" name="TextBox 5"/>
          <p:cNvSpPr txBox="1"/>
          <p:nvPr/>
        </p:nvSpPr>
        <p:spPr>
          <a:xfrm>
            <a:off x="4191000" y="3048000"/>
            <a:ext cx="914400" cy="923330"/>
          </a:xfrm>
          <a:prstGeom prst="rect">
            <a:avLst/>
          </a:prstGeom>
          <a:noFill/>
          <a:ln w="38100">
            <a:noFill/>
          </a:ln>
        </p:spPr>
        <p:txBody>
          <a:bodyPr wrap="square" rtlCol="0">
            <a:spAutoFit/>
          </a:bodyPr>
          <a:lstStyle/>
          <a:p>
            <a:pPr algn="ctr"/>
            <a:r>
              <a:rPr lang="en-US" dirty="0">
                <a:sym typeface="Wingdings" panose="05000000000000000000" pitchFamily="2" charset="2"/>
              </a:rPr>
              <a:t></a:t>
            </a:r>
            <a:r>
              <a:rPr lang="en-US" dirty="0"/>
              <a:t> </a:t>
            </a:r>
          </a:p>
          <a:p>
            <a:pPr algn="ctr"/>
            <a:r>
              <a:rPr lang="en-US" dirty="0">
                <a:sym typeface="Wingdings" panose="05000000000000000000" pitchFamily="2" charset="2"/>
              </a:rPr>
              <a:t></a:t>
            </a:r>
            <a:endParaRPr lang="en-US" dirty="0"/>
          </a:p>
          <a:p>
            <a:pPr algn="ctr"/>
            <a:r>
              <a:rPr lang="en-US" dirty="0">
                <a:sym typeface="Wingdings" panose="05000000000000000000" pitchFamily="2" charset="2"/>
              </a:rPr>
              <a:t></a:t>
            </a:r>
            <a:r>
              <a:rPr lang="en-US" dirty="0"/>
              <a:t> </a:t>
            </a:r>
          </a:p>
        </p:txBody>
      </p:sp>
      <p:sp>
        <p:nvSpPr>
          <p:cNvPr id="7" name="TextBox 6"/>
          <p:cNvSpPr txBox="1"/>
          <p:nvPr/>
        </p:nvSpPr>
        <p:spPr>
          <a:xfrm>
            <a:off x="4953000" y="3048000"/>
            <a:ext cx="2362200" cy="923330"/>
          </a:xfrm>
          <a:prstGeom prst="rect">
            <a:avLst/>
          </a:prstGeom>
          <a:noFill/>
          <a:ln w="38100">
            <a:solidFill>
              <a:schemeClr val="accent1"/>
            </a:solidFill>
          </a:ln>
        </p:spPr>
        <p:txBody>
          <a:bodyPr wrap="square" rtlCol="0">
            <a:spAutoFit/>
          </a:bodyPr>
          <a:lstStyle/>
          <a:p>
            <a:pPr algn="ctr"/>
            <a:r>
              <a:rPr lang="en-US" dirty="0"/>
              <a:t>Poor </a:t>
            </a:r>
          </a:p>
          <a:p>
            <a:pPr algn="ctr"/>
            <a:r>
              <a:rPr lang="en-US" dirty="0"/>
              <a:t>Greater health needs</a:t>
            </a:r>
          </a:p>
          <a:p>
            <a:pPr algn="ctr"/>
            <a:r>
              <a:rPr lang="en-US" dirty="0"/>
              <a:t>Elderly </a:t>
            </a:r>
          </a:p>
        </p:txBody>
      </p:sp>
      <p:sp>
        <p:nvSpPr>
          <p:cNvPr id="8" name="Rectangle 7"/>
          <p:cNvSpPr/>
          <p:nvPr/>
        </p:nvSpPr>
        <p:spPr>
          <a:xfrm>
            <a:off x="38100" y="6591384"/>
            <a:ext cx="9029700" cy="253916"/>
          </a:xfrm>
          <a:prstGeom prst="rect">
            <a:avLst/>
          </a:prstGeom>
        </p:spPr>
        <p:txBody>
          <a:bodyPr wrap="square">
            <a:spAutoFit/>
          </a:bodyPr>
          <a:lstStyle/>
          <a:p>
            <a:r>
              <a:rPr lang="en-US" sz="1050" dirty="0"/>
              <a:t>*Global Vaccine Action Plan goals for DTP3-containing vaccine by 2015 and for all vaccines in the national schedule, unless otherwise recommended, by 2020</a:t>
            </a:r>
          </a:p>
        </p:txBody>
      </p:sp>
    </p:spTree>
    <p:extLst>
      <p:ext uri="{BB962C8B-B14F-4D97-AF65-F5344CB8AC3E}">
        <p14:creationId xmlns:p14="http://schemas.microsoft.com/office/powerpoint/2010/main" val="3003023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Health Financing &amp; Immunization</a:t>
            </a:r>
          </a:p>
        </p:txBody>
      </p:sp>
      <p:sp>
        <p:nvSpPr>
          <p:cNvPr id="3" name="Content Placeholder 2"/>
          <p:cNvSpPr>
            <a:spLocks noGrp="1"/>
          </p:cNvSpPr>
          <p:nvPr>
            <p:ph idx="1"/>
          </p:nvPr>
        </p:nvSpPr>
        <p:spPr>
          <a:xfrm>
            <a:off x="628650" y="1825625"/>
            <a:ext cx="8210550" cy="4351338"/>
          </a:xfrm>
        </p:spPr>
        <p:txBody>
          <a:bodyPr>
            <a:normAutofit fontScale="92500" lnSpcReduction="10000"/>
          </a:bodyPr>
          <a:lstStyle/>
          <a:p>
            <a:pPr marL="0" indent="0">
              <a:buNone/>
            </a:pPr>
            <a:r>
              <a:rPr lang="en-US" sz="2400" b="1" dirty="0"/>
              <a:t>How countries finance UHC determines</a:t>
            </a:r>
          </a:p>
          <a:p>
            <a:pPr marL="457200" indent="-457200">
              <a:buFont typeface="+mj-lt"/>
              <a:buAutoNum type="arabicPeriod"/>
            </a:pPr>
            <a:r>
              <a:rPr lang="en-US" u="sng" dirty="0"/>
              <a:t>Priority</a:t>
            </a:r>
            <a:r>
              <a:rPr lang="en-US" dirty="0"/>
              <a:t> given to immunization</a:t>
            </a:r>
          </a:p>
          <a:p>
            <a:pPr marL="457200" indent="-457200">
              <a:buFont typeface="+mj-lt"/>
              <a:buAutoNum type="arabicPeriod"/>
            </a:pPr>
            <a:r>
              <a:rPr lang="en-US" dirty="0"/>
              <a:t>How </a:t>
            </a:r>
            <a:r>
              <a:rPr lang="en-US" u="sng" dirty="0"/>
              <a:t>access</a:t>
            </a:r>
            <a:r>
              <a:rPr lang="en-US" dirty="0"/>
              <a:t>  and payment for immunization services is ensured</a:t>
            </a:r>
          </a:p>
          <a:p>
            <a:pPr marL="342900" lvl="1" indent="0">
              <a:buNone/>
            </a:pPr>
            <a:endParaRPr lang="en-US" sz="2100" dirty="0"/>
          </a:p>
          <a:p>
            <a:pPr marL="0" indent="0">
              <a:buNone/>
            </a:pPr>
            <a:r>
              <a:rPr lang="en-US" sz="2400" b="1" dirty="0"/>
              <a:t>National Health Financing Overview</a:t>
            </a:r>
          </a:p>
          <a:p>
            <a:r>
              <a:rPr lang="en-US" dirty="0"/>
              <a:t>Mixed health financing models *</a:t>
            </a:r>
          </a:p>
          <a:p>
            <a:pPr lvl="1">
              <a:buFont typeface="Wingdings" panose="05000000000000000000" pitchFamily="2" charset="2"/>
              <a:buChar char="Ø"/>
            </a:pPr>
            <a:r>
              <a:rPr lang="en-US" dirty="0"/>
              <a:t>Combine national budgets with public health insurance schemes</a:t>
            </a:r>
          </a:p>
          <a:p>
            <a:pPr lvl="2">
              <a:buFont typeface="Wingdings" panose="05000000000000000000" pitchFamily="2" charset="2"/>
              <a:buChar char="§"/>
            </a:pPr>
            <a:r>
              <a:rPr lang="en-US" dirty="0"/>
              <a:t>Increasingly popular in LMICs </a:t>
            </a:r>
          </a:p>
          <a:p>
            <a:pPr lvl="1">
              <a:buFont typeface="Wingdings" panose="05000000000000000000" pitchFamily="2" charset="2"/>
              <a:buChar char="Ø"/>
            </a:pPr>
            <a:r>
              <a:rPr lang="en-US" dirty="0"/>
              <a:t>Private financing through voluntary insurance</a:t>
            </a:r>
          </a:p>
          <a:p>
            <a:pPr lvl="2">
              <a:buFont typeface="Wingdings" panose="05000000000000000000" pitchFamily="2" charset="2"/>
              <a:buChar char="§"/>
            </a:pPr>
            <a:r>
              <a:rPr lang="en-US" dirty="0"/>
              <a:t>Experience shows it cannot be the basis for achieving UHC**</a:t>
            </a:r>
          </a:p>
          <a:p>
            <a:pPr lvl="2">
              <a:buFont typeface="Wingdings" panose="05000000000000000000" pitchFamily="2" charset="2"/>
              <a:buChar char="§"/>
            </a:pPr>
            <a:r>
              <a:rPr lang="en-US" dirty="0"/>
              <a:t>May have limited role (e.g. supplemental insurance)</a:t>
            </a:r>
          </a:p>
          <a:p>
            <a:pPr lvl="2">
              <a:buFont typeface="Wingdings" panose="05000000000000000000" pitchFamily="2" charset="2"/>
              <a:buChar char="§"/>
            </a:pPr>
            <a:r>
              <a:rPr lang="en-US" dirty="0"/>
              <a:t>Less popular</a:t>
            </a:r>
          </a:p>
          <a:p>
            <a:pPr>
              <a:lnSpc>
                <a:spcPct val="100000"/>
              </a:lnSpc>
            </a:pPr>
            <a:r>
              <a:rPr lang="en-US" dirty="0"/>
              <a:t>Private health providers</a:t>
            </a:r>
          </a:p>
          <a:p>
            <a:pPr lvl="1">
              <a:lnSpc>
                <a:spcPct val="100000"/>
              </a:lnSpc>
              <a:buFont typeface="Wingdings" panose="05000000000000000000" pitchFamily="2" charset="2"/>
              <a:buChar char="Ø"/>
            </a:pPr>
            <a:r>
              <a:rPr lang="en-US" dirty="0"/>
              <a:t>In many countries play a growing role in health service provision</a:t>
            </a:r>
          </a:p>
          <a:p>
            <a:pPr lvl="1">
              <a:lnSpc>
                <a:spcPct val="100000"/>
              </a:lnSpc>
              <a:buFont typeface="Wingdings" panose="05000000000000000000" pitchFamily="2" charset="2"/>
              <a:buChar char="Ø"/>
            </a:pPr>
            <a:r>
              <a:rPr lang="en-US" dirty="0"/>
              <a:t>Increasingly contracted through public financing arrangements</a:t>
            </a:r>
          </a:p>
          <a:p>
            <a:pPr lvl="1"/>
            <a:endParaRPr lang="en-US" dirty="0"/>
          </a:p>
        </p:txBody>
      </p:sp>
      <p:sp>
        <p:nvSpPr>
          <p:cNvPr id="4" name="Rectangle 3"/>
          <p:cNvSpPr/>
          <p:nvPr/>
        </p:nvSpPr>
        <p:spPr>
          <a:xfrm>
            <a:off x="381000" y="6500958"/>
            <a:ext cx="4449616" cy="307777"/>
          </a:xfrm>
          <a:prstGeom prst="rect">
            <a:avLst/>
          </a:prstGeom>
        </p:spPr>
        <p:txBody>
          <a:bodyPr wrap="none">
            <a:spAutoFit/>
          </a:bodyPr>
          <a:lstStyle/>
          <a:p>
            <a:r>
              <a:rPr lang="en-US" sz="1400" dirty="0"/>
              <a:t>Sources: ** </a:t>
            </a:r>
            <a:r>
              <a:rPr lang="en-US" sz="1400" dirty="0" err="1"/>
              <a:t>Loganathan</a:t>
            </a:r>
            <a:r>
              <a:rPr lang="en-US" sz="1400" dirty="0"/>
              <a:t>, </a:t>
            </a:r>
            <a:r>
              <a:rPr lang="en-US" sz="1400" dirty="0" err="1"/>
              <a:t>Tharani</a:t>
            </a:r>
            <a:r>
              <a:rPr lang="en-US" sz="1400" dirty="0"/>
              <a:t> et al (2016)  *</a:t>
            </a:r>
            <a:r>
              <a:rPr lang="en-US" sz="1400" dirty="0" err="1"/>
              <a:t>Kutzin</a:t>
            </a:r>
            <a:r>
              <a:rPr lang="en-US" sz="1400" dirty="0"/>
              <a:t> 2012</a:t>
            </a:r>
          </a:p>
        </p:txBody>
      </p:sp>
    </p:spTree>
    <p:extLst>
      <p:ext uri="{BB962C8B-B14F-4D97-AF65-F5344CB8AC3E}">
        <p14:creationId xmlns:p14="http://schemas.microsoft.com/office/powerpoint/2010/main" val="1897405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Immunization Financing in Context of Universal Healthcare Coverage</a:t>
            </a:r>
          </a:p>
        </p:txBody>
      </p:sp>
      <p:pic>
        <p:nvPicPr>
          <p:cNvPr id="1026" name="Picture 2" descr="Interrelationship between components, functions, and financing mechanisms in the health system (Schieber G., and A. Maeda, 1997).">
            <a:extLst>
              <a:ext uri="{FF2B5EF4-FFF2-40B4-BE49-F238E27FC236}">
                <a16:creationId xmlns:a16="http://schemas.microsoft.com/office/drawing/2014/main" id="{F5374A4F-E421-4362-8700-65D797991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3" t="1780" r="10803" b="333"/>
          <a:stretch/>
        </p:blipFill>
        <p:spPr bwMode="auto">
          <a:xfrm>
            <a:off x="444037" y="1690689"/>
            <a:ext cx="8255926"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40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4657-AB89-436A-A8AE-C7090FB9B252}"/>
              </a:ext>
            </a:extLst>
          </p:cNvPr>
          <p:cNvSpPr>
            <a:spLocks noGrp="1"/>
          </p:cNvSpPr>
          <p:nvPr>
            <p:ph type="title"/>
          </p:nvPr>
        </p:nvSpPr>
        <p:spPr/>
        <p:txBody>
          <a:bodyPr/>
          <a:lstStyle/>
          <a:p>
            <a:r>
              <a:rPr lang="en-US" dirty="0"/>
              <a:t>UHC and Vaccine Financing</a:t>
            </a:r>
          </a:p>
        </p:txBody>
      </p:sp>
      <p:sp>
        <p:nvSpPr>
          <p:cNvPr id="3" name="Text Placeholder 2">
            <a:extLst>
              <a:ext uri="{FF2B5EF4-FFF2-40B4-BE49-F238E27FC236}">
                <a16:creationId xmlns:a16="http://schemas.microsoft.com/office/drawing/2014/main" id="{76F55E93-3D52-44D3-B8A5-0D968F8A816B}"/>
              </a:ext>
            </a:extLst>
          </p:cNvPr>
          <p:cNvSpPr>
            <a:spLocks noGrp="1"/>
          </p:cNvSpPr>
          <p:nvPr>
            <p:ph type="body" idx="1"/>
          </p:nvPr>
        </p:nvSpPr>
        <p:spPr>
          <a:xfrm>
            <a:off x="629842" y="1447800"/>
            <a:ext cx="3868340" cy="823912"/>
          </a:xfrm>
        </p:spPr>
        <p:txBody>
          <a:bodyPr/>
          <a:lstStyle/>
          <a:p>
            <a:r>
              <a:rPr lang="en-US" dirty="0"/>
              <a:t>Keep Vaccine Financing Separate</a:t>
            </a:r>
          </a:p>
        </p:txBody>
      </p:sp>
      <p:sp>
        <p:nvSpPr>
          <p:cNvPr id="4" name="Content Placeholder 3">
            <a:extLst>
              <a:ext uri="{FF2B5EF4-FFF2-40B4-BE49-F238E27FC236}">
                <a16:creationId xmlns:a16="http://schemas.microsoft.com/office/drawing/2014/main" id="{B9A1575C-6621-4223-BD01-35B4E480DF9A}"/>
              </a:ext>
            </a:extLst>
          </p:cNvPr>
          <p:cNvSpPr>
            <a:spLocks noGrp="1"/>
          </p:cNvSpPr>
          <p:nvPr>
            <p:ph sz="half" idx="2"/>
          </p:nvPr>
        </p:nvSpPr>
        <p:spPr/>
        <p:txBody>
          <a:bodyPr/>
          <a:lstStyle/>
          <a:p>
            <a:r>
              <a:rPr lang="en-US" dirty="0"/>
              <a:t>Separate “vaccines fund”</a:t>
            </a:r>
          </a:p>
          <a:p>
            <a:r>
              <a:rPr lang="en-US" dirty="0"/>
              <a:t>Pays for vaccine delivery</a:t>
            </a:r>
          </a:p>
          <a:p>
            <a:r>
              <a:rPr lang="en-US" dirty="0"/>
              <a:t>Arranges subsidized vaccines to flow to public and private providers</a:t>
            </a:r>
          </a:p>
        </p:txBody>
      </p:sp>
      <p:sp>
        <p:nvSpPr>
          <p:cNvPr id="7" name="Text Placeholder 6">
            <a:extLst>
              <a:ext uri="{FF2B5EF4-FFF2-40B4-BE49-F238E27FC236}">
                <a16:creationId xmlns:a16="http://schemas.microsoft.com/office/drawing/2014/main" id="{78F396A4-87CC-456C-AE5C-1E3B77288E86}"/>
              </a:ext>
            </a:extLst>
          </p:cNvPr>
          <p:cNvSpPr>
            <a:spLocks noGrp="1"/>
          </p:cNvSpPr>
          <p:nvPr>
            <p:ph type="body" sz="quarter" idx="3"/>
          </p:nvPr>
        </p:nvSpPr>
        <p:spPr/>
        <p:txBody>
          <a:bodyPr/>
          <a:lstStyle/>
          <a:p>
            <a:r>
              <a:rPr lang="en-US" dirty="0"/>
              <a:t>Integrate Vaccines into Benefits Package of Universal Insurance</a:t>
            </a:r>
          </a:p>
        </p:txBody>
      </p:sp>
      <p:sp>
        <p:nvSpPr>
          <p:cNvPr id="5" name="Content Placeholder 4">
            <a:extLst>
              <a:ext uri="{FF2B5EF4-FFF2-40B4-BE49-F238E27FC236}">
                <a16:creationId xmlns:a16="http://schemas.microsoft.com/office/drawing/2014/main" id="{29C9C169-D64A-4F35-B183-5065CEB70596}"/>
              </a:ext>
            </a:extLst>
          </p:cNvPr>
          <p:cNvSpPr>
            <a:spLocks noGrp="1"/>
          </p:cNvSpPr>
          <p:nvPr>
            <p:ph sz="quarter" idx="4"/>
          </p:nvPr>
        </p:nvSpPr>
        <p:spPr/>
        <p:txBody>
          <a:bodyPr/>
          <a:lstStyle/>
          <a:p>
            <a:r>
              <a:rPr lang="en-US" dirty="0"/>
              <a:t>Private and public sector providers compensated out of insurance funds</a:t>
            </a:r>
          </a:p>
        </p:txBody>
      </p:sp>
      <p:sp>
        <p:nvSpPr>
          <p:cNvPr id="6" name="TextBox 5">
            <a:extLst>
              <a:ext uri="{FF2B5EF4-FFF2-40B4-BE49-F238E27FC236}">
                <a16:creationId xmlns:a16="http://schemas.microsoft.com/office/drawing/2014/main" id="{A3973F00-35A8-423A-97BA-6A7ADC29BDA9}"/>
              </a:ext>
            </a:extLst>
          </p:cNvPr>
          <p:cNvSpPr txBox="1"/>
          <p:nvPr/>
        </p:nvSpPr>
        <p:spPr>
          <a:xfrm>
            <a:off x="1600200" y="4572000"/>
            <a:ext cx="6324600" cy="1569660"/>
          </a:xfrm>
          <a:prstGeom prst="rect">
            <a:avLst/>
          </a:prstGeom>
          <a:noFill/>
          <a:ln>
            <a:solidFill>
              <a:schemeClr val="tx1"/>
            </a:solidFill>
          </a:ln>
        </p:spPr>
        <p:txBody>
          <a:bodyPr wrap="square" rtlCol="0">
            <a:spAutoFit/>
          </a:bodyPr>
          <a:lstStyle/>
          <a:p>
            <a:r>
              <a:rPr lang="en-US" sz="2400" dirty="0"/>
              <a:t>What are the pros and cons of separate vs. integrated financing in local context?</a:t>
            </a:r>
          </a:p>
          <a:p>
            <a:endParaRPr lang="en-US" sz="2400" dirty="0"/>
          </a:p>
          <a:p>
            <a:r>
              <a:rPr lang="en-US" sz="2400" dirty="0"/>
              <a:t>Is it possible to do both simultaneously?</a:t>
            </a:r>
          </a:p>
        </p:txBody>
      </p:sp>
      <p:sp>
        <p:nvSpPr>
          <p:cNvPr id="8" name="Rectangle 7"/>
          <p:cNvSpPr/>
          <p:nvPr/>
        </p:nvSpPr>
        <p:spPr>
          <a:xfrm>
            <a:off x="228600" y="6519446"/>
            <a:ext cx="2830968" cy="307777"/>
          </a:xfrm>
          <a:prstGeom prst="rect">
            <a:avLst/>
          </a:prstGeom>
        </p:spPr>
        <p:txBody>
          <a:bodyPr wrap="none">
            <a:spAutoFit/>
          </a:bodyPr>
          <a:lstStyle/>
          <a:p>
            <a:r>
              <a:rPr lang="en-US" sz="1400" dirty="0"/>
              <a:t>UHC: Universal Healthcare Coverage</a:t>
            </a:r>
          </a:p>
        </p:txBody>
      </p:sp>
    </p:spTree>
    <p:extLst>
      <p:ext uri="{BB962C8B-B14F-4D97-AF65-F5344CB8AC3E}">
        <p14:creationId xmlns:p14="http://schemas.microsoft.com/office/powerpoint/2010/main" val="370091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A - Immunization Fundamentals</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400" b="1" dirty="0"/>
              <a:t>Learning Objectives</a:t>
            </a:r>
          </a:p>
          <a:p>
            <a:r>
              <a:rPr lang="en-US" dirty="0"/>
              <a:t>Why immunization financing matters</a:t>
            </a:r>
          </a:p>
          <a:p>
            <a:r>
              <a:rPr lang="en-US" dirty="0"/>
              <a:t>Link between Universal Health Coverage and immunization financing</a:t>
            </a:r>
          </a:p>
          <a:p>
            <a:r>
              <a:rPr lang="en-US" dirty="0"/>
              <a:t>What are the cost components of immunization programs</a:t>
            </a:r>
          </a:p>
          <a:p>
            <a:r>
              <a:rPr lang="en-US" dirty="0"/>
              <a:t>Vaccine finance decision-making</a:t>
            </a:r>
            <a:endParaRPr lang="en-US" dirty="0">
              <a:solidFill>
                <a:srgbClr val="FF0000"/>
              </a:solidFill>
            </a:endParaRPr>
          </a:p>
        </p:txBody>
      </p:sp>
    </p:spTree>
    <p:extLst>
      <p:ext uri="{BB962C8B-B14F-4D97-AF65-F5344CB8AC3E}">
        <p14:creationId xmlns:p14="http://schemas.microsoft.com/office/powerpoint/2010/main" val="2263290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Delivery</a:t>
            </a:r>
          </a:p>
        </p:txBody>
      </p:sp>
      <p:sp>
        <p:nvSpPr>
          <p:cNvPr id="3" name="Content Placeholder 2"/>
          <p:cNvSpPr>
            <a:spLocks noGrp="1"/>
          </p:cNvSpPr>
          <p:nvPr>
            <p:ph idx="1"/>
          </p:nvPr>
        </p:nvSpPr>
        <p:spPr/>
        <p:txBody>
          <a:bodyPr>
            <a:normAutofit/>
          </a:bodyPr>
          <a:lstStyle/>
          <a:p>
            <a:pPr marL="0" indent="0">
              <a:buNone/>
            </a:pPr>
            <a:r>
              <a:rPr lang="en-US" sz="2800" b="1" dirty="0"/>
              <a:t>Vaccines don't deliver themselves - robust public healthcare systems need to be in place to support vaccine delivery</a:t>
            </a:r>
          </a:p>
          <a:p>
            <a:pPr lvl="1">
              <a:buFont typeface="Wingdings" panose="05000000000000000000" pitchFamily="2" charset="2"/>
              <a:buChar char="Ø"/>
            </a:pPr>
            <a:r>
              <a:rPr lang="en-US" sz="2400" dirty="0"/>
              <a:t>This requires financing</a:t>
            </a:r>
          </a:p>
          <a:p>
            <a:pPr lvl="1">
              <a:buFont typeface="Wingdings" panose="05000000000000000000" pitchFamily="2" charset="2"/>
              <a:buChar char="Ø"/>
            </a:pPr>
            <a:r>
              <a:rPr lang="en-US" sz="2400" dirty="0"/>
              <a:t>Vaccine delivery financing</a:t>
            </a:r>
          </a:p>
          <a:p>
            <a:pPr lvl="2"/>
            <a:r>
              <a:rPr lang="en-US" sz="1800" dirty="0"/>
              <a:t>Usually allocated at the subnational level</a:t>
            </a:r>
          </a:p>
          <a:p>
            <a:pPr lvl="2"/>
            <a:r>
              <a:rPr lang="en-US" sz="1800" dirty="0"/>
              <a:t>National levels are involved less and less in financing direct service delivery.</a:t>
            </a:r>
          </a:p>
        </p:txBody>
      </p:sp>
    </p:spTree>
    <p:extLst>
      <p:ext uri="{BB962C8B-B14F-4D97-AF65-F5344CB8AC3E}">
        <p14:creationId xmlns:p14="http://schemas.microsoft.com/office/powerpoint/2010/main" val="865204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3" name="Content Placeholder 2"/>
          <p:cNvSpPr>
            <a:spLocks noGrp="1"/>
          </p:cNvSpPr>
          <p:nvPr>
            <p:ph idx="1"/>
          </p:nvPr>
        </p:nvSpPr>
        <p:spPr/>
        <p:txBody>
          <a:bodyPr/>
          <a:lstStyle/>
          <a:p>
            <a:r>
              <a:rPr lang="en-US" dirty="0"/>
              <a:t>Ensuring access to immunization services is central to the global movement toward universal health coverage (UHC).</a:t>
            </a:r>
          </a:p>
          <a:p>
            <a:r>
              <a:rPr lang="en-US" dirty="0"/>
              <a:t>Immunization financing should be considered in the context of broader government health financing policies and approaches to achieving UHC.</a:t>
            </a:r>
          </a:p>
          <a:p>
            <a:r>
              <a:rPr lang="en-US" dirty="0"/>
              <a:t>As health financing and service delivery arrangements become more complex, countries face the challenge of defining institutional responsibilities for specific immunization program functions and ensuring that financial incentives in the system do not disadvantage immunization services.</a:t>
            </a:r>
          </a:p>
        </p:txBody>
      </p:sp>
    </p:spTree>
    <p:extLst>
      <p:ext uri="{BB962C8B-B14F-4D97-AF65-F5344CB8AC3E}">
        <p14:creationId xmlns:p14="http://schemas.microsoft.com/office/powerpoint/2010/main" val="2259114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noAutofit/>
          </a:bodyPr>
          <a:lstStyle/>
          <a:p>
            <a:r>
              <a:rPr lang="en-US" sz="1600" dirty="0"/>
              <a:t>Part 1. Brief 2. </a:t>
            </a:r>
            <a:r>
              <a:rPr lang="en-US" sz="1600" dirty="0" err="1"/>
              <a:t>pg</a:t>
            </a:r>
            <a:r>
              <a:rPr lang="en-US" sz="1600" dirty="0"/>
              <a:t> 21-22, Results for Development (R4D). Immunization financing: a resource guide for advocates, policymakers, and program managers. Washington D.C.: R4D; 2017.</a:t>
            </a:r>
          </a:p>
          <a:p>
            <a:r>
              <a:rPr lang="en-US" sz="1600" dirty="0" err="1"/>
              <a:t>Bawa</a:t>
            </a:r>
            <a:r>
              <a:rPr lang="en-US" sz="1600" dirty="0"/>
              <a:t>, Samuel, </a:t>
            </a:r>
            <a:r>
              <a:rPr lang="en-US" sz="1600" dirty="0" err="1"/>
              <a:t>McNab</a:t>
            </a:r>
            <a:r>
              <a:rPr lang="en-US" sz="1600" dirty="0"/>
              <a:t>, Christine, </a:t>
            </a:r>
            <a:r>
              <a:rPr lang="en-US" sz="1600" dirty="0" err="1"/>
              <a:t>Nkwogu</a:t>
            </a:r>
            <a:r>
              <a:rPr lang="en-US" sz="1600" dirty="0"/>
              <a:t>, Loveday et al. Achieving universal health coverage: implementation of a polio eradication intervention to deliver integrated primary health services to hard-to-reach and underserved communities in Nigeria Research. WHO Bulletin. (Accepted: 2018) BLT/2018/211565. </a:t>
            </a:r>
          </a:p>
          <a:p>
            <a:r>
              <a:rPr lang="en-US" sz="1600" dirty="0" err="1"/>
              <a:t>Ghebreyesus</a:t>
            </a:r>
            <a:r>
              <a:rPr lang="en-US" sz="1600" dirty="0"/>
              <a:t>, </a:t>
            </a:r>
            <a:r>
              <a:rPr lang="en-US" sz="1600" dirty="0" err="1"/>
              <a:t>Tedros</a:t>
            </a:r>
            <a:r>
              <a:rPr lang="en-US" sz="1600" dirty="0"/>
              <a:t> </a:t>
            </a:r>
            <a:r>
              <a:rPr lang="en-US" sz="1600" dirty="0" err="1"/>
              <a:t>Adhanom</a:t>
            </a:r>
            <a:r>
              <a:rPr lang="en-US" sz="1600" dirty="0"/>
              <a:t>. All roads lead to universal health coverage. World Health Organization: </a:t>
            </a:r>
            <a:r>
              <a:rPr lang="en-US" sz="1600" dirty="0" err="1"/>
              <a:t>Commnet</a:t>
            </a:r>
            <a:r>
              <a:rPr lang="en-US" sz="1600" dirty="0"/>
              <a:t>. July 17, 2017. </a:t>
            </a:r>
            <a:r>
              <a:rPr lang="en-US" sz="1600" dirty="0">
                <a:hlinkClick r:id="rId2"/>
              </a:rPr>
              <a:t>http://dx.doi.org/10.1016/S2214-109X(17)30295-4</a:t>
            </a:r>
            <a:r>
              <a:rPr lang="en-US" sz="1600" dirty="0"/>
              <a:t>. </a:t>
            </a:r>
          </a:p>
          <a:p>
            <a:r>
              <a:rPr lang="en-US" sz="1600" dirty="0" err="1"/>
              <a:t>Loganathan</a:t>
            </a:r>
            <a:r>
              <a:rPr lang="en-US" sz="1600" dirty="0"/>
              <a:t>, </a:t>
            </a:r>
            <a:r>
              <a:rPr lang="en-US" sz="1600" dirty="0" err="1"/>
              <a:t>Tharani</a:t>
            </a:r>
            <a:r>
              <a:rPr lang="en-US" sz="1600" dirty="0"/>
              <a:t>, Mark </a:t>
            </a:r>
            <a:r>
              <a:rPr lang="en-US" sz="1600" dirty="0" err="1"/>
              <a:t>Jit</a:t>
            </a:r>
            <a:r>
              <a:rPr lang="en-US" sz="1600" dirty="0"/>
              <a:t>, Raymond </a:t>
            </a:r>
            <a:r>
              <a:rPr lang="en-US" sz="1600" dirty="0" err="1"/>
              <a:t>Hutubessy</a:t>
            </a:r>
            <a:r>
              <a:rPr lang="en-US" sz="1600" dirty="0"/>
              <a:t>, Chiu-Wan Ng, Way-</a:t>
            </a:r>
            <a:r>
              <a:rPr lang="en-US" sz="1600" dirty="0" err="1"/>
              <a:t>Seah</a:t>
            </a:r>
            <a:r>
              <a:rPr lang="en-US" sz="1600" dirty="0"/>
              <a:t> Lee and </a:t>
            </a:r>
            <a:r>
              <a:rPr lang="en-US" sz="1600" dirty="0" err="1"/>
              <a:t>Stephane</a:t>
            </a:r>
            <a:r>
              <a:rPr lang="en-US" sz="1600" dirty="0"/>
              <a:t> </a:t>
            </a:r>
            <a:r>
              <a:rPr lang="en-US" sz="1600" dirty="0" err="1"/>
              <a:t>Verguet</a:t>
            </a:r>
            <a:r>
              <a:rPr lang="en-US" sz="1600" dirty="0"/>
              <a:t>. Rotavirus vaccines contribute towards universal health coverage in a mixed public–private healthcare system. Tropical Medicine and International Health; Vol 21, 11, pp1458–1467; 2016. doi:10.1111/tmi.12766 </a:t>
            </a:r>
          </a:p>
        </p:txBody>
      </p:sp>
    </p:spTree>
    <p:extLst>
      <p:ext uri="{BB962C8B-B14F-4D97-AF65-F5344CB8AC3E}">
        <p14:creationId xmlns:p14="http://schemas.microsoft.com/office/powerpoint/2010/main" val="4244140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A3 </a:t>
            </a:r>
            <a:br>
              <a:rPr lang="en-US" dirty="0"/>
            </a:br>
            <a:r>
              <a:rPr lang="en-US" dirty="0"/>
              <a:t>Components of Immunization Costs</a:t>
            </a:r>
          </a:p>
        </p:txBody>
      </p:sp>
      <p:sp>
        <p:nvSpPr>
          <p:cNvPr id="3" name="TextBox 2"/>
          <p:cNvSpPr txBox="1"/>
          <p:nvPr/>
        </p:nvSpPr>
        <p:spPr>
          <a:xfrm>
            <a:off x="1524000" y="2743200"/>
            <a:ext cx="6477000" cy="1200329"/>
          </a:xfrm>
          <a:prstGeom prst="rect">
            <a:avLst/>
          </a:prstGeom>
          <a:noFill/>
        </p:spPr>
        <p:txBody>
          <a:bodyPr wrap="square" rtlCol="0">
            <a:spAutoFit/>
          </a:bodyPr>
          <a:lstStyle/>
          <a:p>
            <a:r>
              <a:rPr lang="en-US" dirty="0"/>
              <a:t>Note: This section only provides a summary of key immunization costs and </a:t>
            </a:r>
            <a:r>
              <a:rPr lang="en-US" u="sng" dirty="0"/>
              <a:t>how they relate to financing of immunization programs</a:t>
            </a:r>
            <a:r>
              <a:rPr lang="en-US" dirty="0"/>
              <a:t>. For a full evaluation of immunization costs see the TVEE module focused on Immunization Costs.</a:t>
            </a:r>
          </a:p>
        </p:txBody>
      </p:sp>
    </p:spTree>
    <p:extLst>
      <p:ext uri="{BB962C8B-B14F-4D97-AF65-F5344CB8AC3E}">
        <p14:creationId xmlns:p14="http://schemas.microsoft.com/office/powerpoint/2010/main" val="1373802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Immunization Costs &amp; Financing</a:t>
            </a:r>
          </a:p>
        </p:txBody>
      </p:sp>
      <p:sp>
        <p:nvSpPr>
          <p:cNvPr id="3" name="Content Placeholder 2"/>
          <p:cNvSpPr>
            <a:spLocks noGrp="1"/>
          </p:cNvSpPr>
          <p:nvPr>
            <p:ph idx="1"/>
          </p:nvPr>
        </p:nvSpPr>
        <p:spPr>
          <a:xfrm>
            <a:off x="628650" y="1690690"/>
            <a:ext cx="7886700" cy="4862510"/>
          </a:xfrm>
        </p:spPr>
        <p:txBody>
          <a:bodyPr>
            <a:noAutofit/>
          </a:bodyPr>
          <a:lstStyle/>
          <a:p>
            <a:pPr marL="0" indent="0">
              <a:buNone/>
            </a:pPr>
            <a:r>
              <a:rPr lang="en-US" sz="2000" dirty="0"/>
              <a:t>Immunization costs at multiple levels can be difficult to disentangle</a:t>
            </a:r>
          </a:p>
          <a:p>
            <a:r>
              <a:rPr lang="en-US" sz="2000" dirty="0"/>
              <a:t>Occur at different levels of the health system</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Include several major components that may be financed differently</a:t>
            </a:r>
          </a:p>
          <a:p>
            <a:pPr marL="285750" indent="-285750" defTabSz="914400">
              <a:buFont typeface="Wingdings" panose="05000000000000000000" pitchFamily="2" charset="2"/>
              <a:buChar char="v"/>
            </a:pPr>
            <a:r>
              <a:rPr lang="en-US" sz="2400" dirty="0">
                <a:solidFill>
                  <a:schemeClr val="accent1"/>
                </a:solidFill>
              </a:rPr>
              <a:t>Need to understand key components of immunization costs in order to effectively budget for, finance, implement, and maintain a comprehensive immunization program</a:t>
            </a:r>
          </a:p>
          <a:p>
            <a:pPr lvl="1"/>
            <a:endParaRPr lang="en-US" dirty="0"/>
          </a:p>
        </p:txBody>
      </p:sp>
      <p:graphicFrame>
        <p:nvGraphicFramePr>
          <p:cNvPr id="4" name="Diagram 3"/>
          <p:cNvGraphicFramePr/>
          <p:nvPr>
            <p:extLst>
              <p:ext uri="{D42A27DB-BD31-4B8C-83A1-F6EECF244321}">
                <p14:modId xmlns:p14="http://schemas.microsoft.com/office/powerpoint/2010/main" val="698969710"/>
              </p:ext>
            </p:extLst>
          </p:nvPr>
        </p:nvGraphicFramePr>
        <p:xfrm>
          <a:off x="1943100" y="2514600"/>
          <a:ext cx="5239365" cy="258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15028" r="10655" b="58727"/>
          <a:stretch/>
        </p:blipFill>
        <p:spPr>
          <a:xfrm>
            <a:off x="5486400" y="3962400"/>
            <a:ext cx="1085849" cy="10668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14167" t="5926" r="13333" b="1204"/>
          <a:stretch/>
        </p:blipFill>
        <p:spPr>
          <a:xfrm flipH="1">
            <a:off x="2590800" y="2590800"/>
            <a:ext cx="1066800" cy="1066800"/>
          </a:xfrm>
          <a:prstGeom prst="rect">
            <a:avLst/>
          </a:prstGeom>
        </p:spPr>
      </p:pic>
    </p:spTree>
    <p:extLst>
      <p:ext uri="{BB962C8B-B14F-4D97-AF65-F5344CB8AC3E}">
        <p14:creationId xmlns:p14="http://schemas.microsoft.com/office/powerpoint/2010/main" val="3764123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Major Cost Components of</a:t>
            </a:r>
            <a:br>
              <a:rPr lang="en-US" dirty="0"/>
            </a:br>
            <a:r>
              <a:rPr lang="en-US" dirty="0"/>
              <a:t>Immunization Services</a:t>
            </a:r>
          </a:p>
        </p:txBody>
      </p:sp>
      <p:sp>
        <p:nvSpPr>
          <p:cNvPr id="3" name="Content Placeholder 2"/>
          <p:cNvSpPr>
            <a:spLocks noGrp="1"/>
          </p:cNvSpPr>
          <p:nvPr>
            <p:ph idx="1"/>
          </p:nvPr>
        </p:nvSpPr>
        <p:spPr>
          <a:xfrm>
            <a:off x="601611" y="1690689"/>
            <a:ext cx="7886700" cy="4351338"/>
          </a:xfrm>
        </p:spPr>
        <p:txBody>
          <a:bodyPr>
            <a:normAutofit/>
          </a:bodyPr>
          <a:lstStyle/>
          <a:p>
            <a:r>
              <a:rPr lang="en-US" sz="2400" dirty="0"/>
              <a:t>Two major categories</a:t>
            </a:r>
          </a:p>
          <a:p>
            <a:endParaRPr lang="en-US" dirty="0"/>
          </a:p>
        </p:txBody>
      </p:sp>
      <p:graphicFrame>
        <p:nvGraphicFramePr>
          <p:cNvPr id="5" name="Diagram 4"/>
          <p:cNvGraphicFramePr/>
          <p:nvPr>
            <p:extLst>
              <p:ext uri="{D42A27DB-BD31-4B8C-83A1-F6EECF244321}">
                <p14:modId xmlns:p14="http://schemas.microsoft.com/office/powerpoint/2010/main" val="454655500"/>
              </p:ext>
            </p:extLst>
          </p:nvPr>
        </p:nvGraphicFramePr>
        <p:xfrm>
          <a:off x="457200" y="2209800"/>
          <a:ext cx="8382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818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67D3-D889-43C3-9601-975DA4698177}"/>
              </a:ext>
            </a:extLst>
          </p:cNvPr>
          <p:cNvSpPr>
            <a:spLocks noGrp="1"/>
          </p:cNvSpPr>
          <p:nvPr>
            <p:ph type="title"/>
          </p:nvPr>
        </p:nvSpPr>
        <p:spPr/>
        <p:txBody>
          <a:bodyPr/>
          <a:lstStyle/>
          <a:p>
            <a:r>
              <a:rPr lang="en-US" dirty="0"/>
              <a:t>Global Trends</a:t>
            </a:r>
          </a:p>
        </p:txBody>
      </p:sp>
      <p:sp>
        <p:nvSpPr>
          <p:cNvPr id="3" name="Content Placeholder 2">
            <a:extLst>
              <a:ext uri="{FF2B5EF4-FFF2-40B4-BE49-F238E27FC236}">
                <a16:creationId xmlns:a16="http://schemas.microsoft.com/office/drawing/2014/main" id="{B7C140A3-FC47-4629-B58F-C3E18182109C}"/>
              </a:ext>
            </a:extLst>
          </p:cNvPr>
          <p:cNvSpPr>
            <a:spLocks noGrp="1"/>
          </p:cNvSpPr>
          <p:nvPr>
            <p:ph idx="1"/>
          </p:nvPr>
        </p:nvSpPr>
        <p:spPr/>
        <p:txBody>
          <a:bodyPr>
            <a:normAutofit/>
          </a:bodyPr>
          <a:lstStyle/>
          <a:p>
            <a:r>
              <a:rPr lang="en-US" sz="2400" dirty="0"/>
              <a:t>Expenditures on vaccines and on immunization delivery is rising most places</a:t>
            </a:r>
          </a:p>
          <a:p>
            <a:r>
              <a:rPr lang="en-US" sz="2400" dirty="0"/>
              <a:t>Non-vaccine costs account for nearly </a:t>
            </a:r>
            <a:r>
              <a:rPr lang="en-US" sz="2400" b="1" dirty="0"/>
              <a:t>half of immunization costs</a:t>
            </a:r>
            <a:endParaRPr lang="en-US" sz="2400" dirty="0"/>
          </a:p>
          <a:p>
            <a:endParaRPr lang="en-US" sz="2400" dirty="0"/>
          </a:p>
        </p:txBody>
      </p:sp>
    </p:spTree>
    <p:extLst>
      <p:ext uri="{BB962C8B-B14F-4D97-AF65-F5344CB8AC3E}">
        <p14:creationId xmlns:p14="http://schemas.microsoft.com/office/powerpoint/2010/main" val="1988017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65126"/>
            <a:ext cx="8820040" cy="1325563"/>
          </a:xfrm>
        </p:spPr>
        <p:txBody>
          <a:bodyPr>
            <a:noAutofit/>
          </a:bodyPr>
          <a:lstStyle/>
          <a:p>
            <a:r>
              <a:rPr lang="en-US" dirty="0"/>
              <a:t>Government Expenditure on </a:t>
            </a:r>
            <a:br>
              <a:rPr lang="en-US" dirty="0"/>
            </a:br>
            <a:r>
              <a:rPr lang="en-US" u="sng" dirty="0"/>
              <a:t>Routine Immunization Delivery</a:t>
            </a:r>
            <a:r>
              <a:rPr lang="en-US" dirty="0"/>
              <a:t> per Live Birth</a:t>
            </a:r>
          </a:p>
        </p:txBody>
      </p:sp>
      <p:sp>
        <p:nvSpPr>
          <p:cNvPr id="3" name="Content Placeholder 2"/>
          <p:cNvSpPr>
            <a:spLocks noGrp="1"/>
          </p:cNvSpPr>
          <p:nvPr>
            <p:ph idx="1"/>
          </p:nvPr>
        </p:nvSpPr>
        <p:spPr>
          <a:xfrm>
            <a:off x="17417" y="6248400"/>
            <a:ext cx="7886700" cy="272035"/>
          </a:xfrm>
        </p:spPr>
        <p:txBody>
          <a:bodyPr>
            <a:normAutofit lnSpcReduction="10000"/>
          </a:bodyPr>
          <a:lstStyle/>
          <a:p>
            <a:pPr marL="0" indent="0">
              <a:buNone/>
            </a:pPr>
            <a:r>
              <a:rPr lang="en-US" sz="1400" dirty="0"/>
              <a:t>Population-weighted average</a:t>
            </a:r>
          </a:p>
        </p:txBody>
      </p:sp>
      <p:sp>
        <p:nvSpPr>
          <p:cNvPr id="5" name="Rectangle 4"/>
          <p:cNvSpPr/>
          <p:nvPr/>
        </p:nvSpPr>
        <p:spPr>
          <a:xfrm>
            <a:off x="0" y="6596390"/>
            <a:ext cx="4025461" cy="261610"/>
          </a:xfrm>
          <a:prstGeom prst="rect">
            <a:avLst/>
          </a:prstGeom>
        </p:spPr>
        <p:txBody>
          <a:bodyPr wrap="none">
            <a:spAutoFit/>
          </a:bodyPr>
          <a:lstStyle/>
          <a:p>
            <a:r>
              <a:rPr lang="en-US" sz="1100" dirty="0"/>
              <a:t>Source: Global Vaccine Action Plan, WHO Secretariat Report (2018)</a:t>
            </a:r>
          </a:p>
        </p:txBody>
      </p:sp>
      <p:pic>
        <p:nvPicPr>
          <p:cNvPr id="6" name="Picture 5"/>
          <p:cNvPicPr>
            <a:picLocks noChangeAspect="1"/>
          </p:cNvPicPr>
          <p:nvPr/>
        </p:nvPicPr>
        <p:blipFill>
          <a:blip r:embed="rId2"/>
          <a:stretch>
            <a:fillRect/>
          </a:stretch>
        </p:blipFill>
        <p:spPr>
          <a:xfrm>
            <a:off x="17417" y="1684170"/>
            <a:ext cx="8955024" cy="4488275"/>
          </a:xfrm>
          <a:prstGeom prst="rect">
            <a:avLst/>
          </a:prstGeom>
        </p:spPr>
      </p:pic>
    </p:spTree>
    <p:extLst>
      <p:ext uri="{BB962C8B-B14F-4D97-AF65-F5344CB8AC3E}">
        <p14:creationId xmlns:p14="http://schemas.microsoft.com/office/powerpoint/2010/main" val="3611040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Expenditure on </a:t>
            </a:r>
            <a:br>
              <a:rPr lang="en-US" dirty="0"/>
            </a:br>
            <a:r>
              <a:rPr lang="en-US" u="sng" dirty="0"/>
              <a:t>Vaccines</a:t>
            </a:r>
            <a:r>
              <a:rPr lang="en-US" dirty="0"/>
              <a:t> per Live Birth</a:t>
            </a:r>
          </a:p>
        </p:txBody>
      </p:sp>
      <p:sp>
        <p:nvSpPr>
          <p:cNvPr id="3" name="Content Placeholder 2"/>
          <p:cNvSpPr>
            <a:spLocks noGrp="1"/>
          </p:cNvSpPr>
          <p:nvPr>
            <p:ph idx="1"/>
          </p:nvPr>
        </p:nvSpPr>
        <p:spPr>
          <a:xfrm>
            <a:off x="17417" y="6248400"/>
            <a:ext cx="7886700" cy="272035"/>
          </a:xfrm>
        </p:spPr>
        <p:txBody>
          <a:bodyPr>
            <a:normAutofit lnSpcReduction="10000"/>
          </a:bodyPr>
          <a:lstStyle/>
          <a:p>
            <a:pPr marL="0" indent="0">
              <a:buNone/>
            </a:pPr>
            <a:r>
              <a:rPr lang="en-US" sz="1400" dirty="0"/>
              <a:t>Population-weighted average</a:t>
            </a:r>
          </a:p>
        </p:txBody>
      </p:sp>
      <p:pic>
        <p:nvPicPr>
          <p:cNvPr id="4" name="Picture 3"/>
          <p:cNvPicPr>
            <a:picLocks noChangeAspect="1"/>
          </p:cNvPicPr>
          <p:nvPr/>
        </p:nvPicPr>
        <p:blipFill>
          <a:blip r:embed="rId2"/>
          <a:stretch>
            <a:fillRect/>
          </a:stretch>
        </p:blipFill>
        <p:spPr>
          <a:xfrm>
            <a:off x="110633" y="1760125"/>
            <a:ext cx="8922734" cy="4488275"/>
          </a:xfrm>
          <a:prstGeom prst="rect">
            <a:avLst/>
          </a:prstGeom>
        </p:spPr>
      </p:pic>
      <p:sp>
        <p:nvSpPr>
          <p:cNvPr id="5" name="Rectangle 4"/>
          <p:cNvSpPr/>
          <p:nvPr/>
        </p:nvSpPr>
        <p:spPr>
          <a:xfrm>
            <a:off x="0" y="6596390"/>
            <a:ext cx="4025461" cy="261610"/>
          </a:xfrm>
          <a:prstGeom prst="rect">
            <a:avLst/>
          </a:prstGeom>
        </p:spPr>
        <p:txBody>
          <a:bodyPr wrap="none">
            <a:spAutoFit/>
          </a:bodyPr>
          <a:lstStyle/>
          <a:p>
            <a:r>
              <a:rPr lang="en-US" sz="1100" dirty="0"/>
              <a:t>Source: Global Vaccine Action Plan, WHO Secretariat Report (2018)</a:t>
            </a:r>
          </a:p>
        </p:txBody>
      </p:sp>
    </p:spTree>
    <p:extLst>
      <p:ext uri="{BB962C8B-B14F-4D97-AF65-F5344CB8AC3E}">
        <p14:creationId xmlns:p14="http://schemas.microsoft.com/office/powerpoint/2010/main" val="2291974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3124200" cy="1981200"/>
          </a:xfrm>
        </p:spPr>
        <p:txBody>
          <a:bodyPr anchor="t">
            <a:normAutofit/>
          </a:bodyPr>
          <a:lstStyle/>
          <a:p>
            <a:pPr algn="l"/>
            <a:r>
              <a:rPr lang="en-US" dirty="0"/>
              <a:t>Total national cost shares of routine infant immunization by administrative level</a:t>
            </a:r>
          </a:p>
        </p:txBody>
      </p:sp>
      <p:sp>
        <p:nvSpPr>
          <p:cNvPr id="4" name="Text Placeholder 3"/>
          <p:cNvSpPr>
            <a:spLocks noGrp="1"/>
          </p:cNvSpPr>
          <p:nvPr>
            <p:ph type="body" sz="half" idx="2"/>
          </p:nvPr>
        </p:nvSpPr>
        <p:spPr>
          <a:xfrm>
            <a:off x="3886200" y="914400"/>
            <a:ext cx="4648200" cy="1676400"/>
          </a:xfrm>
        </p:spPr>
        <p:txBody>
          <a:bodyPr anchor="b">
            <a:normAutofit/>
          </a:bodyPr>
          <a:lstStyle/>
          <a:p>
            <a:pPr marL="285750" indent="-285750">
              <a:buFont typeface="Arial" panose="020B0604020202020204" pitchFamily="34" charset="0"/>
              <a:buChar char="•"/>
            </a:pPr>
            <a:r>
              <a:rPr lang="en-US" sz="1800" dirty="0"/>
              <a:t>Site-level costs (including vaccine costs) represented 77–93% of total national costs</a:t>
            </a:r>
          </a:p>
          <a:p>
            <a:endParaRPr lang="en-US" sz="1800" dirty="0"/>
          </a:p>
        </p:txBody>
      </p:sp>
      <p:sp>
        <p:nvSpPr>
          <p:cNvPr id="6" name="Rectangle 5"/>
          <p:cNvSpPr/>
          <p:nvPr/>
        </p:nvSpPr>
        <p:spPr>
          <a:xfrm>
            <a:off x="0" y="6596390"/>
            <a:ext cx="9061302" cy="261610"/>
          </a:xfrm>
          <a:prstGeom prst="rect">
            <a:avLst/>
          </a:prstGeom>
        </p:spPr>
        <p:txBody>
          <a:bodyPr wrap="square">
            <a:spAutoFit/>
          </a:bodyPr>
          <a:lstStyle/>
          <a:p>
            <a:r>
              <a:rPr lang="en-US" sz="1100" dirty="0"/>
              <a:t>Source: </a:t>
            </a:r>
            <a:r>
              <a:rPr lang="en-US" sz="1100" dirty="0" err="1"/>
              <a:t>Fangli</a:t>
            </a:r>
            <a:r>
              <a:rPr lang="en-US" sz="1100" dirty="0"/>
              <a:t> </a:t>
            </a:r>
            <a:r>
              <a:rPr lang="en-US" sz="1100" dirty="0" err="1"/>
              <a:t>Geng</a:t>
            </a:r>
            <a:r>
              <a:rPr lang="en-US" sz="1100" dirty="0"/>
              <a:t>, et al (2017)</a:t>
            </a:r>
          </a:p>
        </p:txBody>
      </p:sp>
      <p:pic>
        <p:nvPicPr>
          <p:cNvPr id="7" name="Content Placeholder 4"/>
          <p:cNvPicPr>
            <a:picLocks noChangeAspect="1"/>
          </p:cNvPicPr>
          <p:nvPr/>
        </p:nvPicPr>
        <p:blipFill rotWithShape="1">
          <a:blip r:embed="rId2"/>
          <a:srcRect l="1685" t="5009" r="63" b="1149"/>
          <a:stretch/>
        </p:blipFill>
        <p:spPr>
          <a:xfrm>
            <a:off x="9832" y="2895600"/>
            <a:ext cx="9100519" cy="3042012"/>
          </a:xfrm>
          <a:prstGeom prst="rect">
            <a:avLst/>
          </a:prstGeom>
        </p:spPr>
      </p:pic>
    </p:spTree>
    <p:extLst>
      <p:ext uri="{BB962C8B-B14F-4D97-AF65-F5344CB8AC3E}">
        <p14:creationId xmlns:p14="http://schemas.microsoft.com/office/powerpoint/2010/main" val="254298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A1</a:t>
            </a:r>
            <a:br>
              <a:rPr lang="en-US" dirty="0"/>
            </a:br>
            <a:r>
              <a:rPr lang="en-US" dirty="0"/>
              <a:t>Why Immunization Financing?</a:t>
            </a:r>
          </a:p>
        </p:txBody>
      </p:sp>
    </p:spTree>
    <p:extLst>
      <p:ext uri="{BB962C8B-B14F-4D97-AF65-F5344CB8AC3E}">
        <p14:creationId xmlns:p14="http://schemas.microsoft.com/office/powerpoint/2010/main" val="2925772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Costliest Inputs and Activities</a:t>
            </a:r>
          </a:p>
        </p:txBody>
      </p:sp>
      <p:sp>
        <p:nvSpPr>
          <p:cNvPr id="3" name="Content Placeholder 2"/>
          <p:cNvSpPr>
            <a:spLocks noGrp="1"/>
          </p:cNvSpPr>
          <p:nvPr>
            <p:ph idx="1"/>
          </p:nvPr>
        </p:nvSpPr>
        <p:spPr>
          <a:xfrm>
            <a:off x="533400" y="1524000"/>
            <a:ext cx="8382000" cy="5072390"/>
          </a:xfrm>
        </p:spPr>
        <p:txBody>
          <a:bodyPr>
            <a:noAutofit/>
          </a:bodyPr>
          <a:lstStyle/>
          <a:p>
            <a:pPr marL="0" indent="0">
              <a:buNone/>
            </a:pPr>
            <a:r>
              <a:rPr lang="en-US" sz="2000" b="1" dirty="0"/>
              <a:t>Out of total immunization costs</a:t>
            </a:r>
          </a:p>
          <a:p>
            <a:pPr marL="457200" indent="-457200">
              <a:buFont typeface="+mj-lt"/>
              <a:buAutoNum type="arabicPeriod"/>
            </a:pPr>
            <a:r>
              <a:rPr lang="en-US" sz="2000" dirty="0"/>
              <a:t>Labor (average of 49%, range: 15% in Benin, 77% in Moldova)</a:t>
            </a:r>
          </a:p>
          <a:p>
            <a:pPr marL="457200" indent="-457200">
              <a:buFont typeface="+mj-lt"/>
              <a:buAutoNum type="arabicPeriod"/>
            </a:pPr>
            <a:r>
              <a:rPr lang="en-US" sz="2000" dirty="0"/>
              <a:t>Vaccines and injection supplies (average of 27%)</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endParaRPr lang="en-US" sz="2000" dirty="0">
              <a:solidFill>
                <a:schemeClr val="accent5">
                  <a:lumMod val="75000"/>
                </a:schemeClr>
              </a:solidFill>
            </a:endParaRPr>
          </a:p>
          <a:p>
            <a:pPr>
              <a:buFont typeface="Wingdings" panose="05000000000000000000" pitchFamily="2" charset="2"/>
              <a:buChar char="v"/>
            </a:pPr>
            <a:r>
              <a:rPr lang="en-US" sz="2000" dirty="0">
                <a:solidFill>
                  <a:schemeClr val="accent5">
                    <a:lumMod val="75000"/>
                  </a:schemeClr>
                </a:solidFill>
              </a:rPr>
              <a:t>Large share - Efficient procurement and careful choice of presentation (the # of doses and total volume per vial) are critical to determining the cost of services</a:t>
            </a:r>
          </a:p>
          <a:p>
            <a:pPr marL="0" indent="0">
              <a:buNone/>
            </a:pPr>
            <a:endParaRPr lang="en-US" sz="2000" dirty="0"/>
          </a:p>
        </p:txBody>
      </p:sp>
      <p:sp>
        <p:nvSpPr>
          <p:cNvPr id="4" name="Rectangle 3"/>
          <p:cNvSpPr/>
          <p:nvPr/>
        </p:nvSpPr>
        <p:spPr>
          <a:xfrm>
            <a:off x="12510" y="6596390"/>
            <a:ext cx="8915400" cy="261610"/>
          </a:xfrm>
          <a:prstGeom prst="rect">
            <a:avLst/>
          </a:prstGeom>
        </p:spPr>
        <p:txBody>
          <a:bodyPr wrap="square">
            <a:spAutoFit/>
          </a:bodyPr>
          <a:lstStyle/>
          <a:p>
            <a:r>
              <a:rPr lang="en-US" sz="1100" dirty="0"/>
              <a:t>Source: </a:t>
            </a:r>
            <a:r>
              <a:rPr lang="en-US" sz="1100" dirty="0" err="1"/>
              <a:t>Brenzel</a:t>
            </a:r>
            <a:r>
              <a:rPr lang="en-US" sz="1100" dirty="0"/>
              <a:t> et al., </a:t>
            </a:r>
            <a:r>
              <a:rPr lang="en-US" sz="1100" i="1" dirty="0"/>
              <a:t>Health Affairs </a:t>
            </a:r>
            <a:r>
              <a:rPr lang="en-US" sz="1100" dirty="0"/>
              <a:t>(2016)</a:t>
            </a:r>
            <a:endParaRPr lang="en-US" sz="900" dirty="0"/>
          </a:p>
        </p:txBody>
      </p:sp>
      <p:pic>
        <p:nvPicPr>
          <p:cNvPr id="5" name="Picture 4"/>
          <p:cNvPicPr>
            <a:picLocks noChangeAspect="1"/>
          </p:cNvPicPr>
          <p:nvPr/>
        </p:nvPicPr>
        <p:blipFill rotWithShape="1">
          <a:blip r:embed="rId3"/>
          <a:srcRect b="21799"/>
          <a:stretch/>
        </p:blipFill>
        <p:spPr>
          <a:xfrm>
            <a:off x="2493169" y="2819400"/>
            <a:ext cx="6422231" cy="2209800"/>
          </a:xfrm>
          <a:prstGeom prst="rect">
            <a:avLst/>
          </a:prstGeom>
        </p:spPr>
      </p:pic>
      <p:sp>
        <p:nvSpPr>
          <p:cNvPr id="6" name="Rectangle 5"/>
          <p:cNvSpPr/>
          <p:nvPr/>
        </p:nvSpPr>
        <p:spPr>
          <a:xfrm>
            <a:off x="762000" y="3195162"/>
            <a:ext cx="1864519" cy="1477328"/>
          </a:xfrm>
          <a:prstGeom prst="rect">
            <a:avLst/>
          </a:prstGeom>
        </p:spPr>
        <p:txBody>
          <a:bodyPr wrap="square">
            <a:spAutoFit/>
          </a:bodyPr>
          <a:lstStyle/>
          <a:p>
            <a:r>
              <a:rPr lang="en-US" dirty="0">
                <a:solidFill>
                  <a:srgbClr val="818385"/>
                </a:solidFill>
                <a:latin typeface="MaratSans-DemiboldSmallCaps"/>
              </a:rPr>
              <a:t>Routine Immunization Expenditures in Six Countries (2011)</a:t>
            </a:r>
            <a:endParaRPr lang="en-US" dirty="0"/>
          </a:p>
        </p:txBody>
      </p:sp>
      <p:pic>
        <p:nvPicPr>
          <p:cNvPr id="7" name="Picture 6"/>
          <p:cNvPicPr>
            <a:picLocks noChangeAspect="1"/>
          </p:cNvPicPr>
          <p:nvPr/>
        </p:nvPicPr>
        <p:blipFill rotWithShape="1">
          <a:blip r:embed="rId3"/>
          <a:srcRect t="83403"/>
          <a:stretch/>
        </p:blipFill>
        <p:spPr>
          <a:xfrm>
            <a:off x="2438400" y="5029200"/>
            <a:ext cx="6422231" cy="468979"/>
          </a:xfrm>
          <a:prstGeom prst="rect">
            <a:avLst/>
          </a:prstGeom>
        </p:spPr>
      </p:pic>
    </p:spTree>
    <p:extLst>
      <p:ext uri="{BB962C8B-B14F-4D97-AF65-F5344CB8AC3E}">
        <p14:creationId xmlns:p14="http://schemas.microsoft.com/office/powerpoint/2010/main" val="622371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Costliest Inputs and Activities</a:t>
            </a:r>
          </a:p>
        </p:txBody>
      </p:sp>
      <p:sp>
        <p:nvSpPr>
          <p:cNvPr id="3" name="Content Placeholder 2"/>
          <p:cNvSpPr>
            <a:spLocks noGrp="1"/>
          </p:cNvSpPr>
          <p:nvPr>
            <p:ph idx="1"/>
          </p:nvPr>
        </p:nvSpPr>
        <p:spPr>
          <a:xfrm>
            <a:off x="228600" y="1295400"/>
            <a:ext cx="8382000" cy="5072390"/>
          </a:xfrm>
        </p:spPr>
        <p:txBody>
          <a:bodyPr>
            <a:noAutofit/>
          </a:bodyPr>
          <a:lstStyle/>
          <a:p>
            <a:pPr marL="0" indent="0">
              <a:buNone/>
            </a:pPr>
            <a:r>
              <a:rPr lang="en-US" sz="2000" b="1" dirty="0"/>
              <a:t>Out of total immunization costs</a:t>
            </a:r>
          </a:p>
          <a:p>
            <a:pPr marL="457200" indent="-457200">
              <a:buFont typeface="+mj-lt"/>
              <a:buAutoNum type="arabicPeriod"/>
            </a:pPr>
            <a:r>
              <a:rPr lang="en-US" sz="2000" dirty="0"/>
              <a:t>Labor (average of 49%, range: 15% in Benin, 77% in Moldova)</a:t>
            </a:r>
          </a:p>
          <a:p>
            <a:pPr lvl="1"/>
            <a:r>
              <a:rPr lang="en-US" sz="1700" dirty="0"/>
              <a:t>Immunization labor costs tends to correlate with level of economic development. Developed countries have higher health worker salaries -- therefore higher proportional costs for labor</a:t>
            </a:r>
            <a:endParaRPr lang="en-US" sz="2000" dirty="0"/>
          </a:p>
          <a:p>
            <a:pPr marL="457200" indent="-457200">
              <a:buFont typeface="+mj-lt"/>
              <a:buAutoNum type="arabicPeriod"/>
            </a:pPr>
            <a:r>
              <a:rPr lang="en-US" sz="2000" dirty="0"/>
              <a:t>Vaccines and injection supplies (average of 27%)</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endParaRPr lang="en-US" sz="2000" dirty="0">
              <a:solidFill>
                <a:schemeClr val="accent5">
                  <a:lumMod val="75000"/>
                </a:schemeClr>
              </a:solidFill>
            </a:endParaRPr>
          </a:p>
          <a:p>
            <a:pPr>
              <a:buFont typeface="Wingdings" panose="05000000000000000000" pitchFamily="2" charset="2"/>
              <a:buChar char="v"/>
            </a:pPr>
            <a:r>
              <a:rPr lang="en-US" sz="2000" dirty="0">
                <a:solidFill>
                  <a:schemeClr val="accent5">
                    <a:lumMod val="75000"/>
                  </a:schemeClr>
                </a:solidFill>
              </a:rPr>
              <a:t>Large share - Efficient procurement and careful choice of presentation (the # of doses and total volume per vial) are critical to determining the cost of services</a:t>
            </a:r>
          </a:p>
          <a:p>
            <a:pPr marL="0" indent="0">
              <a:buNone/>
            </a:pPr>
            <a:endParaRPr lang="en-US" sz="2000" dirty="0"/>
          </a:p>
        </p:txBody>
      </p:sp>
      <p:sp>
        <p:nvSpPr>
          <p:cNvPr id="4" name="Rectangle 3"/>
          <p:cNvSpPr/>
          <p:nvPr/>
        </p:nvSpPr>
        <p:spPr>
          <a:xfrm>
            <a:off x="12510" y="6596390"/>
            <a:ext cx="8915400" cy="261610"/>
          </a:xfrm>
          <a:prstGeom prst="rect">
            <a:avLst/>
          </a:prstGeom>
        </p:spPr>
        <p:txBody>
          <a:bodyPr wrap="square">
            <a:spAutoFit/>
          </a:bodyPr>
          <a:lstStyle/>
          <a:p>
            <a:r>
              <a:rPr lang="en-US" sz="1100" dirty="0"/>
              <a:t>Source: </a:t>
            </a:r>
            <a:r>
              <a:rPr lang="en-US" sz="1100" dirty="0" err="1"/>
              <a:t>Brenzel</a:t>
            </a:r>
            <a:r>
              <a:rPr lang="en-US" sz="1100" dirty="0"/>
              <a:t> et al., </a:t>
            </a:r>
            <a:r>
              <a:rPr lang="en-US" sz="1100" i="1" dirty="0"/>
              <a:t>Health Affairs </a:t>
            </a:r>
            <a:r>
              <a:rPr lang="en-US" sz="1100" dirty="0"/>
              <a:t>(2016)</a:t>
            </a:r>
            <a:endParaRPr lang="en-US" sz="900" dirty="0"/>
          </a:p>
        </p:txBody>
      </p:sp>
      <p:grpSp>
        <p:nvGrpSpPr>
          <p:cNvPr id="8" name="Group 7">
            <a:extLst>
              <a:ext uri="{FF2B5EF4-FFF2-40B4-BE49-F238E27FC236}">
                <a16:creationId xmlns:a16="http://schemas.microsoft.com/office/drawing/2014/main" id="{263175B3-BB79-4551-A4E7-F3309A23758C}"/>
              </a:ext>
            </a:extLst>
          </p:cNvPr>
          <p:cNvGrpSpPr/>
          <p:nvPr/>
        </p:nvGrpSpPr>
        <p:grpSpPr>
          <a:xfrm>
            <a:off x="1066800" y="3200400"/>
            <a:ext cx="7219950" cy="2133600"/>
            <a:chOff x="762000" y="2819400"/>
            <a:chExt cx="8153400" cy="2678779"/>
          </a:xfrm>
        </p:grpSpPr>
        <p:pic>
          <p:nvPicPr>
            <p:cNvPr id="5" name="Picture 4"/>
            <p:cNvPicPr>
              <a:picLocks noChangeAspect="1"/>
            </p:cNvPicPr>
            <p:nvPr/>
          </p:nvPicPr>
          <p:blipFill rotWithShape="1">
            <a:blip r:embed="rId3"/>
            <a:srcRect b="21799"/>
            <a:stretch/>
          </p:blipFill>
          <p:spPr>
            <a:xfrm>
              <a:off x="2493169" y="2819400"/>
              <a:ext cx="6422231" cy="2209800"/>
            </a:xfrm>
            <a:prstGeom prst="rect">
              <a:avLst/>
            </a:prstGeom>
          </p:spPr>
        </p:pic>
        <p:sp>
          <p:nvSpPr>
            <p:cNvPr id="6" name="Rectangle 5"/>
            <p:cNvSpPr/>
            <p:nvPr/>
          </p:nvSpPr>
          <p:spPr>
            <a:xfrm>
              <a:off x="762000" y="3195162"/>
              <a:ext cx="1864519" cy="1477328"/>
            </a:xfrm>
            <a:prstGeom prst="rect">
              <a:avLst/>
            </a:prstGeom>
          </p:spPr>
          <p:txBody>
            <a:bodyPr wrap="square">
              <a:spAutoFit/>
            </a:bodyPr>
            <a:lstStyle/>
            <a:p>
              <a:r>
                <a:rPr lang="en-US" dirty="0">
                  <a:solidFill>
                    <a:srgbClr val="818385"/>
                  </a:solidFill>
                  <a:latin typeface="MaratSans-DemiboldSmallCaps"/>
                </a:rPr>
                <a:t>Routine Immunization Expenditures in Six Countries (2011)</a:t>
              </a:r>
              <a:endParaRPr lang="en-US" dirty="0"/>
            </a:p>
          </p:txBody>
        </p:sp>
        <p:pic>
          <p:nvPicPr>
            <p:cNvPr id="7" name="Picture 6"/>
            <p:cNvPicPr>
              <a:picLocks noChangeAspect="1"/>
            </p:cNvPicPr>
            <p:nvPr/>
          </p:nvPicPr>
          <p:blipFill rotWithShape="1">
            <a:blip r:embed="rId3"/>
            <a:srcRect t="83403"/>
            <a:stretch/>
          </p:blipFill>
          <p:spPr>
            <a:xfrm>
              <a:off x="2438400" y="5029200"/>
              <a:ext cx="6422231" cy="468979"/>
            </a:xfrm>
            <a:prstGeom prst="rect">
              <a:avLst/>
            </a:prstGeom>
          </p:spPr>
        </p:pic>
      </p:grpSp>
    </p:spTree>
    <p:extLst>
      <p:ext uri="{BB962C8B-B14F-4D97-AF65-F5344CB8AC3E}">
        <p14:creationId xmlns:p14="http://schemas.microsoft.com/office/powerpoint/2010/main" val="1438685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3124200" cy="1981200"/>
          </a:xfrm>
        </p:spPr>
        <p:txBody>
          <a:bodyPr anchor="t">
            <a:normAutofit/>
          </a:bodyPr>
          <a:lstStyle/>
          <a:p>
            <a:pPr algn="l"/>
            <a:r>
              <a:rPr lang="en-US" dirty="0"/>
              <a:t>Cost shares of </a:t>
            </a:r>
            <a:br>
              <a:rPr lang="en-US" dirty="0"/>
            </a:br>
            <a:r>
              <a:rPr lang="en-US" dirty="0"/>
              <a:t>site-level infant immunization by country and </a:t>
            </a:r>
            <a:br>
              <a:rPr lang="en-US" dirty="0"/>
            </a:br>
            <a:r>
              <a:rPr lang="en-US" dirty="0"/>
              <a:t>budget category</a:t>
            </a:r>
          </a:p>
        </p:txBody>
      </p:sp>
      <p:pic>
        <p:nvPicPr>
          <p:cNvPr id="5" name="Content Placeholder 4"/>
          <p:cNvPicPr>
            <a:picLocks noGrp="1" noChangeAspect="1"/>
          </p:cNvPicPr>
          <p:nvPr>
            <p:ph idx="1"/>
          </p:nvPr>
        </p:nvPicPr>
        <p:blipFill>
          <a:blip r:embed="rId2"/>
          <a:stretch>
            <a:fillRect/>
          </a:stretch>
        </p:blipFill>
        <p:spPr>
          <a:xfrm>
            <a:off x="72866" y="2640330"/>
            <a:ext cx="9071134" cy="3760470"/>
          </a:xfrm>
          <a:prstGeom prst="rect">
            <a:avLst/>
          </a:prstGeom>
        </p:spPr>
      </p:pic>
      <p:sp>
        <p:nvSpPr>
          <p:cNvPr id="4" name="Text Placeholder 3"/>
          <p:cNvSpPr>
            <a:spLocks noGrp="1"/>
          </p:cNvSpPr>
          <p:nvPr>
            <p:ph type="body" sz="half" idx="2"/>
          </p:nvPr>
        </p:nvSpPr>
        <p:spPr>
          <a:xfrm>
            <a:off x="3200400" y="457200"/>
            <a:ext cx="5943600" cy="1981200"/>
          </a:xfrm>
        </p:spPr>
        <p:txBody>
          <a:bodyPr>
            <a:normAutofit/>
          </a:bodyPr>
          <a:lstStyle/>
          <a:p>
            <a:pPr marL="171450" indent="-171450">
              <a:buFont typeface="Arial" panose="020B0604020202020204" pitchFamily="34" charset="0"/>
              <a:buChar char="•"/>
            </a:pPr>
            <a:r>
              <a:rPr lang="en-US" sz="1800" dirty="0"/>
              <a:t>Labor &amp; vaccine costs formed the largest share of total costs</a:t>
            </a:r>
          </a:p>
          <a:p>
            <a:pPr marL="514350" lvl="1" indent="-171450">
              <a:buFont typeface="Arial" panose="020B0604020202020204" pitchFamily="34" charset="0"/>
              <a:buChar char="•"/>
            </a:pPr>
            <a:r>
              <a:rPr lang="en-US" sz="1650" dirty="0"/>
              <a:t>73–92% of the total cost across the six countries</a:t>
            </a:r>
          </a:p>
          <a:p>
            <a:pPr marL="514350" lvl="1" indent="-171450">
              <a:buFont typeface="Arial" panose="020B0604020202020204" pitchFamily="34" charset="0"/>
              <a:buChar char="•"/>
            </a:pPr>
            <a:r>
              <a:rPr lang="en-US" sz="1650" dirty="0"/>
              <a:t>Labor is the largest share</a:t>
            </a:r>
          </a:p>
          <a:p>
            <a:pPr marL="171450" indent="-171450">
              <a:buFont typeface="Arial" panose="020B0604020202020204" pitchFamily="34" charset="0"/>
              <a:buChar char="•"/>
            </a:pPr>
            <a:r>
              <a:rPr lang="en-US" sz="1800" dirty="0"/>
              <a:t>Wide variation at this level between countries</a:t>
            </a:r>
          </a:p>
          <a:p>
            <a:pPr marL="514350" lvl="1" indent="-171450">
              <a:buFont typeface="Arial" panose="020B0604020202020204" pitchFamily="34" charset="0"/>
              <a:buChar char="•"/>
            </a:pPr>
            <a:r>
              <a:rPr lang="en-US" sz="1650" dirty="0"/>
              <a:t>Moldova: Labor cost = 5 * Vaccines cost</a:t>
            </a:r>
          </a:p>
          <a:p>
            <a:pPr marL="514350" lvl="1" indent="-171450">
              <a:buFont typeface="Arial" panose="020B0604020202020204" pitchFamily="34" charset="0"/>
              <a:buChar char="•"/>
            </a:pPr>
            <a:r>
              <a:rPr lang="en-US" sz="1650" dirty="0"/>
              <a:t>Benin: Vaccines cost = 5 * Labor cost</a:t>
            </a:r>
          </a:p>
          <a:p>
            <a:pPr marL="171450" indent="-171450">
              <a:buFont typeface="Arial" panose="020B0604020202020204" pitchFamily="34" charset="0"/>
              <a:buChar char="•"/>
            </a:pPr>
            <a:endParaRPr lang="en-US" sz="1800" dirty="0"/>
          </a:p>
        </p:txBody>
      </p:sp>
      <p:sp>
        <p:nvSpPr>
          <p:cNvPr id="6" name="Rectangle 5"/>
          <p:cNvSpPr/>
          <p:nvPr/>
        </p:nvSpPr>
        <p:spPr>
          <a:xfrm>
            <a:off x="10236" y="6596390"/>
            <a:ext cx="9061302" cy="261610"/>
          </a:xfrm>
          <a:prstGeom prst="rect">
            <a:avLst/>
          </a:prstGeom>
        </p:spPr>
        <p:txBody>
          <a:bodyPr wrap="square">
            <a:spAutoFit/>
          </a:bodyPr>
          <a:lstStyle/>
          <a:p>
            <a:r>
              <a:rPr lang="en-US" sz="1100" dirty="0"/>
              <a:t>Source: </a:t>
            </a:r>
            <a:r>
              <a:rPr lang="en-US" sz="1100" dirty="0" err="1"/>
              <a:t>Fangli</a:t>
            </a:r>
            <a:r>
              <a:rPr lang="en-US" sz="1100" dirty="0"/>
              <a:t> </a:t>
            </a:r>
            <a:r>
              <a:rPr lang="en-US" sz="1100" dirty="0" err="1"/>
              <a:t>Geng</a:t>
            </a:r>
            <a:r>
              <a:rPr lang="en-US" sz="1100" dirty="0"/>
              <a:t> et al (2017)</a:t>
            </a:r>
          </a:p>
        </p:txBody>
      </p:sp>
    </p:spTree>
    <p:extLst>
      <p:ext uri="{BB962C8B-B14F-4D97-AF65-F5344CB8AC3E}">
        <p14:creationId xmlns:p14="http://schemas.microsoft.com/office/powerpoint/2010/main" val="424520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a:bodyPr>
          <a:lstStyle/>
          <a:p>
            <a:r>
              <a:rPr lang="en-US" dirty="0"/>
              <a:t>Cost per Fully Immunized Child</a:t>
            </a:r>
          </a:p>
        </p:txBody>
      </p:sp>
      <p:sp>
        <p:nvSpPr>
          <p:cNvPr id="6" name="Content Placeholder 5"/>
          <p:cNvSpPr>
            <a:spLocks noGrp="1"/>
          </p:cNvSpPr>
          <p:nvPr>
            <p:ph idx="1"/>
          </p:nvPr>
        </p:nvSpPr>
        <p:spPr/>
        <p:txBody>
          <a:bodyPr>
            <a:normAutofit/>
          </a:bodyPr>
          <a:lstStyle/>
          <a:p>
            <a:r>
              <a:rPr lang="en-US" sz="2400" dirty="0"/>
              <a:t>Ghana: $60 (2011USD)</a:t>
            </a:r>
            <a:r>
              <a:rPr lang="en-US" sz="1800" dirty="0"/>
              <a:t>*</a:t>
            </a:r>
            <a:endParaRPr lang="en-US" sz="2400" dirty="0"/>
          </a:p>
          <a:p>
            <a:r>
              <a:rPr lang="en-US" sz="2400" dirty="0"/>
              <a:t>Honduras: $132 </a:t>
            </a:r>
            <a:r>
              <a:rPr lang="en-US" sz="2000" dirty="0"/>
              <a:t>*</a:t>
            </a:r>
          </a:p>
          <a:p>
            <a:r>
              <a:rPr lang="en-US" sz="2400" dirty="0"/>
              <a:t>Moldova: $332 </a:t>
            </a:r>
            <a:r>
              <a:rPr lang="en-US" sz="2000" dirty="0"/>
              <a:t>*</a:t>
            </a:r>
            <a:r>
              <a:rPr lang="en-US" sz="2400" dirty="0"/>
              <a:t> </a:t>
            </a:r>
          </a:p>
          <a:p>
            <a:r>
              <a:rPr lang="en-US" sz="2400" dirty="0"/>
              <a:t>India: $32.43 (2017USD - District range: 23.28 - 57.86) </a:t>
            </a:r>
            <a:r>
              <a:rPr lang="en-US" sz="2000" dirty="0"/>
              <a:t>* *</a:t>
            </a:r>
            <a:r>
              <a:rPr lang="en-US" sz="2400" dirty="0"/>
              <a:t>  </a:t>
            </a:r>
          </a:p>
          <a:p>
            <a:pPr marL="342900" lvl="1" indent="0">
              <a:buNone/>
            </a:pPr>
            <a:endParaRPr lang="en-US" sz="2400" dirty="0"/>
          </a:p>
          <a:p>
            <a:r>
              <a:rPr lang="en-US" sz="2800" dirty="0"/>
              <a:t>Much higher than previous 10-20 years</a:t>
            </a:r>
            <a:r>
              <a:rPr lang="en-US" sz="2000" dirty="0"/>
              <a:t> *</a:t>
            </a:r>
          </a:p>
          <a:p>
            <a:pPr lvl="1">
              <a:buFont typeface="Wingdings" panose="05000000000000000000" pitchFamily="2" charset="2"/>
              <a:buChar char="Ø"/>
            </a:pPr>
            <a:r>
              <a:rPr lang="en-US" sz="2400" dirty="0"/>
              <a:t>Countries had many fewer vaccines</a:t>
            </a:r>
          </a:p>
          <a:p>
            <a:pPr lvl="2"/>
            <a:r>
              <a:rPr lang="en-US" sz="1800" dirty="0"/>
              <a:t>Ghana - US$10 in 2001</a:t>
            </a:r>
          </a:p>
          <a:p>
            <a:pPr lvl="2"/>
            <a:r>
              <a:rPr lang="en-US" sz="1800" dirty="0"/>
              <a:t>Honduras - 20% of the cost per fully immunized child was for the two most recent vaccine introductions (rotavirus &amp; pneumococcus)</a:t>
            </a:r>
          </a:p>
        </p:txBody>
      </p:sp>
      <p:sp>
        <p:nvSpPr>
          <p:cNvPr id="7" name="Rectangle 6"/>
          <p:cNvSpPr/>
          <p:nvPr/>
        </p:nvSpPr>
        <p:spPr>
          <a:xfrm>
            <a:off x="0" y="5807631"/>
            <a:ext cx="8915400" cy="738664"/>
          </a:xfrm>
          <a:prstGeom prst="rect">
            <a:avLst/>
          </a:prstGeom>
        </p:spPr>
        <p:txBody>
          <a:bodyPr wrap="square">
            <a:spAutoFit/>
          </a:bodyPr>
          <a:lstStyle/>
          <a:p>
            <a:r>
              <a:rPr lang="en-US" sz="1400" dirty="0"/>
              <a:t>Sources:  *</a:t>
            </a:r>
            <a:r>
              <a:rPr lang="en-US" sz="1400" dirty="0" err="1"/>
              <a:t>Brenzel</a:t>
            </a:r>
            <a:r>
              <a:rPr lang="en-US" sz="1400" dirty="0"/>
              <a:t> et al., Health Affairs (2016) **Chatterjee et al., BMJ Global Health (2018)</a:t>
            </a:r>
          </a:p>
          <a:p>
            <a:r>
              <a:rPr lang="en-US" sz="1400" dirty="0"/>
              <a:t>Cost estimates use cost/DTP3 vaccinated child as a proxy because countries have different vaccine schedules and so full immunization will be different across countries.</a:t>
            </a:r>
          </a:p>
        </p:txBody>
      </p:sp>
    </p:spTree>
    <p:extLst>
      <p:ext uri="{BB962C8B-B14F-4D97-AF65-F5344CB8AC3E}">
        <p14:creationId xmlns:p14="http://schemas.microsoft.com/office/powerpoint/2010/main" val="2577874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Facility Volume Affects Costs</a:t>
            </a:r>
          </a:p>
        </p:txBody>
      </p:sp>
      <p:sp>
        <p:nvSpPr>
          <p:cNvPr id="3" name="Content Placeholder 2"/>
          <p:cNvSpPr>
            <a:spLocks noGrp="1"/>
          </p:cNvSpPr>
          <p:nvPr>
            <p:ph idx="1"/>
          </p:nvPr>
        </p:nvSpPr>
        <p:spPr>
          <a:xfrm>
            <a:off x="628650" y="1897062"/>
            <a:ext cx="8286750" cy="4351338"/>
          </a:xfrm>
        </p:spPr>
        <p:txBody>
          <a:bodyPr>
            <a:noAutofit/>
          </a:bodyPr>
          <a:lstStyle/>
          <a:p>
            <a:pPr marL="0" indent="0">
              <a:buNone/>
            </a:pPr>
            <a:r>
              <a:rPr lang="en-US" sz="2000" dirty="0"/>
              <a:t>Wide variations in total and unit costs for immunization</a:t>
            </a:r>
          </a:p>
          <a:p>
            <a:r>
              <a:rPr lang="en-US" sz="2000" b="1" dirty="0"/>
              <a:t>Higher-volume facilities </a:t>
            </a:r>
            <a:r>
              <a:rPr lang="en-US" sz="2000" dirty="0"/>
              <a:t>typically have lower unit costs (per dose given or per child vaccinated) </a:t>
            </a:r>
          </a:p>
          <a:p>
            <a:pPr lvl="1"/>
            <a:r>
              <a:rPr lang="en-US" dirty="0"/>
              <a:t>Fixed costs are spread over a greater number of outputs </a:t>
            </a:r>
          </a:p>
          <a:p>
            <a:pPr lvl="1"/>
            <a:r>
              <a:rPr lang="en-US" u="sng" dirty="0"/>
              <a:t>Examples</a:t>
            </a:r>
            <a:r>
              <a:rPr lang="en-US" dirty="0"/>
              <a:t>:  Empirical data on routine infant immunization in Benin, Ghana, Honduras, Moldova, Uganda, and Zambia. Menzies et al, BMC Medicine (2017)</a:t>
            </a:r>
          </a:p>
          <a:p>
            <a:pPr lvl="2">
              <a:lnSpc>
                <a:spcPct val="100000"/>
              </a:lnSpc>
            </a:pPr>
            <a:r>
              <a:rPr lang="en-US" sz="1600" dirty="0"/>
              <a:t>Higher service volume was strongly associated with lower average costs</a:t>
            </a:r>
          </a:p>
          <a:p>
            <a:pPr lvl="2">
              <a:lnSpc>
                <a:spcPct val="100000"/>
              </a:lnSpc>
            </a:pPr>
            <a:r>
              <a:rPr lang="en-US" sz="1600" dirty="0"/>
              <a:t>Doubling of service volume was associated with a 19% (95% interval, 4.0–32) reduction in costs per dose delivered (range 13% to 32% across countries)</a:t>
            </a:r>
          </a:p>
          <a:p>
            <a:pPr lvl="2">
              <a:lnSpc>
                <a:spcPct val="100000"/>
              </a:lnSpc>
            </a:pPr>
            <a:r>
              <a:rPr lang="en-US" sz="1600" dirty="0"/>
              <a:t>The largest 20% of sites in each country realized costs per dose that were on average 61% lower than those for the smallest 20% of sites, controlling for other factors.</a:t>
            </a:r>
            <a:endParaRPr lang="en-US" sz="1400" dirty="0"/>
          </a:p>
          <a:p>
            <a:r>
              <a:rPr lang="en-US" sz="2000" b="1" dirty="0"/>
              <a:t>Rural facilities </a:t>
            </a:r>
            <a:r>
              <a:rPr lang="en-US" sz="2000" dirty="0">
                <a:sym typeface="Wingdings" panose="05000000000000000000" pitchFamily="2" charset="2"/>
              </a:rPr>
              <a:t></a:t>
            </a:r>
            <a:r>
              <a:rPr lang="en-US" sz="2000" dirty="0"/>
              <a:t> lower volume (serve sparsely populated areas) </a:t>
            </a:r>
            <a:r>
              <a:rPr lang="en-US" sz="2000" dirty="0">
                <a:sym typeface="Wingdings" panose="05000000000000000000" pitchFamily="2" charset="2"/>
              </a:rPr>
              <a:t> </a:t>
            </a:r>
            <a:r>
              <a:rPr lang="en-US" sz="2000" dirty="0"/>
              <a:t>higher costs per dose</a:t>
            </a:r>
          </a:p>
          <a:p>
            <a:pPr lvl="1"/>
            <a:r>
              <a:rPr lang="en-US" dirty="0"/>
              <a:t>Achieving high immunization coverage in more rural areas could cost more per dose than in highly populated areas</a:t>
            </a:r>
          </a:p>
        </p:txBody>
      </p:sp>
    </p:spTree>
    <p:extLst>
      <p:ext uri="{BB962C8B-B14F-4D97-AF65-F5344CB8AC3E}">
        <p14:creationId xmlns:p14="http://schemas.microsoft.com/office/powerpoint/2010/main" val="3904773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Costs for New Vaccines</a:t>
            </a:r>
          </a:p>
        </p:txBody>
      </p:sp>
      <p:sp>
        <p:nvSpPr>
          <p:cNvPr id="3" name="Content Placeholder 2"/>
          <p:cNvSpPr>
            <a:spLocks noGrp="1"/>
          </p:cNvSpPr>
          <p:nvPr>
            <p:ph idx="1"/>
          </p:nvPr>
        </p:nvSpPr>
        <p:spPr>
          <a:xfrm>
            <a:off x="628650" y="1752600"/>
            <a:ext cx="8362950" cy="4351338"/>
          </a:xfrm>
        </p:spPr>
        <p:txBody>
          <a:bodyPr>
            <a:noAutofit/>
          </a:bodyPr>
          <a:lstStyle/>
          <a:p>
            <a:pPr marL="0" indent="0">
              <a:buNone/>
            </a:pPr>
            <a:r>
              <a:rPr lang="en-US" sz="2000" b="1" dirty="0"/>
              <a:t>Delivery </a:t>
            </a:r>
            <a:r>
              <a:rPr lang="en-US" sz="2000" b="1" u="sng" dirty="0"/>
              <a:t>Platform</a:t>
            </a:r>
            <a:r>
              <a:rPr lang="en-US" sz="2000" b="1" dirty="0"/>
              <a:t> Affects Delivery Costs</a:t>
            </a:r>
          </a:p>
          <a:p>
            <a:r>
              <a:rPr lang="en-US" sz="2000" dirty="0"/>
              <a:t>School based delivery (SBD) strategies are more costly for human papillomavirus (HPV) vaccination than health-facility based delivery</a:t>
            </a:r>
          </a:p>
          <a:p>
            <a:pPr lvl="1">
              <a:buFont typeface="Wingdings" panose="05000000000000000000" pitchFamily="2" charset="2"/>
              <a:buChar char="Ø"/>
            </a:pPr>
            <a:r>
              <a:rPr lang="en-US" dirty="0"/>
              <a:t>SBD may be needed in places where it is the more effective strategy</a:t>
            </a:r>
          </a:p>
          <a:p>
            <a:pPr marL="0" indent="0">
              <a:buNone/>
            </a:pPr>
            <a:r>
              <a:rPr lang="en-US" sz="2000" b="1" dirty="0"/>
              <a:t>Startup Costs for </a:t>
            </a:r>
            <a:r>
              <a:rPr lang="en-US" sz="2000" b="1" u="sng" dirty="0"/>
              <a:t>New Vaccine </a:t>
            </a:r>
            <a:r>
              <a:rPr lang="en-US" sz="2000" b="1" dirty="0"/>
              <a:t>Introduction</a:t>
            </a:r>
          </a:p>
          <a:p>
            <a:r>
              <a:rPr lang="en-US" sz="2000" dirty="0"/>
              <a:t>Vaccine procurement and associated injection supplies</a:t>
            </a:r>
          </a:p>
          <a:p>
            <a:r>
              <a:rPr lang="en-US" sz="2000" dirty="0"/>
              <a:t>Incremental delivery costs </a:t>
            </a:r>
          </a:p>
          <a:p>
            <a:r>
              <a:rPr lang="en-US" sz="2000" dirty="0"/>
              <a:t>Array of important one-time startup activities</a:t>
            </a:r>
          </a:p>
          <a:p>
            <a:pPr lvl="1">
              <a:buFont typeface="Wingdings" panose="05000000000000000000" pitchFamily="2" charset="2"/>
              <a:buChar char="Ø"/>
            </a:pPr>
            <a:r>
              <a:rPr lang="en-US" dirty="0"/>
              <a:t>Training of health workers, social mobilization, microplanning, and printing of new vaccine cards and training materials</a:t>
            </a:r>
          </a:p>
          <a:p>
            <a:r>
              <a:rPr lang="en-US" sz="2000" dirty="0"/>
              <a:t>May require additional investment in cold chain storage</a:t>
            </a:r>
          </a:p>
          <a:p>
            <a:pPr lvl="1">
              <a:buFont typeface="Wingdings" panose="05000000000000000000" pitchFamily="2" charset="2"/>
              <a:buChar char="Ø"/>
            </a:pPr>
            <a:r>
              <a:rPr lang="en-US" dirty="0"/>
              <a:t>However, certain combination vaccines (such as pentavalent or hexavalent vaccines) may replace several previously separate vaccines, thereby reducing demand for cold chain space and injection supplies</a:t>
            </a:r>
          </a:p>
        </p:txBody>
      </p:sp>
    </p:spTree>
    <p:extLst>
      <p:ext uri="{BB962C8B-B14F-4D97-AF65-F5344CB8AC3E}">
        <p14:creationId xmlns:p14="http://schemas.microsoft.com/office/powerpoint/2010/main" val="2981705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Gaps in Immunization</a:t>
            </a:r>
            <a:r>
              <a:rPr lang="en-US" b="0" dirty="0"/>
              <a:t> </a:t>
            </a:r>
            <a:r>
              <a:rPr lang="en-US" dirty="0"/>
              <a:t>Cost Data</a:t>
            </a:r>
          </a:p>
        </p:txBody>
      </p:sp>
      <p:sp>
        <p:nvSpPr>
          <p:cNvPr id="3" name="Content Placeholder 2"/>
          <p:cNvSpPr>
            <a:spLocks noGrp="1"/>
          </p:cNvSpPr>
          <p:nvPr>
            <p:ph idx="1"/>
          </p:nvPr>
        </p:nvSpPr>
        <p:spPr>
          <a:xfrm>
            <a:off x="552450" y="1676400"/>
            <a:ext cx="8362950" cy="4800600"/>
          </a:xfrm>
        </p:spPr>
        <p:txBody>
          <a:bodyPr>
            <a:noAutofit/>
          </a:bodyPr>
          <a:lstStyle/>
          <a:p>
            <a:r>
              <a:rPr lang="en-US" sz="2400" b="1" dirty="0"/>
              <a:t>Despite recent detailed costing studies, there are large gaps in cost </a:t>
            </a:r>
            <a:r>
              <a:rPr lang="en-US" sz="2400" b="1" u="sng" dirty="0"/>
              <a:t>data</a:t>
            </a:r>
          </a:p>
          <a:p>
            <a:pPr lvl="1"/>
            <a:r>
              <a:rPr lang="en-US" sz="2000" dirty="0"/>
              <a:t>Substantial gaps: </a:t>
            </a:r>
            <a:r>
              <a:rPr lang="en-US" sz="2000" u="sng" dirty="0"/>
              <a:t>Delivery</a:t>
            </a:r>
            <a:r>
              <a:rPr lang="en-US" sz="2000" dirty="0"/>
              <a:t> costs in </a:t>
            </a:r>
            <a:r>
              <a:rPr lang="en-US" sz="2000" b="1" dirty="0"/>
              <a:t>Central Asia</a:t>
            </a:r>
            <a:r>
              <a:rPr lang="en-US" sz="2000" dirty="0"/>
              <a:t>, </a:t>
            </a:r>
            <a:r>
              <a:rPr lang="en-US" sz="2000" b="1" dirty="0"/>
              <a:t>South Asia</a:t>
            </a:r>
            <a:r>
              <a:rPr lang="en-US" sz="2000" dirty="0"/>
              <a:t>, and </a:t>
            </a:r>
            <a:r>
              <a:rPr lang="en-US" sz="2000" b="1" dirty="0"/>
              <a:t>Europe</a:t>
            </a:r>
          </a:p>
          <a:p>
            <a:pPr lvl="1"/>
            <a:r>
              <a:rPr lang="en-US" sz="2000" dirty="0"/>
              <a:t>Fewer studies conducted on immunization costs in </a:t>
            </a:r>
            <a:r>
              <a:rPr lang="en-US" sz="2000" u="sng" dirty="0"/>
              <a:t>low</a:t>
            </a:r>
            <a:r>
              <a:rPr lang="en-US" sz="2000" dirty="0"/>
              <a:t>-income countries than in </a:t>
            </a:r>
            <a:r>
              <a:rPr lang="en-US" sz="2000" u="sng" dirty="0"/>
              <a:t>middle</a:t>
            </a:r>
            <a:r>
              <a:rPr lang="en-US" sz="2000" dirty="0"/>
              <a:t>-income countries</a:t>
            </a:r>
          </a:p>
          <a:p>
            <a:pPr lvl="1"/>
            <a:r>
              <a:rPr lang="en-US" sz="2000" dirty="0"/>
              <a:t>Many countries have added new vaccines</a:t>
            </a:r>
            <a:r>
              <a:rPr lang="en-US" sz="2000" dirty="0">
                <a:sym typeface="Wingdings" panose="05000000000000000000" pitchFamily="2" charset="2"/>
              </a:rPr>
              <a:t> </a:t>
            </a:r>
            <a:r>
              <a:rPr lang="en-US" sz="2000" dirty="0"/>
              <a:t>older cost studies might be </a:t>
            </a:r>
            <a:r>
              <a:rPr lang="en-US" sz="2000" u="sng" dirty="0"/>
              <a:t>outdated</a:t>
            </a:r>
            <a:r>
              <a:rPr lang="en-US" sz="2000" dirty="0"/>
              <a:t> or handle shared costs in an inconsistent way</a:t>
            </a:r>
          </a:p>
          <a:p>
            <a:pPr lvl="1"/>
            <a:r>
              <a:rPr lang="en-US" sz="2000" dirty="0"/>
              <a:t>Most evidence </a:t>
            </a:r>
            <a:r>
              <a:rPr lang="en-US" sz="2000" dirty="0">
                <a:sym typeface="Wingdings" panose="05000000000000000000" pitchFamily="2" charset="2"/>
              </a:rPr>
              <a:t></a:t>
            </a:r>
            <a:r>
              <a:rPr lang="en-US" sz="2000" dirty="0"/>
              <a:t> focused on routine immunization </a:t>
            </a:r>
            <a:r>
              <a:rPr lang="en-US" sz="2000" dirty="0">
                <a:sym typeface="Wingdings" panose="05000000000000000000" pitchFamily="2" charset="2"/>
              </a:rPr>
              <a:t> need more cost data on </a:t>
            </a:r>
            <a:r>
              <a:rPr lang="en-US" sz="2000" dirty="0"/>
              <a:t>the </a:t>
            </a:r>
            <a:r>
              <a:rPr lang="en-US" sz="2000" u="sng" dirty="0"/>
              <a:t>cost of supplementary immunization activities</a:t>
            </a:r>
          </a:p>
          <a:p>
            <a:pPr lvl="2">
              <a:buFont typeface="Wingdings" panose="05000000000000000000" pitchFamily="2" charset="2"/>
              <a:buChar char="Ø"/>
            </a:pPr>
            <a:r>
              <a:rPr lang="en-US" sz="1600" dirty="0"/>
              <a:t>Reach large populations that might have been missed by routine immunization services and often immunize children whatever their vaccination history</a:t>
            </a:r>
          </a:p>
          <a:p>
            <a:pPr lvl="1"/>
            <a:r>
              <a:rPr lang="en-US" sz="2000" dirty="0"/>
              <a:t>Other data gaps:</a:t>
            </a:r>
          </a:p>
          <a:p>
            <a:pPr lvl="2">
              <a:buFont typeface="Wingdings" panose="05000000000000000000" pitchFamily="2" charset="2"/>
              <a:buChar char="Ø"/>
            </a:pPr>
            <a:r>
              <a:rPr lang="en-US" sz="1600" dirty="0"/>
              <a:t>Costs of various delivery platforms</a:t>
            </a:r>
          </a:p>
          <a:p>
            <a:pPr lvl="2">
              <a:buFont typeface="Wingdings" panose="05000000000000000000" pitchFamily="2" charset="2"/>
              <a:buChar char="Ø"/>
            </a:pPr>
            <a:r>
              <a:rPr lang="en-US" sz="1600" dirty="0"/>
              <a:t>Costs of achieving higher coverage and greater equity</a:t>
            </a:r>
          </a:p>
          <a:p>
            <a:pPr lvl="2">
              <a:buFont typeface="Wingdings" panose="05000000000000000000" pitchFamily="2" charset="2"/>
              <a:buChar char="Ø"/>
            </a:pPr>
            <a:r>
              <a:rPr lang="en-US" sz="1600" dirty="0"/>
              <a:t>Costs of better-quality services</a:t>
            </a:r>
          </a:p>
          <a:p>
            <a:pPr lvl="1"/>
            <a:endParaRPr lang="en-US" sz="2000" dirty="0"/>
          </a:p>
        </p:txBody>
      </p:sp>
    </p:spTree>
    <p:extLst>
      <p:ext uri="{BB962C8B-B14F-4D97-AF65-F5344CB8AC3E}">
        <p14:creationId xmlns:p14="http://schemas.microsoft.com/office/powerpoint/2010/main" val="2701229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4" name="Content Placeholder 3"/>
          <p:cNvSpPr>
            <a:spLocks noGrp="1"/>
          </p:cNvSpPr>
          <p:nvPr>
            <p:ph idx="1"/>
          </p:nvPr>
        </p:nvSpPr>
        <p:spPr>
          <a:xfrm>
            <a:off x="628650" y="1825625"/>
            <a:ext cx="8439150" cy="4351338"/>
          </a:xfrm>
        </p:spPr>
        <p:txBody>
          <a:bodyPr>
            <a:noAutofit/>
          </a:bodyPr>
          <a:lstStyle/>
          <a:p>
            <a:r>
              <a:rPr lang="en-US" sz="1800" dirty="0"/>
              <a:t>Immunization </a:t>
            </a:r>
            <a:r>
              <a:rPr lang="en-US" sz="1800" b="1" dirty="0"/>
              <a:t>costs include </a:t>
            </a:r>
            <a:r>
              <a:rPr lang="en-US" sz="1800" dirty="0"/>
              <a:t>vaccines, labor, supplies, transportation, operations and maintenance, cold chain equipment, and capital investments in buildings and technology. Labor and vaccines are the major cost components</a:t>
            </a:r>
          </a:p>
          <a:p>
            <a:r>
              <a:rPr lang="en-US" sz="1800" dirty="0"/>
              <a:t>Delivery costs (non-vaccine costs) account for nearly </a:t>
            </a:r>
            <a:r>
              <a:rPr lang="en-US" sz="1800" b="1" dirty="0"/>
              <a:t>half of immunization costs</a:t>
            </a:r>
            <a:endParaRPr lang="en-US" sz="1800" dirty="0"/>
          </a:p>
          <a:p>
            <a:r>
              <a:rPr lang="en-US" sz="1800" dirty="0"/>
              <a:t>In health facilities and at the administrative level, immunization costs are typically </a:t>
            </a:r>
            <a:r>
              <a:rPr lang="en-US" sz="1800" b="1" dirty="0"/>
              <a:t>shared</a:t>
            </a:r>
            <a:r>
              <a:rPr lang="en-US" sz="1800" dirty="0"/>
              <a:t> across multiple health services and activities</a:t>
            </a:r>
          </a:p>
          <a:p>
            <a:pPr lvl="1">
              <a:buFont typeface="Wingdings" panose="05000000000000000000" pitchFamily="2" charset="2"/>
              <a:buChar char="Ø"/>
            </a:pPr>
            <a:r>
              <a:rPr lang="en-US" sz="1600" dirty="0"/>
              <a:t>Adequately budgeted and staffed primary health services are essential to delivering comprehensive immunization services</a:t>
            </a:r>
          </a:p>
          <a:p>
            <a:r>
              <a:rPr lang="en-US" sz="1800" dirty="0"/>
              <a:t>Studies on immunization costs have found </a:t>
            </a:r>
            <a:r>
              <a:rPr lang="en-US" sz="1800" b="1" dirty="0"/>
              <a:t>significant variation in </a:t>
            </a:r>
            <a:r>
              <a:rPr lang="en-US" sz="1800" dirty="0"/>
              <a:t>total facility and unit </a:t>
            </a:r>
            <a:r>
              <a:rPr lang="en-US" sz="1800" b="1" dirty="0"/>
              <a:t>costs</a:t>
            </a:r>
            <a:r>
              <a:rPr lang="en-US" sz="1800" dirty="0"/>
              <a:t> </a:t>
            </a:r>
          </a:p>
          <a:p>
            <a:r>
              <a:rPr lang="en-US" sz="1800" dirty="0"/>
              <a:t>High-volume health facilities tend to have lower immunization costs per child than facilities in rural areas. </a:t>
            </a:r>
          </a:p>
          <a:p>
            <a:pPr lvl="1">
              <a:buFont typeface="Wingdings" panose="05000000000000000000" pitchFamily="2" charset="2"/>
              <a:buChar char="Ø"/>
            </a:pPr>
            <a:r>
              <a:rPr lang="en-US" sz="1600" dirty="0"/>
              <a:t>This should be taken into </a:t>
            </a:r>
            <a:r>
              <a:rPr lang="en-US" sz="1600" b="1" dirty="0"/>
              <a:t>consideration in budgeting and resource allocation</a:t>
            </a:r>
          </a:p>
          <a:p>
            <a:r>
              <a:rPr lang="en-US" sz="1800" dirty="0"/>
              <a:t>New vaccine introduction requires </a:t>
            </a:r>
            <a:r>
              <a:rPr lang="en-US" sz="1800" b="1" dirty="0"/>
              <a:t>one-time startup cost that </a:t>
            </a:r>
            <a:r>
              <a:rPr lang="en-US" sz="1800" dirty="0"/>
              <a:t>must be adequately budgeted for</a:t>
            </a:r>
          </a:p>
        </p:txBody>
      </p:sp>
    </p:spTree>
    <p:extLst>
      <p:ext uri="{BB962C8B-B14F-4D97-AF65-F5344CB8AC3E}">
        <p14:creationId xmlns:p14="http://schemas.microsoft.com/office/powerpoint/2010/main" val="3457724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a:xfrm>
            <a:off x="628650" y="1825625"/>
            <a:ext cx="8362950" cy="4351338"/>
          </a:xfrm>
        </p:spPr>
        <p:txBody>
          <a:bodyPr>
            <a:noAutofit/>
          </a:bodyPr>
          <a:lstStyle/>
          <a:p>
            <a:r>
              <a:rPr lang="en-US" sz="1400" dirty="0"/>
              <a:t>Part 1. Brief 3., Results for Development (R4D). Immunization financing: a resource guide for advocates, policymakers, and program managers. Washington D.C.: R4D; 2017.</a:t>
            </a:r>
          </a:p>
          <a:p>
            <a:r>
              <a:rPr lang="en-US" sz="1400" dirty="0"/>
              <a:t>Global Vaccine Action Plan. Monitoring, Evaluation &amp; Accountability. Secretariat Annual Report 2018. Geneva: World Health Organization; 2018. License: CC BY-NC-SA 3.0 IGO.</a:t>
            </a:r>
          </a:p>
          <a:p>
            <a:r>
              <a:rPr lang="en-US" sz="1400" dirty="0"/>
              <a:t>Chatterjee S, Das P, Nigam A, et al, (2018), Variation in cost and performance of routine </a:t>
            </a:r>
            <a:r>
              <a:rPr lang="en-US" sz="1400" dirty="0" err="1"/>
              <a:t>immunisation</a:t>
            </a:r>
            <a:r>
              <a:rPr lang="en-US" sz="1400" dirty="0"/>
              <a:t> service delivery in India, BMJ Global Health 2018;3:e000794., </a:t>
            </a:r>
            <a:r>
              <a:rPr lang="en-US" sz="1400" dirty="0">
                <a:hlinkClick r:id="rId3"/>
              </a:rPr>
              <a:t>https://gh.bmj.com/content/3/3/e000794</a:t>
            </a:r>
            <a:endParaRPr lang="en-US" sz="1400" dirty="0"/>
          </a:p>
          <a:p>
            <a:r>
              <a:rPr lang="en-US" sz="1400" dirty="0" err="1"/>
              <a:t>Brenzel</a:t>
            </a:r>
            <a:r>
              <a:rPr lang="en-US" sz="1400" dirty="0"/>
              <a:t> L, </a:t>
            </a:r>
            <a:r>
              <a:rPr lang="en-US" sz="1400" dirty="0" err="1"/>
              <a:t>Schütte</a:t>
            </a:r>
            <a:r>
              <a:rPr lang="en-US" sz="1400" dirty="0"/>
              <a:t> C, </a:t>
            </a:r>
            <a:r>
              <a:rPr lang="en-US" sz="1400" dirty="0" err="1"/>
              <a:t>Goguadze</a:t>
            </a:r>
            <a:r>
              <a:rPr lang="en-US" sz="1400" dirty="0"/>
              <a:t> K, et al. EPIC studies: governments finance, on average, more than 50 percent of immunization expenses, 2010–11. Health Affairs. 2016 Feb;35(2):259-65. </a:t>
            </a:r>
            <a:r>
              <a:rPr lang="en-US" sz="1400" dirty="0">
                <a:hlinkClick r:id="rId4"/>
              </a:rPr>
              <a:t>https://www.healthaffairs.org/doi/full/10.1377/hlthaff.2015.1121</a:t>
            </a:r>
            <a:endParaRPr lang="en-US" sz="1400" dirty="0"/>
          </a:p>
          <a:p>
            <a:r>
              <a:rPr lang="en-US" sz="1400" dirty="0" err="1"/>
              <a:t>Fangli</a:t>
            </a:r>
            <a:r>
              <a:rPr lang="en-US" sz="1400" dirty="0"/>
              <a:t> </a:t>
            </a:r>
            <a:r>
              <a:rPr lang="en-US" sz="1400" dirty="0" err="1"/>
              <a:t>Geng</a:t>
            </a:r>
            <a:r>
              <a:rPr lang="en-US" sz="1400" dirty="0"/>
              <a:t>, Christian </a:t>
            </a:r>
            <a:r>
              <a:rPr lang="en-US" sz="1400" dirty="0" err="1"/>
              <a:t>Suharlim</a:t>
            </a:r>
            <a:r>
              <a:rPr lang="en-US" sz="1400" dirty="0"/>
              <a:t>, Logan </a:t>
            </a:r>
            <a:r>
              <a:rPr lang="en-US" sz="1400" dirty="0" err="1"/>
              <a:t>Brenzel</a:t>
            </a:r>
            <a:r>
              <a:rPr lang="en-US" sz="1400" dirty="0"/>
              <a:t>, et al, (2017), The cost structure of routine infant immunization services: a systematic analysis of six countries, Health Policy &amp; Planning </a:t>
            </a:r>
            <a:r>
              <a:rPr lang="en-US" sz="1400" dirty="0">
                <a:hlinkClick r:id="rId5"/>
              </a:rPr>
              <a:t>https://academic.oup.com/heapol/article/32/8/1174/3859185</a:t>
            </a:r>
            <a:r>
              <a:rPr lang="en-US" sz="1400" dirty="0"/>
              <a:t> </a:t>
            </a:r>
          </a:p>
          <a:p>
            <a:r>
              <a:rPr lang="en-US" sz="1400" dirty="0"/>
              <a:t>Nicolas A. Menzies, Christian </a:t>
            </a:r>
            <a:r>
              <a:rPr lang="en-US" sz="1400" dirty="0" err="1"/>
              <a:t>Suharlim</a:t>
            </a:r>
            <a:r>
              <a:rPr lang="en-US" sz="1400" dirty="0"/>
              <a:t>, </a:t>
            </a:r>
            <a:r>
              <a:rPr lang="en-US" sz="1400" dirty="0" err="1"/>
              <a:t>Fangli</a:t>
            </a:r>
            <a:r>
              <a:rPr lang="en-US" sz="1400" dirty="0"/>
              <a:t> </a:t>
            </a:r>
            <a:r>
              <a:rPr lang="en-US" sz="1400" dirty="0" err="1"/>
              <a:t>Geng</a:t>
            </a:r>
            <a:r>
              <a:rPr lang="en-US" sz="1400" dirty="0"/>
              <a:t>, et al, (2017), The cost determinants of routine infant immunization services: a meta-regression analysis of six country studies, BMC Medicine </a:t>
            </a:r>
            <a:r>
              <a:rPr lang="en-US" sz="1400" dirty="0">
                <a:hlinkClick r:id="rId6"/>
              </a:rPr>
              <a:t>https://bmcmedicine.biomedcentral.com/articles/10.1186/s12916-017-0942-1</a:t>
            </a:r>
            <a:r>
              <a:rPr lang="en-US" sz="1400" dirty="0"/>
              <a:t> </a:t>
            </a:r>
          </a:p>
          <a:p>
            <a:r>
              <a:rPr lang="en-US" sz="1400" dirty="0"/>
              <a:t>Griffiths, U.K., </a:t>
            </a:r>
            <a:r>
              <a:rPr lang="en-US" sz="1400" dirty="0" err="1"/>
              <a:t>Bozzani</a:t>
            </a:r>
            <a:r>
              <a:rPr lang="en-US" sz="1400" dirty="0"/>
              <a:t>, F.M., </a:t>
            </a:r>
            <a:r>
              <a:rPr lang="en-US" sz="1400" dirty="0" err="1"/>
              <a:t>Chansa</a:t>
            </a:r>
            <a:r>
              <a:rPr lang="en-US" sz="1400" dirty="0"/>
              <a:t>, C., et al (2016), Costs of introducing pneumococcal, rotavirus and a second dose of measles vaccine into the Zambian </a:t>
            </a:r>
            <a:r>
              <a:rPr lang="en-US" sz="1400" dirty="0" err="1"/>
              <a:t>immunisation</a:t>
            </a:r>
            <a:r>
              <a:rPr lang="en-US" sz="1400" dirty="0"/>
              <a:t> </a:t>
            </a:r>
            <a:r>
              <a:rPr lang="en-US" sz="1400" dirty="0" err="1"/>
              <a:t>programme</a:t>
            </a:r>
            <a:r>
              <a:rPr lang="en-US" sz="1400" dirty="0"/>
              <a:t>: Are expansions sustainable? </a:t>
            </a:r>
            <a:r>
              <a:rPr lang="en-US" sz="1400" dirty="0">
                <a:hlinkClick r:id="rId7"/>
              </a:rPr>
              <a:t>https://www.sciencedirect.com/science/article/pii/S0264410X16304741</a:t>
            </a:r>
            <a:r>
              <a:rPr lang="en-US" sz="1400" dirty="0"/>
              <a:t> </a:t>
            </a:r>
          </a:p>
          <a:p>
            <a:r>
              <a:rPr lang="en-US" sz="1400" dirty="0"/>
              <a:t>EPIC [Internet]. EPIC immunization costing studies. Available from: </a:t>
            </a:r>
            <a:r>
              <a:rPr lang="en-US" sz="1400" dirty="0">
                <a:hlinkClick r:id="rId8"/>
              </a:rPr>
              <a:t>www.immunizationcosting.org</a:t>
            </a:r>
          </a:p>
        </p:txBody>
      </p:sp>
    </p:spTree>
    <p:extLst>
      <p:ext uri="{BB962C8B-B14F-4D97-AF65-F5344CB8AC3E}">
        <p14:creationId xmlns:p14="http://schemas.microsoft.com/office/powerpoint/2010/main" val="3112212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A4 </a:t>
            </a:r>
            <a:br>
              <a:rPr lang="en-US" dirty="0"/>
            </a:br>
            <a:r>
              <a:rPr lang="en-US" dirty="0"/>
              <a:t>Vaccine Finance Decision-Making</a:t>
            </a:r>
          </a:p>
        </p:txBody>
      </p:sp>
    </p:spTree>
    <p:extLst>
      <p:ext uri="{BB962C8B-B14F-4D97-AF65-F5344CB8AC3E}">
        <p14:creationId xmlns:p14="http://schemas.microsoft.com/office/powerpoint/2010/main" val="80420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E378-3A93-4CD6-8CDC-7937CE94EA67}"/>
              </a:ext>
            </a:extLst>
          </p:cNvPr>
          <p:cNvSpPr>
            <a:spLocks noGrp="1"/>
          </p:cNvSpPr>
          <p:nvPr>
            <p:ph type="title"/>
          </p:nvPr>
        </p:nvSpPr>
        <p:spPr/>
        <p:txBody>
          <a:bodyPr/>
          <a:lstStyle/>
          <a:p>
            <a:r>
              <a:rPr lang="en-US" dirty="0"/>
              <a:t>Rationale for public financing?</a:t>
            </a:r>
          </a:p>
        </p:txBody>
      </p:sp>
      <p:sp>
        <p:nvSpPr>
          <p:cNvPr id="3" name="Content Placeholder 2">
            <a:extLst>
              <a:ext uri="{FF2B5EF4-FFF2-40B4-BE49-F238E27FC236}">
                <a16:creationId xmlns:a16="http://schemas.microsoft.com/office/drawing/2014/main" id="{FF4D8418-BA47-4644-A173-5CA6158E7375}"/>
              </a:ext>
            </a:extLst>
          </p:cNvPr>
          <p:cNvSpPr>
            <a:spLocks noGrp="1"/>
          </p:cNvSpPr>
          <p:nvPr>
            <p:ph idx="1"/>
          </p:nvPr>
        </p:nvSpPr>
        <p:spPr>
          <a:xfrm>
            <a:off x="628650" y="1825624"/>
            <a:ext cx="8210550" cy="4575175"/>
          </a:xfrm>
        </p:spPr>
        <p:txBody>
          <a:bodyPr>
            <a:normAutofit fontScale="92500" lnSpcReduction="10000"/>
          </a:bodyPr>
          <a:lstStyle/>
          <a:p>
            <a:pPr marL="0" indent="0">
              <a:buNone/>
            </a:pPr>
            <a:r>
              <a:rPr lang="en-US" u="sng" dirty="0"/>
              <a:t>Economic Rationale</a:t>
            </a:r>
          </a:p>
          <a:p>
            <a:r>
              <a:rPr lang="en-US" sz="2400" b="1" dirty="0"/>
              <a:t>Vaccine demand without public subsidies is </a:t>
            </a:r>
            <a:r>
              <a:rPr lang="en-US" sz="2400" b="1" u="sng" dirty="0"/>
              <a:t>too</a:t>
            </a:r>
            <a:r>
              <a:rPr lang="en-US" sz="2400" b="1" dirty="0"/>
              <a:t> </a:t>
            </a:r>
            <a:r>
              <a:rPr lang="en-US" sz="2400" b="1" u="sng" dirty="0"/>
              <a:t>low </a:t>
            </a:r>
            <a:r>
              <a:rPr lang="en-US" sz="2400" b="1" dirty="0"/>
              <a:t>                                                                                  for everyone</a:t>
            </a:r>
          </a:p>
          <a:p>
            <a:pPr lvl="1">
              <a:buFont typeface="Wingdings" panose="05000000000000000000" pitchFamily="2" charset="2"/>
              <a:buChar char="Ø"/>
            </a:pPr>
            <a:r>
              <a:rPr lang="en-US" dirty="0"/>
              <a:t>Under-consumption of vaccines will not provide herd immunity, which is needed to drive diseases out of populations. </a:t>
            </a:r>
          </a:p>
          <a:p>
            <a:pPr lvl="1">
              <a:buFont typeface="Wingdings" panose="05000000000000000000" pitchFamily="2" charset="2"/>
              <a:buChar char="Ø"/>
            </a:pPr>
            <a:r>
              <a:rPr lang="en-US" dirty="0"/>
              <a:t>Need herd immunity for full protection</a:t>
            </a:r>
          </a:p>
          <a:p>
            <a:pPr lvl="2"/>
            <a:r>
              <a:rPr lang="en-US" sz="1700" dirty="0"/>
              <a:t>Measles example: need 95% coverage to prevent outbreaks</a:t>
            </a:r>
          </a:p>
          <a:p>
            <a:pPr marL="685800" lvl="2" indent="0">
              <a:buNone/>
            </a:pPr>
            <a:endParaRPr lang="en-US" sz="1700" dirty="0">
              <a:solidFill>
                <a:schemeClr val="accent5"/>
              </a:solidFill>
            </a:endParaRPr>
          </a:p>
          <a:p>
            <a:pPr marL="0" indent="0">
              <a:buNone/>
            </a:pPr>
            <a:r>
              <a:rPr lang="en-US" u="sng" dirty="0"/>
              <a:t>Epidemiological Rationale</a:t>
            </a:r>
          </a:p>
          <a:p>
            <a:r>
              <a:rPr lang="en-US" dirty="0"/>
              <a:t>Vaccines are good</a:t>
            </a:r>
          </a:p>
          <a:p>
            <a:r>
              <a:rPr lang="en-US" dirty="0"/>
              <a:t>Next few slides describe why vaccines are good</a:t>
            </a:r>
          </a:p>
          <a:p>
            <a:pPr lvl="1">
              <a:buFont typeface="Wingdings" panose="05000000000000000000" pitchFamily="2" charset="2"/>
              <a:buChar char="Ø"/>
            </a:pPr>
            <a:r>
              <a:rPr lang="en-US" dirty="0"/>
              <a:t>But, there are many good things that don’t need public financing</a:t>
            </a:r>
          </a:p>
          <a:p>
            <a:pPr lvl="2"/>
            <a:r>
              <a:rPr lang="en-US" dirty="0"/>
              <a:t>Exercise, pets, vegetables, shoes</a:t>
            </a:r>
          </a:p>
          <a:p>
            <a:pPr marL="685800" lvl="2" indent="0">
              <a:buNone/>
            </a:pPr>
            <a:endParaRPr lang="en-US" dirty="0"/>
          </a:p>
          <a:p>
            <a:pPr>
              <a:buFont typeface="Wingdings" panose="05000000000000000000" pitchFamily="2" charset="2"/>
              <a:buChar char="v"/>
            </a:pPr>
            <a:r>
              <a:rPr lang="en-US" sz="2600" b="1" dirty="0">
                <a:solidFill>
                  <a:schemeClr val="accent5"/>
                </a:solidFill>
              </a:rPr>
              <a:t>The economic rationale goes beyond vaccine benefits</a:t>
            </a:r>
          </a:p>
          <a:p>
            <a:pPr marL="0" indent="0">
              <a:buNone/>
            </a:pPr>
            <a:endParaRPr lang="en-US" sz="1650" dirty="0">
              <a:solidFill>
                <a:srgbClr val="FF0000"/>
              </a:solidFill>
            </a:endParaRPr>
          </a:p>
          <a:p>
            <a:pPr marL="685800" lvl="2" indent="0">
              <a:buNone/>
            </a:pPr>
            <a:endParaRPr lang="en-US" sz="1800" dirty="0">
              <a:solidFill>
                <a:srgbClr val="FF0000"/>
              </a:solidFill>
            </a:endParaRPr>
          </a:p>
        </p:txBody>
      </p:sp>
    </p:spTree>
    <p:extLst>
      <p:ext uri="{BB962C8B-B14F-4D97-AF65-F5344CB8AC3E}">
        <p14:creationId xmlns:p14="http://schemas.microsoft.com/office/powerpoint/2010/main" val="249761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F085-AFF6-4F2C-8640-11FCC27DAC4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533C253-140F-446F-8F7A-12CB46CEC261}"/>
              </a:ext>
            </a:extLst>
          </p:cNvPr>
          <p:cNvSpPr>
            <a:spLocks noGrp="1"/>
          </p:cNvSpPr>
          <p:nvPr>
            <p:ph idx="1"/>
          </p:nvPr>
        </p:nvSpPr>
        <p:spPr/>
        <p:txBody>
          <a:bodyPr/>
          <a:lstStyle/>
          <a:p>
            <a:r>
              <a:rPr lang="en-US" dirty="0"/>
              <a:t>What needs to be decided?</a:t>
            </a:r>
          </a:p>
          <a:p>
            <a:pPr lvl="1"/>
            <a:r>
              <a:rPr lang="en-US" dirty="0"/>
              <a:t>Financing to maintain core activities and keep them efficient</a:t>
            </a:r>
          </a:p>
          <a:p>
            <a:pPr lvl="1"/>
            <a:r>
              <a:rPr lang="en-US" dirty="0"/>
              <a:t>Financing to expand coverage</a:t>
            </a:r>
          </a:p>
          <a:p>
            <a:pPr lvl="1"/>
            <a:r>
              <a:rPr lang="en-US" dirty="0"/>
              <a:t>Financing to expand the set of vaccines</a:t>
            </a:r>
          </a:p>
          <a:p>
            <a:pPr lvl="1"/>
            <a:r>
              <a:rPr lang="en-US" dirty="0"/>
              <a:t>How to build stable long-term vaccine financing systems</a:t>
            </a:r>
          </a:p>
          <a:p>
            <a:pPr lvl="2"/>
            <a:r>
              <a:rPr lang="en-US" dirty="0"/>
              <a:t>Pre- and post Gavi graduation</a:t>
            </a:r>
          </a:p>
          <a:p>
            <a:r>
              <a:rPr lang="en-US" dirty="0"/>
              <a:t>What needs to be known?</a:t>
            </a:r>
          </a:p>
          <a:p>
            <a:pPr lvl="1"/>
            <a:r>
              <a:rPr lang="en-US" dirty="0"/>
              <a:t>Costs of EPI, increased coverage, new vaccines</a:t>
            </a:r>
          </a:p>
          <a:p>
            <a:pPr lvl="1"/>
            <a:r>
              <a:rPr lang="en-US" dirty="0"/>
              <a:t>Sources of fiscal space</a:t>
            </a:r>
          </a:p>
          <a:p>
            <a:pPr lvl="1"/>
            <a:r>
              <a:rPr lang="en-US" dirty="0"/>
              <a:t>Elements of a long-term stable financing system</a:t>
            </a:r>
          </a:p>
        </p:txBody>
      </p:sp>
    </p:spTree>
    <p:extLst>
      <p:ext uri="{BB962C8B-B14F-4D97-AF65-F5344CB8AC3E}">
        <p14:creationId xmlns:p14="http://schemas.microsoft.com/office/powerpoint/2010/main" val="4268349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609-A503-424E-A0EC-155A22005D99}"/>
              </a:ext>
            </a:extLst>
          </p:cNvPr>
          <p:cNvSpPr>
            <a:spLocks noGrp="1"/>
          </p:cNvSpPr>
          <p:nvPr>
            <p:ph type="title"/>
          </p:nvPr>
        </p:nvSpPr>
        <p:spPr/>
        <p:txBody>
          <a:bodyPr/>
          <a:lstStyle/>
          <a:p>
            <a:r>
              <a:rPr lang="en-US" dirty="0"/>
              <a:t>Routine Decisions</a:t>
            </a:r>
          </a:p>
        </p:txBody>
      </p:sp>
      <p:sp>
        <p:nvSpPr>
          <p:cNvPr id="3" name="Content Placeholder 2">
            <a:extLst>
              <a:ext uri="{FF2B5EF4-FFF2-40B4-BE49-F238E27FC236}">
                <a16:creationId xmlns:a16="http://schemas.microsoft.com/office/drawing/2014/main" id="{87F8FE87-029D-4154-995E-5836F96CAF67}"/>
              </a:ext>
            </a:extLst>
          </p:cNvPr>
          <p:cNvSpPr>
            <a:spLocks noGrp="1"/>
          </p:cNvSpPr>
          <p:nvPr>
            <p:ph idx="1"/>
          </p:nvPr>
        </p:nvSpPr>
        <p:spPr/>
        <p:txBody>
          <a:bodyPr/>
          <a:lstStyle/>
          <a:p>
            <a:r>
              <a:rPr lang="en-US" dirty="0"/>
              <a:t>What can we do to keep the vaccination system running efficiently?</a:t>
            </a:r>
          </a:p>
          <a:p>
            <a:pPr lvl="1"/>
            <a:r>
              <a:rPr lang="en-US" dirty="0"/>
              <a:t>Systems approach to the vaccine system</a:t>
            </a:r>
          </a:p>
          <a:p>
            <a:pPr lvl="1"/>
            <a:r>
              <a:rPr lang="en-US" dirty="0"/>
              <a:t>Break down the system to elements and assess costs and outcomes</a:t>
            </a:r>
          </a:p>
          <a:p>
            <a:pPr lvl="1"/>
            <a:r>
              <a:rPr lang="en-US" dirty="0"/>
              <a:t>Allocate funds to the system to improve efficiency</a:t>
            </a:r>
          </a:p>
          <a:p>
            <a:r>
              <a:rPr lang="en-US" dirty="0"/>
              <a:t>Where are bottlenecks?</a:t>
            </a:r>
          </a:p>
          <a:p>
            <a:r>
              <a:rPr lang="en-US" dirty="0"/>
              <a:t>Where are there economies of scale?</a:t>
            </a:r>
          </a:p>
        </p:txBody>
      </p:sp>
    </p:spTree>
    <p:extLst>
      <p:ext uri="{BB962C8B-B14F-4D97-AF65-F5344CB8AC3E}">
        <p14:creationId xmlns:p14="http://schemas.microsoft.com/office/powerpoint/2010/main" val="1659632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609-A503-424E-A0EC-155A22005D99}"/>
              </a:ext>
            </a:extLst>
          </p:cNvPr>
          <p:cNvSpPr>
            <a:spLocks noGrp="1"/>
          </p:cNvSpPr>
          <p:nvPr>
            <p:ph type="title"/>
          </p:nvPr>
        </p:nvSpPr>
        <p:spPr/>
        <p:txBody>
          <a:bodyPr/>
          <a:lstStyle/>
          <a:p>
            <a:r>
              <a:rPr lang="en-US" dirty="0"/>
              <a:t>Decisions to Improve Coverage</a:t>
            </a:r>
          </a:p>
        </p:txBody>
      </p:sp>
      <p:sp>
        <p:nvSpPr>
          <p:cNvPr id="3" name="Content Placeholder 2">
            <a:extLst>
              <a:ext uri="{FF2B5EF4-FFF2-40B4-BE49-F238E27FC236}">
                <a16:creationId xmlns:a16="http://schemas.microsoft.com/office/drawing/2014/main" id="{87F8FE87-029D-4154-995E-5836F96CAF67}"/>
              </a:ext>
            </a:extLst>
          </p:cNvPr>
          <p:cNvSpPr>
            <a:spLocks noGrp="1"/>
          </p:cNvSpPr>
          <p:nvPr>
            <p:ph idx="1"/>
          </p:nvPr>
        </p:nvSpPr>
        <p:spPr/>
        <p:txBody>
          <a:bodyPr/>
          <a:lstStyle/>
          <a:p>
            <a:r>
              <a:rPr lang="en-US" dirty="0"/>
              <a:t>Where are the “incremental unvaccinated” people located?</a:t>
            </a:r>
          </a:p>
          <a:p>
            <a:pPr lvl="1"/>
            <a:r>
              <a:rPr lang="en-US" dirty="0"/>
              <a:t>Urban vs. Rural</a:t>
            </a:r>
          </a:p>
          <a:p>
            <a:pPr lvl="1"/>
            <a:r>
              <a:rPr lang="en-US" dirty="0"/>
              <a:t>What age groups?</a:t>
            </a:r>
          </a:p>
          <a:p>
            <a:pPr lvl="1"/>
            <a:r>
              <a:rPr lang="en-US" dirty="0"/>
              <a:t>How to locate?</a:t>
            </a:r>
          </a:p>
          <a:p>
            <a:r>
              <a:rPr lang="en-US" dirty="0"/>
              <a:t>Where can spending more improve coverage?</a:t>
            </a:r>
          </a:p>
          <a:p>
            <a:r>
              <a:rPr lang="en-US" dirty="0"/>
              <a:t>What systems improvements can sustain higher coverage?</a:t>
            </a:r>
          </a:p>
        </p:txBody>
      </p:sp>
    </p:spTree>
    <p:extLst>
      <p:ext uri="{BB962C8B-B14F-4D97-AF65-F5344CB8AC3E}">
        <p14:creationId xmlns:p14="http://schemas.microsoft.com/office/powerpoint/2010/main" val="90670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828D-33AB-4B4C-90BF-07AA81A25CCF}"/>
              </a:ext>
            </a:extLst>
          </p:cNvPr>
          <p:cNvSpPr>
            <a:spLocks noGrp="1"/>
          </p:cNvSpPr>
          <p:nvPr>
            <p:ph type="title"/>
          </p:nvPr>
        </p:nvSpPr>
        <p:spPr/>
        <p:txBody>
          <a:bodyPr/>
          <a:lstStyle/>
          <a:p>
            <a:r>
              <a:rPr lang="en-US" dirty="0"/>
              <a:t>New Vaccine Introduction Financing</a:t>
            </a:r>
          </a:p>
        </p:txBody>
      </p:sp>
      <p:sp>
        <p:nvSpPr>
          <p:cNvPr id="3" name="Content Placeholder 2">
            <a:extLst>
              <a:ext uri="{FF2B5EF4-FFF2-40B4-BE49-F238E27FC236}">
                <a16:creationId xmlns:a16="http://schemas.microsoft.com/office/drawing/2014/main" id="{A17582CC-C460-41DD-B00F-ECA8DD1117E7}"/>
              </a:ext>
            </a:extLst>
          </p:cNvPr>
          <p:cNvSpPr>
            <a:spLocks noGrp="1"/>
          </p:cNvSpPr>
          <p:nvPr>
            <p:ph idx="1"/>
          </p:nvPr>
        </p:nvSpPr>
        <p:spPr/>
        <p:txBody>
          <a:bodyPr/>
          <a:lstStyle/>
          <a:p>
            <a:r>
              <a:rPr lang="en-US" dirty="0"/>
              <a:t>New vaccines are considered on the basis of health gains per dollar</a:t>
            </a:r>
          </a:p>
          <a:p>
            <a:r>
              <a:rPr lang="en-US" dirty="0"/>
              <a:t>Finance question is how to sustain the new costs into the future?</a:t>
            </a:r>
          </a:p>
          <a:p>
            <a:r>
              <a:rPr lang="en-US" dirty="0"/>
              <a:t>Poses the question of timing  pay today achieve benefits in future</a:t>
            </a:r>
          </a:p>
          <a:p>
            <a:r>
              <a:rPr lang="en-US" dirty="0"/>
              <a:t>Future generation needs to borrow from present generation so that it can benefit—how big of a loan should we take out on their behalf?</a:t>
            </a:r>
          </a:p>
          <a:p>
            <a:pPr lvl="1"/>
            <a:r>
              <a:rPr lang="en-US" dirty="0"/>
              <a:t>We can borrow too much if we are greedy</a:t>
            </a:r>
          </a:p>
          <a:p>
            <a:pPr lvl="1"/>
            <a:r>
              <a:rPr lang="en-US" dirty="0"/>
              <a:t>We can borrow to little if we forget that future generation will be richer than us and value their health more highly</a:t>
            </a:r>
          </a:p>
          <a:p>
            <a:r>
              <a:rPr lang="en-US" dirty="0"/>
              <a:t>Discount rates matter</a:t>
            </a:r>
          </a:p>
          <a:p>
            <a:pPr lvl="1"/>
            <a:endParaRPr lang="en-US" dirty="0"/>
          </a:p>
        </p:txBody>
      </p:sp>
    </p:spTree>
    <p:extLst>
      <p:ext uri="{BB962C8B-B14F-4D97-AF65-F5344CB8AC3E}">
        <p14:creationId xmlns:p14="http://schemas.microsoft.com/office/powerpoint/2010/main" val="3472622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for New Vaccine Introduction</a:t>
            </a:r>
          </a:p>
        </p:txBody>
      </p:sp>
      <p:sp>
        <p:nvSpPr>
          <p:cNvPr id="3" name="Content Placeholder 2"/>
          <p:cNvSpPr>
            <a:spLocks noGrp="1"/>
          </p:cNvSpPr>
          <p:nvPr>
            <p:ph sz="half" idx="1"/>
          </p:nvPr>
        </p:nvSpPr>
        <p:spPr/>
        <p:txBody>
          <a:bodyPr>
            <a:normAutofit/>
          </a:bodyPr>
          <a:lstStyle/>
          <a:p>
            <a:r>
              <a:rPr lang="en-US" dirty="0"/>
              <a:t>Disease Burden and Public Health Importance</a:t>
            </a:r>
          </a:p>
          <a:p>
            <a:r>
              <a:rPr lang="en-US" dirty="0"/>
              <a:t>Vaccine Effectiveness and Safety</a:t>
            </a:r>
          </a:p>
          <a:p>
            <a:r>
              <a:rPr lang="en-US" dirty="0"/>
              <a:t>Delivery Requirements and Operational Feasibility</a:t>
            </a:r>
          </a:p>
          <a:p>
            <a:r>
              <a:rPr lang="en-US" dirty="0"/>
              <a:t>Cost</a:t>
            </a:r>
          </a:p>
          <a:p>
            <a:r>
              <a:rPr lang="en-US" dirty="0"/>
              <a:t>Cost-Effectiveness</a:t>
            </a:r>
          </a:p>
        </p:txBody>
      </p:sp>
      <p:sp>
        <p:nvSpPr>
          <p:cNvPr id="4" name="Content Placeholder 3">
            <a:extLst>
              <a:ext uri="{FF2B5EF4-FFF2-40B4-BE49-F238E27FC236}">
                <a16:creationId xmlns:a16="http://schemas.microsoft.com/office/drawing/2014/main" id="{E428AFA6-1DF2-47CE-A8B4-E267DA72F97C}"/>
              </a:ext>
            </a:extLst>
          </p:cNvPr>
          <p:cNvSpPr>
            <a:spLocks noGrp="1"/>
          </p:cNvSpPr>
          <p:nvPr>
            <p:ph sz="half" idx="2"/>
          </p:nvPr>
        </p:nvSpPr>
        <p:spPr/>
        <p:txBody>
          <a:bodyPr/>
          <a:lstStyle/>
          <a:p>
            <a:r>
              <a:rPr lang="en-US" dirty="0"/>
              <a:t>Affordability</a:t>
            </a:r>
          </a:p>
          <a:p>
            <a:r>
              <a:rPr lang="en-US" dirty="0"/>
              <a:t>Acceptability and Public Demand</a:t>
            </a:r>
          </a:p>
          <a:p>
            <a:r>
              <a:rPr lang="en-US" dirty="0"/>
              <a:t>WHO Recommendations</a:t>
            </a:r>
          </a:p>
          <a:p>
            <a:r>
              <a:rPr lang="en-US" dirty="0"/>
              <a:t>Vaccine Design, Formulation, and Presentation</a:t>
            </a:r>
          </a:p>
          <a:p>
            <a:r>
              <a:rPr lang="en-US" dirty="0"/>
              <a:t>Support for Immunization Decision-Making</a:t>
            </a:r>
          </a:p>
          <a:p>
            <a:endParaRPr lang="en-US" dirty="0"/>
          </a:p>
        </p:txBody>
      </p:sp>
      <p:sp>
        <p:nvSpPr>
          <p:cNvPr id="6" name="TextBox 5">
            <a:extLst>
              <a:ext uri="{FF2B5EF4-FFF2-40B4-BE49-F238E27FC236}">
                <a16:creationId xmlns:a16="http://schemas.microsoft.com/office/drawing/2014/main" id="{35F5C8DF-D774-466B-B2D3-E67177F3A553}"/>
              </a:ext>
            </a:extLst>
          </p:cNvPr>
          <p:cNvSpPr txBox="1"/>
          <p:nvPr/>
        </p:nvSpPr>
        <p:spPr>
          <a:xfrm>
            <a:off x="2057400" y="5029199"/>
            <a:ext cx="4419600" cy="646331"/>
          </a:xfrm>
          <a:prstGeom prst="rect">
            <a:avLst/>
          </a:prstGeom>
          <a:noFill/>
          <a:ln>
            <a:solidFill>
              <a:schemeClr val="tx1"/>
            </a:solidFill>
          </a:ln>
        </p:spPr>
        <p:txBody>
          <a:bodyPr wrap="square" rtlCol="0">
            <a:spAutoFit/>
          </a:bodyPr>
          <a:lstStyle/>
          <a:p>
            <a:r>
              <a:rPr lang="en-US" dirty="0"/>
              <a:t>What would it take for a vaccine system to consider all of this simultaneously?</a:t>
            </a:r>
          </a:p>
        </p:txBody>
      </p:sp>
    </p:spTree>
    <p:extLst>
      <p:ext uri="{BB962C8B-B14F-4D97-AF65-F5344CB8AC3E}">
        <p14:creationId xmlns:p14="http://schemas.microsoft.com/office/powerpoint/2010/main" val="1400852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Elements of a stable vaccine financing system</a:t>
            </a:r>
          </a:p>
        </p:txBody>
      </p:sp>
      <p:sp>
        <p:nvSpPr>
          <p:cNvPr id="4" name="Content Placeholder 3"/>
          <p:cNvSpPr>
            <a:spLocks noGrp="1"/>
          </p:cNvSpPr>
          <p:nvPr>
            <p:ph idx="1"/>
          </p:nvPr>
        </p:nvSpPr>
        <p:spPr>
          <a:xfrm>
            <a:off x="628650" y="1825625"/>
            <a:ext cx="8058150" cy="4351338"/>
          </a:xfrm>
        </p:spPr>
        <p:txBody>
          <a:bodyPr/>
          <a:lstStyle/>
          <a:p>
            <a:r>
              <a:rPr lang="en-US" dirty="0"/>
              <a:t>Information: Costs and costs per covered person is known at national regional and local level</a:t>
            </a:r>
          </a:p>
          <a:p>
            <a:pPr lvl="1"/>
            <a:r>
              <a:rPr lang="en-US" dirty="0"/>
              <a:t>A workforce exists to continually update the cost data</a:t>
            </a:r>
          </a:p>
          <a:p>
            <a:pPr lvl="1"/>
            <a:r>
              <a:rPr lang="en-US" dirty="0"/>
              <a:t>Decision-makers routinely examine system efficiency and locate bottlenecks</a:t>
            </a:r>
          </a:p>
          <a:p>
            <a:r>
              <a:rPr lang="en-US" dirty="0"/>
              <a:t>Innovation:  New attempts to increase coverage are tried out around the system and rigorously assessed</a:t>
            </a:r>
          </a:p>
          <a:p>
            <a:pPr lvl="1"/>
            <a:r>
              <a:rPr lang="en-US" dirty="0"/>
              <a:t>Innovation funding is built in to the system because higher coverage requires doing new things</a:t>
            </a:r>
          </a:p>
          <a:p>
            <a:r>
              <a:rPr lang="en-US" dirty="0"/>
              <a:t>Engagement: An ongoing narrative continues to build social support about the value of vaccines</a:t>
            </a:r>
          </a:p>
          <a:p>
            <a:pPr lvl="1"/>
            <a:r>
              <a:rPr lang="en-US" dirty="0"/>
              <a:t>Stories of lives changed by outbreaks that didn’t happen must keep circulating</a:t>
            </a:r>
          </a:p>
          <a:p>
            <a:pPr lvl="1"/>
            <a:r>
              <a:rPr lang="en-US" dirty="0"/>
              <a:t>Disseminate to local stakeholders regularly </a:t>
            </a:r>
          </a:p>
        </p:txBody>
      </p:sp>
    </p:spTree>
    <p:extLst>
      <p:ext uri="{BB962C8B-B14F-4D97-AF65-F5344CB8AC3E}">
        <p14:creationId xmlns:p14="http://schemas.microsoft.com/office/powerpoint/2010/main" val="3177362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85" t="65274" r="-86" b="19582"/>
          <a:stretch/>
        </p:blipFill>
        <p:spPr bwMode="auto">
          <a:xfrm>
            <a:off x="4901564" y="4572000"/>
            <a:ext cx="2794636"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604084"/>
            <a:ext cx="9144000" cy="253916"/>
          </a:xfrm>
          <a:prstGeom prst="rect">
            <a:avLst/>
          </a:prstGeom>
        </p:spPr>
        <p:txBody>
          <a:bodyPr wrap="square">
            <a:spAutoFit/>
          </a:bodyPr>
          <a:lstStyle/>
          <a:p>
            <a:r>
              <a:rPr lang="en-GB" sz="1050" dirty="0"/>
              <a:t>Pooling and procurement methods are beyond the scope of the financing module. </a:t>
            </a:r>
            <a:r>
              <a:rPr lang="en-US" sz="1050" dirty="0"/>
              <a:t>Source: Diagram parts from WHO, Guide to Producing National Health Accounts.</a:t>
            </a:r>
            <a:r>
              <a:rPr lang="en-GB" sz="1050" dirty="0"/>
              <a:t> </a:t>
            </a:r>
            <a:endParaRPr lang="en-US" sz="1050" dirty="0"/>
          </a:p>
        </p:txBody>
      </p:sp>
      <p:sp>
        <p:nvSpPr>
          <p:cNvPr id="4" name="Title 19"/>
          <p:cNvSpPr>
            <a:spLocks noGrp="1"/>
          </p:cNvSpPr>
          <p:nvPr>
            <p:ph type="title"/>
          </p:nvPr>
        </p:nvSpPr>
        <p:spPr>
          <a:xfrm>
            <a:off x="768668" y="152400"/>
            <a:ext cx="7886700" cy="1325563"/>
          </a:xfrm>
        </p:spPr>
        <p:txBody>
          <a:bodyPr>
            <a:normAutofit/>
          </a:bodyPr>
          <a:lstStyle/>
          <a:p>
            <a:r>
              <a:rPr lang="en-US" sz="4000" dirty="0"/>
              <a:t>Health Policy Questions</a:t>
            </a:r>
            <a:endParaRPr lang="en-US" sz="4000"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 t="85946" r="69485" b="4416"/>
          <a:stretch/>
        </p:blipFill>
        <p:spPr bwMode="auto">
          <a:xfrm>
            <a:off x="2445068" y="5791200"/>
            <a:ext cx="2355532" cy="533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86019" r="38434" b="2968"/>
          <a:stretch/>
        </p:blipFill>
        <p:spPr bwMode="auto">
          <a:xfrm>
            <a:off x="152400" y="5760155"/>
            <a:ext cx="2209800" cy="609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43267" r="38434" b="42965"/>
          <a:stretch/>
        </p:blipFill>
        <p:spPr bwMode="auto">
          <a:xfrm>
            <a:off x="152400" y="3352800"/>
            <a:ext cx="2209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21241" r="38434" b="66369"/>
          <a:stretch/>
        </p:blipFill>
        <p:spPr bwMode="auto">
          <a:xfrm>
            <a:off x="152400" y="2209800"/>
            <a:ext cx="2209800" cy="685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8827" r="38434" b="81563"/>
          <a:stretch/>
        </p:blipFill>
        <p:spPr bwMode="auto">
          <a:xfrm>
            <a:off x="152400" y="1449322"/>
            <a:ext cx="2209800" cy="531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19" t="65295" r="38434" b="19561"/>
          <a:stretch/>
        </p:blipFill>
        <p:spPr bwMode="auto">
          <a:xfrm>
            <a:off x="152400" y="4572000"/>
            <a:ext cx="2209800" cy="838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 t="65295" r="69485" b="19561"/>
          <a:stretch/>
        </p:blipFill>
        <p:spPr bwMode="auto">
          <a:xfrm>
            <a:off x="2438400" y="4572000"/>
            <a:ext cx="2355532" cy="838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 t="43268" r="69485" b="41588"/>
          <a:stretch/>
        </p:blipFill>
        <p:spPr bwMode="auto">
          <a:xfrm>
            <a:off x="2438400" y="3352800"/>
            <a:ext cx="2355532" cy="838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 t="21241" r="69485" b="66369"/>
          <a:stretch/>
        </p:blipFill>
        <p:spPr bwMode="auto">
          <a:xfrm>
            <a:off x="2438400" y="2209799"/>
            <a:ext cx="2355532" cy="685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 t="8828" r="69485" b="81535"/>
          <a:stretch/>
        </p:blipFill>
        <p:spPr bwMode="auto">
          <a:xfrm>
            <a:off x="2445068" y="1447801"/>
            <a:ext cx="2355532"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85" t="41891" r="-86" b="40211"/>
          <a:stretch/>
        </p:blipFill>
        <p:spPr bwMode="auto">
          <a:xfrm>
            <a:off x="4878854" y="3276599"/>
            <a:ext cx="2794636" cy="990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85" t="21240" r="-86" b="64992"/>
          <a:stretch/>
        </p:blipFill>
        <p:spPr bwMode="auto">
          <a:xfrm>
            <a:off x="4876800" y="2209800"/>
            <a:ext cx="2794636" cy="762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85" t="8828" r="-86" b="81513"/>
          <a:stretch/>
        </p:blipFill>
        <p:spPr bwMode="auto">
          <a:xfrm>
            <a:off x="4901564" y="1446587"/>
            <a:ext cx="2794636" cy="534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59" t="85946" r="-60" b="1685"/>
          <a:stretch/>
        </p:blipFill>
        <p:spPr bwMode="auto">
          <a:xfrm>
            <a:off x="4876800" y="5716213"/>
            <a:ext cx="2794636" cy="684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9" name="Group 3"/>
          <p:cNvGrpSpPr>
            <a:grpSpLocks/>
          </p:cNvGrpSpPr>
          <p:nvPr/>
        </p:nvGrpSpPr>
        <p:grpSpPr bwMode="auto">
          <a:xfrm>
            <a:off x="7754304" y="2209800"/>
            <a:ext cx="1355117" cy="4074402"/>
            <a:chOff x="826" y="1444"/>
            <a:chExt cx="1729" cy="2017"/>
          </a:xfrm>
        </p:grpSpPr>
        <p:sp>
          <p:nvSpPr>
            <p:cNvPr id="20" name="Text Box 4"/>
            <p:cNvSpPr txBox="1">
              <a:spLocks noChangeArrowheads="1"/>
            </p:cNvSpPr>
            <p:nvPr/>
          </p:nvSpPr>
          <p:spPr bwMode="auto">
            <a:xfrm>
              <a:off x="826" y="2085"/>
              <a:ext cx="1728" cy="183"/>
            </a:xfrm>
            <a:prstGeom prst="rect">
              <a:avLst/>
            </a:prstGeom>
            <a:solidFill>
              <a:srgbClr val="FFCC00"/>
            </a:solidFill>
            <a:ln w="9525">
              <a:solidFill>
                <a:schemeClr val="tx1"/>
              </a:solidFill>
              <a:miter lim="800000"/>
              <a:headEnd/>
              <a:tailEnd/>
            </a:ln>
          </p:spPr>
          <p:txBody>
            <a:bodyPr lIns="91424" tIns="45712" rIns="91424" bIns="45712" anchor="ctr">
              <a:spAutoFit/>
            </a:bodyPr>
            <a:lstStyle>
              <a:lvl1pPr eaLnBrk="0" hangingPunct="0">
                <a:defRPr sz="3900" b="1">
                  <a:solidFill>
                    <a:srgbClr val="000066"/>
                  </a:solidFill>
                  <a:latin typeface="Arial" charset="0"/>
                  <a:cs typeface="Arial" charset="0"/>
                </a:defRPr>
              </a:lvl1pPr>
              <a:lvl2pPr marL="847725" indent="-325438" eaLnBrk="0" hangingPunct="0">
                <a:defRPr sz="3900" b="1">
                  <a:solidFill>
                    <a:srgbClr val="000066"/>
                  </a:solidFill>
                  <a:latin typeface="Arial" charset="0"/>
                  <a:cs typeface="Arial" charset="0"/>
                </a:defRPr>
              </a:lvl2pPr>
              <a:lvl3pPr marL="1303338" indent="-260350" eaLnBrk="0" hangingPunct="0">
                <a:defRPr sz="3900" b="1">
                  <a:solidFill>
                    <a:srgbClr val="000066"/>
                  </a:solidFill>
                  <a:latin typeface="Arial" charset="0"/>
                  <a:cs typeface="Arial" charset="0"/>
                </a:defRPr>
              </a:lvl3pPr>
              <a:lvl4pPr marL="1825625" indent="-260350" eaLnBrk="0" hangingPunct="0">
                <a:defRPr sz="3900" b="1">
                  <a:solidFill>
                    <a:srgbClr val="000066"/>
                  </a:solidFill>
                  <a:latin typeface="Arial" charset="0"/>
                  <a:cs typeface="Arial" charset="0"/>
                </a:defRPr>
              </a:lvl4pPr>
              <a:lvl5pPr marL="2346325" indent="-260350" eaLnBrk="0" hangingPunct="0">
                <a:defRPr sz="3900" b="1">
                  <a:solidFill>
                    <a:srgbClr val="000066"/>
                  </a:solidFill>
                  <a:latin typeface="Arial" charset="0"/>
                  <a:cs typeface="Arial" charset="0"/>
                </a:defRPr>
              </a:lvl5pPr>
              <a:lvl6pPr marL="2803525" indent="-260350" rtl="1" eaLnBrk="0" fontAlgn="base" hangingPunct="0">
                <a:spcBef>
                  <a:spcPct val="0"/>
                </a:spcBef>
                <a:spcAft>
                  <a:spcPct val="0"/>
                </a:spcAft>
                <a:defRPr sz="3900" b="1">
                  <a:solidFill>
                    <a:srgbClr val="000066"/>
                  </a:solidFill>
                  <a:latin typeface="Arial" charset="0"/>
                  <a:cs typeface="Arial" charset="0"/>
                </a:defRPr>
              </a:lvl6pPr>
              <a:lvl7pPr marL="3260725" indent="-260350" rtl="1" eaLnBrk="0" fontAlgn="base" hangingPunct="0">
                <a:spcBef>
                  <a:spcPct val="0"/>
                </a:spcBef>
                <a:spcAft>
                  <a:spcPct val="0"/>
                </a:spcAft>
                <a:defRPr sz="3900" b="1">
                  <a:solidFill>
                    <a:srgbClr val="000066"/>
                  </a:solidFill>
                  <a:latin typeface="Arial" charset="0"/>
                  <a:cs typeface="Arial" charset="0"/>
                </a:defRPr>
              </a:lvl7pPr>
              <a:lvl8pPr marL="3717925" indent="-260350" rtl="1" eaLnBrk="0" fontAlgn="base" hangingPunct="0">
                <a:spcBef>
                  <a:spcPct val="0"/>
                </a:spcBef>
                <a:spcAft>
                  <a:spcPct val="0"/>
                </a:spcAft>
                <a:defRPr sz="3900" b="1">
                  <a:solidFill>
                    <a:srgbClr val="000066"/>
                  </a:solidFill>
                  <a:latin typeface="Arial" charset="0"/>
                  <a:cs typeface="Arial" charset="0"/>
                </a:defRPr>
              </a:lvl8pPr>
              <a:lvl9pPr marL="4175125" indent="-260350" rtl="1" eaLnBrk="0" fontAlgn="base" hangingPunct="0">
                <a:spcBef>
                  <a:spcPct val="0"/>
                </a:spcBef>
                <a:spcAft>
                  <a:spcPct val="0"/>
                </a:spcAft>
                <a:defRPr sz="3900" b="1">
                  <a:solidFill>
                    <a:srgbClr val="000066"/>
                  </a:solidFill>
                  <a:latin typeface="Arial" charset="0"/>
                  <a:cs typeface="Arial" charset="0"/>
                </a:defRPr>
              </a:lvl9pPr>
            </a:lstStyle>
            <a:p>
              <a:pPr algn="ctr" rtl="0" eaLnBrk="1" hangingPunct="1">
                <a:spcBef>
                  <a:spcPct val="50000"/>
                </a:spcBef>
              </a:pPr>
              <a:r>
                <a:rPr lang="en-US" sz="1800" dirty="0">
                  <a:solidFill>
                    <a:schemeClr val="tx1"/>
                  </a:solidFill>
                  <a:latin typeface="Calibri" pitchFamily="34" charset="0"/>
                  <a:cs typeface="Times New Roman" pitchFamily="18" charset="0"/>
                </a:rPr>
                <a:t>Pooling</a:t>
              </a:r>
            </a:p>
          </p:txBody>
        </p:sp>
        <p:sp>
          <p:nvSpPr>
            <p:cNvPr id="21" name="Text Box 5"/>
            <p:cNvSpPr txBox="1">
              <a:spLocks noChangeArrowheads="1"/>
            </p:cNvSpPr>
            <p:nvPr/>
          </p:nvSpPr>
          <p:spPr bwMode="auto">
            <a:xfrm>
              <a:off x="826" y="2651"/>
              <a:ext cx="1728" cy="183"/>
            </a:xfrm>
            <a:prstGeom prst="rect">
              <a:avLst/>
            </a:prstGeom>
            <a:solidFill>
              <a:srgbClr val="FFCC00"/>
            </a:solidFill>
            <a:ln w="9525" algn="ctr">
              <a:solidFill>
                <a:schemeClr val="tx1"/>
              </a:solidFill>
              <a:miter lim="800000"/>
              <a:headEnd/>
              <a:tailEnd/>
            </a:ln>
          </p:spPr>
          <p:txBody>
            <a:bodyPr lIns="91424" tIns="45712" rIns="91424" bIns="45712" anchor="ctr">
              <a:spAutoFit/>
            </a:bodyPr>
            <a:lstStyle>
              <a:lvl1pPr eaLnBrk="0" hangingPunct="0">
                <a:defRPr sz="3900" b="1">
                  <a:solidFill>
                    <a:srgbClr val="000066"/>
                  </a:solidFill>
                  <a:latin typeface="Arial" charset="0"/>
                  <a:cs typeface="Arial" charset="0"/>
                </a:defRPr>
              </a:lvl1pPr>
              <a:lvl2pPr marL="847725" indent="-325438" eaLnBrk="0" hangingPunct="0">
                <a:defRPr sz="3900" b="1">
                  <a:solidFill>
                    <a:srgbClr val="000066"/>
                  </a:solidFill>
                  <a:latin typeface="Arial" charset="0"/>
                  <a:cs typeface="Arial" charset="0"/>
                </a:defRPr>
              </a:lvl2pPr>
              <a:lvl3pPr marL="1303338" indent="-260350" eaLnBrk="0" hangingPunct="0">
                <a:defRPr sz="3900" b="1">
                  <a:solidFill>
                    <a:srgbClr val="000066"/>
                  </a:solidFill>
                  <a:latin typeface="Arial" charset="0"/>
                  <a:cs typeface="Arial" charset="0"/>
                </a:defRPr>
              </a:lvl3pPr>
              <a:lvl4pPr marL="1825625" indent="-260350" eaLnBrk="0" hangingPunct="0">
                <a:defRPr sz="3900" b="1">
                  <a:solidFill>
                    <a:srgbClr val="000066"/>
                  </a:solidFill>
                  <a:latin typeface="Arial" charset="0"/>
                  <a:cs typeface="Arial" charset="0"/>
                </a:defRPr>
              </a:lvl4pPr>
              <a:lvl5pPr marL="2346325" indent="-260350" eaLnBrk="0" hangingPunct="0">
                <a:defRPr sz="3900" b="1">
                  <a:solidFill>
                    <a:srgbClr val="000066"/>
                  </a:solidFill>
                  <a:latin typeface="Arial" charset="0"/>
                  <a:cs typeface="Arial" charset="0"/>
                </a:defRPr>
              </a:lvl5pPr>
              <a:lvl6pPr marL="2803525" indent="-260350" rtl="1" eaLnBrk="0" fontAlgn="base" hangingPunct="0">
                <a:spcBef>
                  <a:spcPct val="0"/>
                </a:spcBef>
                <a:spcAft>
                  <a:spcPct val="0"/>
                </a:spcAft>
                <a:defRPr sz="3900" b="1">
                  <a:solidFill>
                    <a:srgbClr val="000066"/>
                  </a:solidFill>
                  <a:latin typeface="Arial" charset="0"/>
                  <a:cs typeface="Arial" charset="0"/>
                </a:defRPr>
              </a:lvl6pPr>
              <a:lvl7pPr marL="3260725" indent="-260350" rtl="1" eaLnBrk="0" fontAlgn="base" hangingPunct="0">
                <a:spcBef>
                  <a:spcPct val="0"/>
                </a:spcBef>
                <a:spcAft>
                  <a:spcPct val="0"/>
                </a:spcAft>
                <a:defRPr sz="3900" b="1">
                  <a:solidFill>
                    <a:srgbClr val="000066"/>
                  </a:solidFill>
                  <a:latin typeface="Arial" charset="0"/>
                  <a:cs typeface="Arial" charset="0"/>
                </a:defRPr>
              </a:lvl7pPr>
              <a:lvl8pPr marL="3717925" indent="-260350" rtl="1" eaLnBrk="0" fontAlgn="base" hangingPunct="0">
                <a:spcBef>
                  <a:spcPct val="0"/>
                </a:spcBef>
                <a:spcAft>
                  <a:spcPct val="0"/>
                </a:spcAft>
                <a:defRPr sz="3900" b="1">
                  <a:solidFill>
                    <a:srgbClr val="000066"/>
                  </a:solidFill>
                  <a:latin typeface="Arial" charset="0"/>
                  <a:cs typeface="Arial" charset="0"/>
                </a:defRPr>
              </a:lvl8pPr>
              <a:lvl9pPr marL="4175125" indent="-260350" rtl="1" eaLnBrk="0" fontAlgn="base" hangingPunct="0">
                <a:spcBef>
                  <a:spcPct val="0"/>
                </a:spcBef>
                <a:spcAft>
                  <a:spcPct val="0"/>
                </a:spcAft>
                <a:defRPr sz="3900" b="1">
                  <a:solidFill>
                    <a:srgbClr val="000066"/>
                  </a:solidFill>
                  <a:latin typeface="Arial" charset="0"/>
                  <a:cs typeface="Arial" charset="0"/>
                </a:defRPr>
              </a:lvl9pPr>
            </a:lstStyle>
            <a:p>
              <a:pPr algn="ctr" rtl="0" eaLnBrk="1" hangingPunct="1">
                <a:spcBef>
                  <a:spcPct val="50000"/>
                </a:spcBef>
              </a:pPr>
              <a:r>
                <a:rPr lang="en-US" sz="1800">
                  <a:solidFill>
                    <a:schemeClr val="tx1"/>
                  </a:solidFill>
                  <a:latin typeface="Calibri" pitchFamily="34" charset="0"/>
                  <a:cs typeface="Times New Roman" pitchFamily="18" charset="0"/>
                </a:rPr>
                <a:t>Purchasing</a:t>
              </a:r>
            </a:p>
          </p:txBody>
        </p:sp>
        <p:sp>
          <p:nvSpPr>
            <p:cNvPr id="22" name="AutoShape 6"/>
            <p:cNvSpPr>
              <a:spLocks noChangeArrowheads="1"/>
            </p:cNvSpPr>
            <p:nvPr/>
          </p:nvSpPr>
          <p:spPr bwMode="auto">
            <a:xfrm>
              <a:off x="1571" y="1821"/>
              <a:ext cx="245" cy="183"/>
            </a:xfrm>
            <a:prstGeom prst="downArrow">
              <a:avLst>
                <a:gd name="adj1" fmla="val 50000"/>
                <a:gd name="adj2" fmla="val 25000"/>
              </a:avLst>
            </a:prstGeom>
            <a:solidFill>
              <a:srgbClr val="CC3300"/>
            </a:solidFill>
            <a:ln w="9525">
              <a:solidFill>
                <a:schemeClr val="tx1"/>
              </a:solidFill>
              <a:miter lim="800000"/>
              <a:headEnd/>
              <a:tailEnd/>
            </a:ln>
          </p:spPr>
          <p:txBody>
            <a:bodyPr wrap="none" lIns="104306" tIns="52153" rIns="104306" bIns="52153" anchor="ctr"/>
            <a:lstStyle/>
            <a:p>
              <a:pPr defTabSz="914179"/>
              <a:endParaRPr lang="en-US" b="1"/>
            </a:p>
          </p:txBody>
        </p:sp>
        <p:sp>
          <p:nvSpPr>
            <p:cNvPr id="23" name="AutoShape 7"/>
            <p:cNvSpPr>
              <a:spLocks noChangeArrowheads="1"/>
            </p:cNvSpPr>
            <p:nvPr/>
          </p:nvSpPr>
          <p:spPr bwMode="auto">
            <a:xfrm>
              <a:off x="1576" y="2370"/>
              <a:ext cx="245" cy="183"/>
            </a:xfrm>
            <a:prstGeom prst="downArrow">
              <a:avLst>
                <a:gd name="adj1" fmla="val 50000"/>
                <a:gd name="adj2" fmla="val 25000"/>
              </a:avLst>
            </a:prstGeom>
            <a:solidFill>
              <a:srgbClr val="CC3300"/>
            </a:solidFill>
            <a:ln w="9525">
              <a:solidFill>
                <a:schemeClr val="tx1"/>
              </a:solidFill>
              <a:miter lim="800000"/>
              <a:headEnd/>
              <a:tailEnd/>
            </a:ln>
          </p:spPr>
          <p:txBody>
            <a:bodyPr wrap="none" lIns="104306" tIns="52153" rIns="104306" bIns="52153" anchor="ctr"/>
            <a:lstStyle/>
            <a:p>
              <a:pPr defTabSz="914179"/>
              <a:endParaRPr lang="en-US" b="1"/>
            </a:p>
          </p:txBody>
        </p:sp>
        <p:sp>
          <p:nvSpPr>
            <p:cNvPr id="24" name="AutoShape 8"/>
            <p:cNvSpPr>
              <a:spLocks noChangeArrowheads="1"/>
            </p:cNvSpPr>
            <p:nvPr/>
          </p:nvSpPr>
          <p:spPr bwMode="auto">
            <a:xfrm>
              <a:off x="1576" y="2920"/>
              <a:ext cx="245" cy="183"/>
            </a:xfrm>
            <a:prstGeom prst="downArrow">
              <a:avLst>
                <a:gd name="adj1" fmla="val 50000"/>
                <a:gd name="adj2" fmla="val 25000"/>
              </a:avLst>
            </a:prstGeom>
            <a:solidFill>
              <a:srgbClr val="CC3300"/>
            </a:solidFill>
            <a:ln w="9525">
              <a:solidFill>
                <a:schemeClr val="tx1"/>
              </a:solidFill>
              <a:miter lim="800000"/>
              <a:headEnd/>
              <a:tailEnd/>
            </a:ln>
          </p:spPr>
          <p:txBody>
            <a:bodyPr wrap="none" lIns="104306" tIns="52153" rIns="104306" bIns="52153" anchor="ctr"/>
            <a:lstStyle/>
            <a:p>
              <a:pPr defTabSz="914179"/>
              <a:endParaRPr lang="en-US" b="1"/>
            </a:p>
          </p:txBody>
        </p:sp>
        <p:sp>
          <p:nvSpPr>
            <p:cNvPr id="25" name="Text Box 9"/>
            <p:cNvSpPr txBox="1">
              <a:spLocks noChangeArrowheads="1"/>
            </p:cNvSpPr>
            <p:nvPr/>
          </p:nvSpPr>
          <p:spPr bwMode="auto">
            <a:xfrm>
              <a:off x="826" y="1444"/>
              <a:ext cx="1728" cy="320"/>
            </a:xfrm>
            <a:prstGeom prst="rect">
              <a:avLst/>
            </a:prstGeom>
            <a:solidFill>
              <a:srgbClr val="FFCC00"/>
            </a:solidFill>
            <a:ln w="9525">
              <a:solidFill>
                <a:schemeClr val="tx1"/>
              </a:solidFill>
              <a:miter lim="800000"/>
              <a:headEnd/>
              <a:tailEnd/>
            </a:ln>
          </p:spPr>
          <p:txBody>
            <a:bodyPr lIns="91424" tIns="45712" rIns="91424" bIns="45712" anchor="ctr">
              <a:spAutoFit/>
            </a:bodyPr>
            <a:lstStyle>
              <a:lvl1pPr eaLnBrk="0" hangingPunct="0">
                <a:defRPr sz="3900" b="1">
                  <a:solidFill>
                    <a:srgbClr val="000066"/>
                  </a:solidFill>
                  <a:latin typeface="Arial" charset="0"/>
                  <a:cs typeface="Arial" charset="0"/>
                </a:defRPr>
              </a:lvl1pPr>
              <a:lvl2pPr marL="847725" indent="-325438" eaLnBrk="0" hangingPunct="0">
                <a:defRPr sz="3900" b="1">
                  <a:solidFill>
                    <a:srgbClr val="000066"/>
                  </a:solidFill>
                  <a:latin typeface="Arial" charset="0"/>
                  <a:cs typeface="Arial" charset="0"/>
                </a:defRPr>
              </a:lvl2pPr>
              <a:lvl3pPr marL="1303338" indent="-260350" eaLnBrk="0" hangingPunct="0">
                <a:defRPr sz="3900" b="1">
                  <a:solidFill>
                    <a:srgbClr val="000066"/>
                  </a:solidFill>
                  <a:latin typeface="Arial" charset="0"/>
                  <a:cs typeface="Arial" charset="0"/>
                </a:defRPr>
              </a:lvl3pPr>
              <a:lvl4pPr marL="1825625" indent="-260350" eaLnBrk="0" hangingPunct="0">
                <a:defRPr sz="3900" b="1">
                  <a:solidFill>
                    <a:srgbClr val="000066"/>
                  </a:solidFill>
                  <a:latin typeface="Arial" charset="0"/>
                  <a:cs typeface="Arial" charset="0"/>
                </a:defRPr>
              </a:lvl4pPr>
              <a:lvl5pPr marL="2346325" indent="-260350" eaLnBrk="0" hangingPunct="0">
                <a:defRPr sz="3900" b="1">
                  <a:solidFill>
                    <a:srgbClr val="000066"/>
                  </a:solidFill>
                  <a:latin typeface="Arial" charset="0"/>
                  <a:cs typeface="Arial" charset="0"/>
                </a:defRPr>
              </a:lvl5pPr>
              <a:lvl6pPr marL="2803525" indent="-260350" rtl="1" eaLnBrk="0" fontAlgn="base" hangingPunct="0">
                <a:spcBef>
                  <a:spcPct val="0"/>
                </a:spcBef>
                <a:spcAft>
                  <a:spcPct val="0"/>
                </a:spcAft>
                <a:defRPr sz="3900" b="1">
                  <a:solidFill>
                    <a:srgbClr val="000066"/>
                  </a:solidFill>
                  <a:latin typeface="Arial" charset="0"/>
                  <a:cs typeface="Arial" charset="0"/>
                </a:defRPr>
              </a:lvl6pPr>
              <a:lvl7pPr marL="3260725" indent="-260350" rtl="1" eaLnBrk="0" fontAlgn="base" hangingPunct="0">
                <a:spcBef>
                  <a:spcPct val="0"/>
                </a:spcBef>
                <a:spcAft>
                  <a:spcPct val="0"/>
                </a:spcAft>
                <a:defRPr sz="3900" b="1">
                  <a:solidFill>
                    <a:srgbClr val="000066"/>
                  </a:solidFill>
                  <a:latin typeface="Arial" charset="0"/>
                  <a:cs typeface="Arial" charset="0"/>
                </a:defRPr>
              </a:lvl7pPr>
              <a:lvl8pPr marL="3717925" indent="-260350" rtl="1" eaLnBrk="0" fontAlgn="base" hangingPunct="0">
                <a:spcBef>
                  <a:spcPct val="0"/>
                </a:spcBef>
                <a:spcAft>
                  <a:spcPct val="0"/>
                </a:spcAft>
                <a:defRPr sz="3900" b="1">
                  <a:solidFill>
                    <a:srgbClr val="000066"/>
                  </a:solidFill>
                  <a:latin typeface="Arial" charset="0"/>
                  <a:cs typeface="Arial" charset="0"/>
                </a:defRPr>
              </a:lvl8pPr>
              <a:lvl9pPr marL="4175125" indent="-260350" rtl="1" eaLnBrk="0" fontAlgn="base" hangingPunct="0">
                <a:spcBef>
                  <a:spcPct val="0"/>
                </a:spcBef>
                <a:spcAft>
                  <a:spcPct val="0"/>
                </a:spcAft>
                <a:defRPr sz="3900" b="1">
                  <a:solidFill>
                    <a:srgbClr val="000066"/>
                  </a:solidFill>
                  <a:latin typeface="Arial" charset="0"/>
                  <a:cs typeface="Arial" charset="0"/>
                </a:defRPr>
              </a:lvl9pPr>
            </a:lstStyle>
            <a:p>
              <a:pPr algn="ctr" rtl="0" eaLnBrk="1" hangingPunct="1">
                <a:spcBef>
                  <a:spcPct val="50000"/>
                </a:spcBef>
              </a:pPr>
              <a:r>
                <a:rPr lang="en-US" sz="1800" dirty="0">
                  <a:solidFill>
                    <a:schemeClr val="tx1"/>
                  </a:solidFill>
                  <a:latin typeface="Calibri" pitchFamily="34" charset="0"/>
                  <a:cs typeface="Times New Roman" pitchFamily="18" charset="0"/>
                </a:rPr>
                <a:t>Revenue collection</a:t>
              </a:r>
            </a:p>
          </p:txBody>
        </p:sp>
        <p:sp>
          <p:nvSpPr>
            <p:cNvPr id="26" name="Text Box 10"/>
            <p:cNvSpPr txBox="1">
              <a:spLocks noChangeArrowheads="1"/>
            </p:cNvSpPr>
            <p:nvPr/>
          </p:nvSpPr>
          <p:spPr bwMode="auto">
            <a:xfrm>
              <a:off x="827" y="3141"/>
              <a:ext cx="1728" cy="320"/>
            </a:xfrm>
            <a:prstGeom prst="rect">
              <a:avLst/>
            </a:prstGeom>
            <a:solidFill>
              <a:srgbClr val="CC99FF"/>
            </a:solidFill>
            <a:ln w="9525">
              <a:solidFill>
                <a:schemeClr val="tx1"/>
              </a:solidFill>
              <a:miter lim="800000"/>
              <a:headEnd/>
              <a:tailEnd/>
            </a:ln>
          </p:spPr>
          <p:txBody>
            <a:bodyPr lIns="91424" tIns="45712" rIns="91424" bIns="45712" anchor="ctr">
              <a:spAutoFit/>
            </a:bodyPr>
            <a:lstStyle>
              <a:lvl1pPr eaLnBrk="0" hangingPunct="0">
                <a:defRPr sz="3900" b="1">
                  <a:solidFill>
                    <a:srgbClr val="000066"/>
                  </a:solidFill>
                  <a:latin typeface="Arial" charset="0"/>
                  <a:cs typeface="Arial" charset="0"/>
                </a:defRPr>
              </a:lvl1pPr>
              <a:lvl2pPr marL="847725" indent="-325438" eaLnBrk="0" hangingPunct="0">
                <a:defRPr sz="3900" b="1">
                  <a:solidFill>
                    <a:srgbClr val="000066"/>
                  </a:solidFill>
                  <a:latin typeface="Arial" charset="0"/>
                  <a:cs typeface="Arial" charset="0"/>
                </a:defRPr>
              </a:lvl2pPr>
              <a:lvl3pPr marL="1303338" indent="-260350" eaLnBrk="0" hangingPunct="0">
                <a:defRPr sz="3900" b="1">
                  <a:solidFill>
                    <a:srgbClr val="000066"/>
                  </a:solidFill>
                  <a:latin typeface="Arial" charset="0"/>
                  <a:cs typeface="Arial" charset="0"/>
                </a:defRPr>
              </a:lvl3pPr>
              <a:lvl4pPr marL="1825625" indent="-260350" eaLnBrk="0" hangingPunct="0">
                <a:defRPr sz="3900" b="1">
                  <a:solidFill>
                    <a:srgbClr val="000066"/>
                  </a:solidFill>
                  <a:latin typeface="Arial" charset="0"/>
                  <a:cs typeface="Arial" charset="0"/>
                </a:defRPr>
              </a:lvl4pPr>
              <a:lvl5pPr marL="2346325" indent="-260350" eaLnBrk="0" hangingPunct="0">
                <a:defRPr sz="3900" b="1">
                  <a:solidFill>
                    <a:srgbClr val="000066"/>
                  </a:solidFill>
                  <a:latin typeface="Arial" charset="0"/>
                  <a:cs typeface="Arial" charset="0"/>
                </a:defRPr>
              </a:lvl5pPr>
              <a:lvl6pPr marL="2803525" indent="-260350" rtl="1" eaLnBrk="0" fontAlgn="base" hangingPunct="0">
                <a:spcBef>
                  <a:spcPct val="0"/>
                </a:spcBef>
                <a:spcAft>
                  <a:spcPct val="0"/>
                </a:spcAft>
                <a:defRPr sz="3900" b="1">
                  <a:solidFill>
                    <a:srgbClr val="000066"/>
                  </a:solidFill>
                  <a:latin typeface="Arial" charset="0"/>
                  <a:cs typeface="Arial" charset="0"/>
                </a:defRPr>
              </a:lvl6pPr>
              <a:lvl7pPr marL="3260725" indent="-260350" rtl="1" eaLnBrk="0" fontAlgn="base" hangingPunct="0">
                <a:spcBef>
                  <a:spcPct val="0"/>
                </a:spcBef>
                <a:spcAft>
                  <a:spcPct val="0"/>
                </a:spcAft>
                <a:defRPr sz="3900" b="1">
                  <a:solidFill>
                    <a:srgbClr val="000066"/>
                  </a:solidFill>
                  <a:latin typeface="Arial" charset="0"/>
                  <a:cs typeface="Arial" charset="0"/>
                </a:defRPr>
              </a:lvl7pPr>
              <a:lvl8pPr marL="3717925" indent="-260350" rtl="1" eaLnBrk="0" fontAlgn="base" hangingPunct="0">
                <a:spcBef>
                  <a:spcPct val="0"/>
                </a:spcBef>
                <a:spcAft>
                  <a:spcPct val="0"/>
                </a:spcAft>
                <a:defRPr sz="3900" b="1">
                  <a:solidFill>
                    <a:srgbClr val="000066"/>
                  </a:solidFill>
                  <a:latin typeface="Arial" charset="0"/>
                  <a:cs typeface="Arial" charset="0"/>
                </a:defRPr>
              </a:lvl8pPr>
              <a:lvl9pPr marL="4175125" indent="-260350" rtl="1" eaLnBrk="0" fontAlgn="base" hangingPunct="0">
                <a:spcBef>
                  <a:spcPct val="0"/>
                </a:spcBef>
                <a:spcAft>
                  <a:spcPct val="0"/>
                </a:spcAft>
                <a:defRPr sz="3900" b="1">
                  <a:solidFill>
                    <a:srgbClr val="000066"/>
                  </a:solidFill>
                  <a:latin typeface="Arial" charset="0"/>
                  <a:cs typeface="Arial" charset="0"/>
                </a:defRPr>
              </a:lvl9pPr>
            </a:lstStyle>
            <a:p>
              <a:pPr algn="ctr" rtl="0" eaLnBrk="1" hangingPunct="1">
                <a:spcBef>
                  <a:spcPct val="50000"/>
                </a:spcBef>
              </a:pPr>
              <a:r>
                <a:rPr lang="en-US" sz="1800" dirty="0">
                  <a:solidFill>
                    <a:schemeClr val="tx1"/>
                  </a:solidFill>
                  <a:latin typeface="Calibri" pitchFamily="34" charset="0"/>
                  <a:cs typeface="Times New Roman" pitchFamily="18" charset="0"/>
                </a:rPr>
                <a:t>Service provision</a:t>
              </a:r>
            </a:p>
          </p:txBody>
        </p:sp>
      </p:grpSp>
    </p:spTree>
    <p:extLst>
      <p:ext uri="{BB962C8B-B14F-4D97-AF65-F5344CB8AC3E}">
        <p14:creationId xmlns:p14="http://schemas.microsoft.com/office/powerpoint/2010/main" val="317134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D1A3-F5A7-4B07-AB73-067F511A7BA2}"/>
              </a:ext>
            </a:extLst>
          </p:cNvPr>
          <p:cNvSpPr>
            <a:spLocks noGrp="1"/>
          </p:cNvSpPr>
          <p:nvPr>
            <p:ph type="title"/>
          </p:nvPr>
        </p:nvSpPr>
        <p:spPr/>
        <p:txBody>
          <a:bodyPr/>
          <a:lstStyle/>
          <a:p>
            <a:r>
              <a:rPr lang="en-US" dirty="0"/>
              <a:t>Critical Elements of Sustainable Finance</a:t>
            </a:r>
          </a:p>
        </p:txBody>
      </p:sp>
      <p:sp>
        <p:nvSpPr>
          <p:cNvPr id="3" name="Content Placeholder 2">
            <a:extLst>
              <a:ext uri="{FF2B5EF4-FFF2-40B4-BE49-F238E27FC236}">
                <a16:creationId xmlns:a16="http://schemas.microsoft.com/office/drawing/2014/main" id="{FB42BAA7-8BB9-4972-8E56-02435CF2B457}"/>
              </a:ext>
            </a:extLst>
          </p:cNvPr>
          <p:cNvSpPr>
            <a:spLocks noGrp="1"/>
          </p:cNvSpPr>
          <p:nvPr>
            <p:ph idx="1"/>
          </p:nvPr>
        </p:nvSpPr>
        <p:spPr/>
        <p:txBody>
          <a:bodyPr/>
          <a:lstStyle/>
          <a:p>
            <a:r>
              <a:rPr lang="en-US" dirty="0"/>
              <a:t>A Vaccine Economics Community of Practice</a:t>
            </a:r>
          </a:p>
          <a:p>
            <a:pPr lvl="1"/>
            <a:r>
              <a:rPr lang="en-US" dirty="0"/>
              <a:t>Collecting regular cost data</a:t>
            </a:r>
          </a:p>
          <a:p>
            <a:pPr lvl="1"/>
            <a:r>
              <a:rPr lang="en-US" dirty="0"/>
              <a:t>Collecting regular statements of value</a:t>
            </a:r>
          </a:p>
          <a:p>
            <a:pPr lvl="1"/>
            <a:r>
              <a:rPr lang="en-US" dirty="0"/>
              <a:t>Engaging stakeholders</a:t>
            </a:r>
          </a:p>
          <a:p>
            <a:r>
              <a:rPr lang="en-US" dirty="0"/>
              <a:t>Information systems</a:t>
            </a:r>
          </a:p>
          <a:p>
            <a:pPr lvl="1"/>
            <a:r>
              <a:rPr lang="en-US" dirty="0"/>
              <a:t>Tweaked to permit regular flow of cost data</a:t>
            </a:r>
          </a:p>
          <a:p>
            <a:r>
              <a:rPr lang="en-US" dirty="0"/>
              <a:t>Building the pipeline for the community of practice</a:t>
            </a:r>
          </a:p>
          <a:p>
            <a:pPr lvl="1"/>
            <a:r>
              <a:rPr lang="en-US" dirty="0"/>
              <a:t>Need EPI offices to expect this expertise and create demand</a:t>
            </a:r>
          </a:p>
          <a:p>
            <a:pPr lvl="1"/>
            <a:r>
              <a:rPr lang="en-US" dirty="0"/>
              <a:t>Schools need to build supply</a:t>
            </a:r>
          </a:p>
        </p:txBody>
      </p:sp>
    </p:spTree>
    <p:extLst>
      <p:ext uri="{BB962C8B-B14F-4D97-AF65-F5344CB8AC3E}">
        <p14:creationId xmlns:p14="http://schemas.microsoft.com/office/powerpoint/2010/main" val="3593547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of Key Points</a:t>
            </a:r>
          </a:p>
        </p:txBody>
      </p:sp>
      <p:sp>
        <p:nvSpPr>
          <p:cNvPr id="4" name="Content Placeholder 3"/>
          <p:cNvSpPr>
            <a:spLocks noGrp="1"/>
          </p:cNvSpPr>
          <p:nvPr>
            <p:ph idx="1"/>
          </p:nvPr>
        </p:nvSpPr>
        <p:spPr/>
        <p:txBody>
          <a:bodyPr>
            <a:normAutofit fontScale="92500"/>
          </a:bodyPr>
          <a:lstStyle/>
          <a:p>
            <a:r>
              <a:rPr lang="en-US" dirty="0"/>
              <a:t>Decisions on introducing new vaccines have </a:t>
            </a:r>
            <a:r>
              <a:rPr lang="en-US" u="sng" dirty="0"/>
              <a:t>long-term implications </a:t>
            </a:r>
            <a:r>
              <a:rPr lang="en-US" dirty="0"/>
              <a:t>for immunization </a:t>
            </a:r>
            <a:r>
              <a:rPr lang="en-US" u="sng" dirty="0"/>
              <a:t>costs</a:t>
            </a:r>
            <a:r>
              <a:rPr lang="en-US" dirty="0"/>
              <a:t> as well as </a:t>
            </a:r>
            <a:r>
              <a:rPr lang="en-US" u="sng" dirty="0"/>
              <a:t>logistics systems </a:t>
            </a:r>
            <a:r>
              <a:rPr lang="en-US" dirty="0"/>
              <a:t>and </a:t>
            </a:r>
            <a:r>
              <a:rPr lang="en-US" u="sng" dirty="0"/>
              <a:t>service delivery</a:t>
            </a:r>
            <a:r>
              <a:rPr lang="en-US" dirty="0"/>
              <a:t>. </a:t>
            </a:r>
          </a:p>
          <a:p>
            <a:pPr lvl="1"/>
            <a:r>
              <a:rPr lang="en-US" dirty="0"/>
              <a:t>The choice of vaccine presentation also affects cost and ease of delivery.</a:t>
            </a:r>
          </a:p>
          <a:p>
            <a:r>
              <a:rPr lang="en-US" dirty="0"/>
              <a:t>In making these decisions, policymakers should consider:</a:t>
            </a:r>
          </a:p>
          <a:p>
            <a:pPr lvl="1"/>
            <a:r>
              <a:rPr lang="en-US" dirty="0"/>
              <a:t>disease burden; vaccine safety and efficacy; cost, cost-effectiveness, and affordability; operational feasibility and delivery requirements; and public perceptions and demand.</a:t>
            </a:r>
          </a:p>
          <a:p>
            <a:r>
              <a:rPr lang="en-US" dirty="0"/>
              <a:t>Independent technical committees, often called national immunization technical advisory groups (</a:t>
            </a:r>
            <a:r>
              <a:rPr lang="en-US" b="1" dirty="0"/>
              <a:t>NITAGs</a:t>
            </a:r>
            <a:r>
              <a:rPr lang="en-US" dirty="0"/>
              <a:t>), can </a:t>
            </a:r>
            <a:r>
              <a:rPr lang="en-US" u="sng" dirty="0"/>
              <a:t>help ensure that decisions </a:t>
            </a:r>
            <a:r>
              <a:rPr lang="en-US" dirty="0"/>
              <a:t>on new vaccine introduction are </a:t>
            </a:r>
            <a:r>
              <a:rPr lang="en-US" u="sng" dirty="0"/>
              <a:t>transparent</a:t>
            </a:r>
            <a:r>
              <a:rPr lang="en-US" dirty="0"/>
              <a:t>, </a:t>
            </a:r>
            <a:r>
              <a:rPr lang="en-US" u="sng" dirty="0"/>
              <a:t>credible</a:t>
            </a:r>
            <a:r>
              <a:rPr lang="en-US" dirty="0"/>
              <a:t>, and </a:t>
            </a:r>
            <a:r>
              <a:rPr lang="en-US" u="sng" dirty="0"/>
              <a:t>grounded in evidence</a:t>
            </a:r>
            <a:r>
              <a:rPr lang="en-US" dirty="0"/>
              <a:t>.</a:t>
            </a:r>
          </a:p>
          <a:p>
            <a:r>
              <a:rPr lang="en-US" dirty="0"/>
              <a:t> A variety of tools and assistance are available to help countries with decisions on new vaccines and to strengthen decision-making processes.</a:t>
            </a:r>
          </a:p>
          <a:p>
            <a:pPr lvl="1"/>
            <a:r>
              <a:rPr lang="en-US" dirty="0"/>
              <a:t>PAHO’s </a:t>
            </a:r>
            <a:r>
              <a:rPr lang="en-US" dirty="0" err="1"/>
              <a:t>ProVac</a:t>
            </a:r>
            <a:r>
              <a:rPr lang="en-US" dirty="0"/>
              <a:t> Initiative is an impressive model of decision support.</a:t>
            </a:r>
          </a:p>
        </p:txBody>
      </p:sp>
    </p:spTree>
    <p:extLst>
      <p:ext uri="{BB962C8B-B14F-4D97-AF65-F5344CB8AC3E}">
        <p14:creationId xmlns:p14="http://schemas.microsoft.com/office/powerpoint/2010/main" val="1279447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normAutofit/>
          </a:bodyPr>
          <a:lstStyle/>
          <a:p>
            <a:r>
              <a:rPr lang="en-US" sz="2000" dirty="0"/>
              <a:t>Part 1. Brief 4., Results for Development (R4D). Immunization financing: a resource guide for advocates, policymakers, and program managers. Washington D.C.: R4D; 2017.</a:t>
            </a:r>
          </a:p>
          <a:p>
            <a:r>
              <a:rPr lang="en-US" sz="2000" dirty="0"/>
              <a:t>NITAG Resource Center [Internet]. NRC: About. Available from: </a:t>
            </a:r>
            <a:r>
              <a:rPr lang="en-US" sz="2000" dirty="0">
                <a:hlinkClick r:id="rId3"/>
              </a:rPr>
              <a:t>http://www.nitag-resource.org/about</a:t>
            </a:r>
            <a:endParaRPr lang="en-US" sz="2000" dirty="0"/>
          </a:p>
          <a:p>
            <a:pPr lvl="1">
              <a:buFont typeface="Wingdings" panose="05000000000000000000" pitchFamily="2" charset="2"/>
              <a:buChar char="v"/>
            </a:pPr>
            <a:r>
              <a:rPr lang="en-US" sz="1600" dirty="0"/>
              <a:t>A unique platform dedicated to secretariats and NITAG members. The aim is to develop the NITAG community, promoting collaborations and fostering the sharing of information</a:t>
            </a:r>
          </a:p>
          <a:p>
            <a:r>
              <a:rPr lang="en-US" sz="2000" dirty="0"/>
              <a:t>World Health Organization [Internet]. Immunization, vaccines and biologicals. Vaccine position papers. Available from: </a:t>
            </a:r>
            <a:r>
              <a:rPr lang="en-US" sz="2000" dirty="0">
                <a:hlinkClick r:id="rId4"/>
              </a:rPr>
              <a:t>http://www.who.int/immunization/documents/positionpapers/en/</a:t>
            </a:r>
            <a:endParaRPr lang="en-US" sz="2000" dirty="0"/>
          </a:p>
          <a:p>
            <a:pPr lvl="1">
              <a:buFont typeface="Wingdings" panose="05000000000000000000" pitchFamily="2" charset="2"/>
              <a:buChar char="v"/>
            </a:pPr>
            <a:r>
              <a:rPr lang="en-US" sz="1600" dirty="0"/>
              <a:t>BCG vaccines: WHO position paper – February 2018. No 8, 2018, 93,73–96. </a:t>
            </a:r>
            <a:r>
              <a:rPr lang="en-US" sz="1600" dirty="0">
                <a:hlinkClick r:id="rId5"/>
              </a:rPr>
              <a:t>Link</a:t>
            </a:r>
            <a:endParaRPr lang="en-US" sz="1600" dirty="0"/>
          </a:p>
          <a:p>
            <a:endParaRPr lang="en-US" sz="2000" dirty="0"/>
          </a:p>
          <a:p>
            <a:endParaRPr lang="en-US" sz="2000" dirty="0"/>
          </a:p>
        </p:txBody>
      </p:sp>
    </p:spTree>
    <p:extLst>
      <p:ext uri="{BB962C8B-B14F-4D97-AF65-F5344CB8AC3E}">
        <p14:creationId xmlns:p14="http://schemas.microsoft.com/office/powerpoint/2010/main" val="393993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11F9-F4C1-40F5-98E9-99DB4C913FBC}"/>
              </a:ext>
            </a:extLst>
          </p:cNvPr>
          <p:cNvSpPr>
            <a:spLocks noGrp="1"/>
          </p:cNvSpPr>
          <p:nvPr>
            <p:ph type="title"/>
          </p:nvPr>
        </p:nvSpPr>
        <p:spPr/>
        <p:txBody>
          <a:bodyPr/>
          <a:lstStyle/>
          <a:p>
            <a:r>
              <a:rPr lang="en-US" dirty="0"/>
              <a:t>Vaccines are good for countries</a:t>
            </a:r>
          </a:p>
        </p:txBody>
      </p:sp>
      <p:sp>
        <p:nvSpPr>
          <p:cNvPr id="3" name="Content Placeholder 2">
            <a:extLst>
              <a:ext uri="{FF2B5EF4-FFF2-40B4-BE49-F238E27FC236}">
                <a16:creationId xmlns:a16="http://schemas.microsoft.com/office/drawing/2014/main" id="{CAA8C457-D22F-4A00-8494-922E5C949A8F}"/>
              </a:ext>
            </a:extLst>
          </p:cNvPr>
          <p:cNvSpPr>
            <a:spLocks noGrp="1"/>
          </p:cNvSpPr>
          <p:nvPr>
            <p:ph idx="1"/>
          </p:nvPr>
        </p:nvSpPr>
        <p:spPr/>
        <p:txBody>
          <a:bodyPr/>
          <a:lstStyle/>
          <a:p>
            <a:r>
              <a:rPr lang="en-US" dirty="0"/>
              <a:t>Vaccines save money</a:t>
            </a:r>
          </a:p>
          <a:p>
            <a:r>
              <a:rPr lang="en-US" dirty="0"/>
              <a:t>Vaccines save lives</a:t>
            </a:r>
          </a:p>
          <a:p>
            <a:pPr lvl="1"/>
            <a:endParaRPr lang="en-US" dirty="0"/>
          </a:p>
          <a:p>
            <a:endParaRPr lang="en-US" dirty="0"/>
          </a:p>
        </p:txBody>
      </p:sp>
    </p:spTree>
    <p:extLst>
      <p:ext uri="{BB962C8B-B14F-4D97-AF65-F5344CB8AC3E}">
        <p14:creationId xmlns:p14="http://schemas.microsoft.com/office/powerpoint/2010/main" val="5887973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Section B</a:t>
            </a:r>
            <a:br>
              <a:rPr lang="en-US" sz="4400" b="1" dirty="0"/>
            </a:br>
            <a:r>
              <a:rPr lang="en-US" sz="4400" b="1" dirty="0"/>
              <a:t>Sources of Financing</a:t>
            </a:r>
            <a:endParaRPr lang="en-US" sz="4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224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B - Sources of Financing</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400" b="1" dirty="0"/>
              <a:t>Learning</a:t>
            </a:r>
            <a:r>
              <a:rPr lang="en-US" sz="2400" dirty="0"/>
              <a:t> </a:t>
            </a:r>
            <a:r>
              <a:rPr lang="en-US" sz="2400" b="1" dirty="0"/>
              <a:t>Objectives </a:t>
            </a:r>
          </a:p>
          <a:p>
            <a:r>
              <a:rPr lang="en-US" dirty="0"/>
              <a:t>Essentials of health financing</a:t>
            </a:r>
          </a:p>
          <a:p>
            <a:pPr lvl="1">
              <a:buFont typeface="Wingdings" panose="05000000000000000000" pitchFamily="2" charset="2"/>
              <a:buChar char="Ø"/>
            </a:pPr>
            <a:r>
              <a:rPr lang="en-US" dirty="0"/>
              <a:t>Assess financial flows in the health system &amp; framework</a:t>
            </a:r>
          </a:p>
          <a:p>
            <a:r>
              <a:rPr lang="en-US" dirty="0"/>
              <a:t>Sources of financing </a:t>
            </a:r>
          </a:p>
          <a:p>
            <a:pPr lvl="1">
              <a:buFont typeface="Wingdings" panose="05000000000000000000" pitchFamily="2" charset="2"/>
              <a:buChar char="Ø"/>
            </a:pPr>
            <a:r>
              <a:rPr lang="en-US" dirty="0"/>
              <a:t>Domestic Public Funding </a:t>
            </a:r>
          </a:p>
          <a:p>
            <a:pPr lvl="1">
              <a:buFont typeface="Wingdings" panose="05000000000000000000" pitchFamily="2" charset="2"/>
              <a:buChar char="Ø"/>
            </a:pPr>
            <a:r>
              <a:rPr lang="en-US" dirty="0"/>
              <a:t>Household Out-of-Pocket </a:t>
            </a:r>
          </a:p>
          <a:p>
            <a:pPr lvl="1">
              <a:buFont typeface="Wingdings" panose="05000000000000000000" pitchFamily="2" charset="2"/>
              <a:buChar char="Ø"/>
            </a:pPr>
            <a:r>
              <a:rPr lang="en-US" dirty="0"/>
              <a:t>Donor financing</a:t>
            </a:r>
          </a:p>
        </p:txBody>
      </p:sp>
    </p:spTree>
    <p:extLst>
      <p:ext uri="{BB962C8B-B14F-4D97-AF65-F5344CB8AC3E}">
        <p14:creationId xmlns:p14="http://schemas.microsoft.com/office/powerpoint/2010/main" val="35241927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B1 </a:t>
            </a:r>
            <a:br>
              <a:rPr lang="en-US" dirty="0"/>
            </a:br>
            <a:r>
              <a:rPr lang="en-US" dirty="0"/>
              <a:t>Health Financing Essentials</a:t>
            </a:r>
          </a:p>
        </p:txBody>
      </p:sp>
    </p:spTree>
    <p:extLst>
      <p:ext uri="{BB962C8B-B14F-4D97-AF65-F5344CB8AC3E}">
        <p14:creationId xmlns:p14="http://schemas.microsoft.com/office/powerpoint/2010/main" val="35531062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National Health Accounts</a:t>
            </a:r>
            <a:endParaRPr lang="en-GB" sz="3200" b="1" dirty="0"/>
          </a:p>
        </p:txBody>
      </p:sp>
      <p:sp>
        <p:nvSpPr>
          <p:cNvPr id="5" name="TextBox 4"/>
          <p:cNvSpPr txBox="1"/>
          <p:nvPr/>
        </p:nvSpPr>
        <p:spPr>
          <a:xfrm>
            <a:off x="76200" y="6559188"/>
            <a:ext cx="4362156" cy="276999"/>
          </a:xfrm>
          <a:prstGeom prst="rect">
            <a:avLst/>
          </a:prstGeom>
          <a:noFill/>
        </p:spPr>
        <p:txBody>
          <a:bodyPr wrap="none" rtlCol="0">
            <a:spAutoFit/>
          </a:bodyPr>
          <a:lstStyle/>
          <a:p>
            <a:r>
              <a:rPr lang="en-US" sz="1200" dirty="0"/>
              <a:t>Picture source: WHO, Guide to producing national health accounts </a:t>
            </a:r>
          </a:p>
        </p:txBody>
      </p:sp>
      <p:sp>
        <p:nvSpPr>
          <p:cNvPr id="11" name="Text Placeholder 8"/>
          <p:cNvSpPr>
            <a:spLocks noGrp="1"/>
          </p:cNvSpPr>
          <p:nvPr>
            <p:ph type="body" sz="quarter" idx="3"/>
          </p:nvPr>
        </p:nvSpPr>
        <p:spPr>
          <a:xfrm>
            <a:off x="4964874" y="4352131"/>
            <a:ext cx="3887391" cy="143669"/>
          </a:xfrm>
          <a:solidFill>
            <a:schemeClr val="bg1"/>
          </a:solidFill>
          <a:ln>
            <a:solidFill>
              <a:schemeClr val="bg1"/>
            </a:solidFill>
          </a:ln>
        </p:spPr>
        <p:txBody>
          <a:bodyPr>
            <a:normAutofit fontScale="25000" lnSpcReduction="20000"/>
          </a:bodyPr>
          <a:lstStyle/>
          <a:p>
            <a:pPr algn="ctr"/>
            <a:r>
              <a:rPr lang="en-US" dirty="0">
                <a:solidFill>
                  <a:schemeClr val="bg1"/>
                </a:solidFill>
              </a:rPr>
              <a:t>0</a:t>
            </a:r>
          </a:p>
        </p:txBody>
      </p:sp>
      <p:sp>
        <p:nvSpPr>
          <p:cNvPr id="16" name="Content Placeholder 15"/>
          <p:cNvSpPr>
            <a:spLocks noGrp="1"/>
          </p:cNvSpPr>
          <p:nvPr>
            <p:ph sz="half" idx="2"/>
          </p:nvPr>
        </p:nvSpPr>
        <p:spPr>
          <a:xfrm>
            <a:off x="457199" y="1849118"/>
            <a:ext cx="8395065" cy="4551682"/>
          </a:xfrm>
        </p:spPr>
        <p:txBody>
          <a:bodyPr>
            <a:normAutofit/>
          </a:bodyPr>
          <a:lstStyle/>
          <a:p>
            <a:pPr marL="0" indent="0">
              <a:spcBef>
                <a:spcPts val="1200"/>
              </a:spcBef>
              <a:buNone/>
            </a:pPr>
            <a:r>
              <a:rPr lang="en-US" sz="2400" dirty="0"/>
              <a:t>A country’s </a:t>
            </a:r>
            <a:r>
              <a:rPr lang="en-US" sz="2400" b="1" dirty="0"/>
              <a:t>public finance system </a:t>
            </a:r>
            <a:r>
              <a:rPr lang="en-US" sz="2400" dirty="0"/>
              <a:t>provides the financial backbone for realizing national health commitments</a:t>
            </a:r>
            <a:endParaRPr lang="en-US" sz="2400" b="1" dirty="0"/>
          </a:p>
          <a:p>
            <a:pPr lvl="1">
              <a:spcBef>
                <a:spcPts val="1200"/>
              </a:spcBef>
            </a:pPr>
            <a:r>
              <a:rPr lang="en-US" sz="2000" dirty="0"/>
              <a:t>Governments use revenue from </a:t>
            </a:r>
            <a:r>
              <a:rPr lang="en-US" sz="2000" u="sng" dirty="0"/>
              <a:t>different sources</a:t>
            </a:r>
            <a:r>
              <a:rPr lang="en-US" sz="2000" dirty="0"/>
              <a:t> to finance the move toward universal health coverage (UHC) and the immunization services that are important for reaching UHC goals</a:t>
            </a:r>
          </a:p>
          <a:p>
            <a:pPr marL="0" indent="0">
              <a:spcBef>
                <a:spcPts val="1200"/>
              </a:spcBef>
              <a:buNone/>
            </a:pPr>
            <a:r>
              <a:rPr lang="en-GB" sz="2400" dirty="0"/>
              <a:t>National Health Accounts (</a:t>
            </a:r>
            <a:r>
              <a:rPr lang="en-GB" sz="2400" b="1" dirty="0"/>
              <a:t>NHA</a:t>
            </a:r>
            <a:r>
              <a:rPr lang="en-GB" sz="2400" dirty="0"/>
              <a:t>) are maintained in countries to provide information on</a:t>
            </a:r>
          </a:p>
          <a:p>
            <a:pPr lvl="1">
              <a:spcBef>
                <a:spcPts val="1200"/>
              </a:spcBef>
            </a:pPr>
            <a:r>
              <a:rPr lang="en-GB" sz="2000" dirty="0"/>
              <a:t>Who is contributing to financing health care in a particular country?</a:t>
            </a:r>
          </a:p>
          <a:p>
            <a:pPr lvl="1">
              <a:spcBef>
                <a:spcPts val="1200"/>
              </a:spcBef>
            </a:pPr>
            <a:r>
              <a:rPr lang="en-GB" sz="2000" dirty="0"/>
              <a:t>How much is being spent?</a:t>
            </a:r>
          </a:p>
          <a:p>
            <a:pPr lvl="1">
              <a:spcBef>
                <a:spcPts val="1200"/>
              </a:spcBef>
            </a:pPr>
            <a:r>
              <a:rPr lang="en-GB" sz="2000" dirty="0"/>
              <a:t>How are health funds distributed across different institutions and services?</a:t>
            </a:r>
          </a:p>
          <a:p>
            <a:pPr lvl="1">
              <a:spcBef>
                <a:spcPts val="1200"/>
              </a:spcBef>
            </a:pPr>
            <a:endParaRPr lang="en-US" sz="2000" dirty="0"/>
          </a:p>
          <a:p>
            <a:pPr lvl="1">
              <a:spcBef>
                <a:spcPts val="1200"/>
              </a:spcBef>
            </a:pPr>
            <a:endParaRPr lang="en-US" sz="2000" dirty="0"/>
          </a:p>
        </p:txBody>
      </p:sp>
    </p:spTree>
    <p:extLst>
      <p:ext uri="{BB962C8B-B14F-4D97-AF65-F5344CB8AC3E}">
        <p14:creationId xmlns:p14="http://schemas.microsoft.com/office/powerpoint/2010/main" val="2319788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599" y="1143001"/>
            <a:ext cx="8839201" cy="5257800"/>
            <a:chOff x="125783" y="762001"/>
            <a:chExt cx="8839201" cy="5302898"/>
          </a:xfrm>
          <a:effectLst/>
          <a:scene3d>
            <a:camera prst="orthographicFront">
              <a:rot lat="0" lon="0" rev="0"/>
            </a:camera>
            <a:lightRig rig="balanced" dir="t">
              <a:rot lat="0" lon="0" rev="8700000"/>
            </a:lightRig>
          </a:scene3d>
        </p:grpSpPr>
        <p:sp>
          <p:nvSpPr>
            <p:cNvPr id="3" name="Freeform 2"/>
            <p:cNvSpPr/>
            <p:nvPr/>
          </p:nvSpPr>
          <p:spPr>
            <a:xfrm>
              <a:off x="125783" y="762001"/>
              <a:ext cx="1918330" cy="999096"/>
            </a:xfrm>
            <a:custGeom>
              <a:avLst/>
              <a:gdLst>
                <a:gd name="connsiteX0" fmla="*/ 0 w 1476320"/>
                <a:gd name="connsiteY0" fmla="*/ 88767 h 887671"/>
                <a:gd name="connsiteX1" fmla="*/ 88767 w 1476320"/>
                <a:gd name="connsiteY1" fmla="*/ 0 h 887671"/>
                <a:gd name="connsiteX2" fmla="*/ 1387553 w 1476320"/>
                <a:gd name="connsiteY2" fmla="*/ 0 h 887671"/>
                <a:gd name="connsiteX3" fmla="*/ 1476320 w 1476320"/>
                <a:gd name="connsiteY3" fmla="*/ 88767 h 887671"/>
                <a:gd name="connsiteX4" fmla="*/ 1476320 w 1476320"/>
                <a:gd name="connsiteY4" fmla="*/ 798904 h 887671"/>
                <a:gd name="connsiteX5" fmla="*/ 1387553 w 1476320"/>
                <a:gd name="connsiteY5" fmla="*/ 887671 h 887671"/>
                <a:gd name="connsiteX6" fmla="*/ 88767 w 1476320"/>
                <a:gd name="connsiteY6" fmla="*/ 887671 h 887671"/>
                <a:gd name="connsiteX7" fmla="*/ 0 w 1476320"/>
                <a:gd name="connsiteY7" fmla="*/ 798904 h 887671"/>
                <a:gd name="connsiteX8" fmla="*/ 0 w 1476320"/>
                <a:gd name="connsiteY8" fmla="*/ 88767 h 88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887671">
                  <a:moveTo>
                    <a:pt x="0" y="88767"/>
                  </a:moveTo>
                  <a:cubicBezTo>
                    <a:pt x="0" y="39742"/>
                    <a:pt x="39742" y="0"/>
                    <a:pt x="88767" y="0"/>
                  </a:cubicBezTo>
                  <a:lnTo>
                    <a:pt x="1387553" y="0"/>
                  </a:lnTo>
                  <a:cubicBezTo>
                    <a:pt x="1436578" y="0"/>
                    <a:pt x="1476320" y="39742"/>
                    <a:pt x="1476320" y="88767"/>
                  </a:cubicBezTo>
                  <a:lnTo>
                    <a:pt x="1476320" y="798904"/>
                  </a:lnTo>
                  <a:cubicBezTo>
                    <a:pt x="1476320" y="847929"/>
                    <a:pt x="1436578" y="887671"/>
                    <a:pt x="1387553" y="887671"/>
                  </a:cubicBezTo>
                  <a:lnTo>
                    <a:pt x="88767" y="887671"/>
                  </a:lnTo>
                  <a:cubicBezTo>
                    <a:pt x="39742" y="887671"/>
                    <a:pt x="0" y="847929"/>
                    <a:pt x="0" y="798904"/>
                  </a:cubicBezTo>
                  <a:lnTo>
                    <a:pt x="0" y="88767"/>
                  </a:lnTo>
                  <a:close/>
                </a:path>
              </a:pathLst>
            </a:custGeom>
            <a:ln>
              <a:noFill/>
            </a:ln>
            <a:effectLst>
              <a:outerShdw blurRad="44450" dist="27940" dir="5400000" algn="ctr">
                <a:srgbClr val="000000">
                  <a:alpha val="32000"/>
                </a:srgbClr>
              </a:outerShdw>
            </a:effectLst>
            <a:sp3d>
              <a:bevelT w="190500" h="381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65048" numCol="1" spcCol="1270" anchor="ctr" anchorCtr="0">
              <a:noAutofit/>
            </a:bodyPr>
            <a:lstStyle/>
            <a:p>
              <a:pPr lvl="0" algn="ctr" defTabSz="800100">
                <a:lnSpc>
                  <a:spcPct val="90000"/>
                </a:lnSpc>
                <a:spcBef>
                  <a:spcPct val="0"/>
                </a:spcBef>
                <a:spcAft>
                  <a:spcPct val="35000"/>
                </a:spcAft>
              </a:pPr>
              <a:endParaRPr lang="en-US" sz="1800" b="1" kern="1200" dirty="0"/>
            </a:p>
            <a:p>
              <a:pPr lvl="0" algn="ctr" defTabSz="800100">
                <a:lnSpc>
                  <a:spcPct val="90000"/>
                </a:lnSpc>
                <a:spcBef>
                  <a:spcPct val="0"/>
                </a:spcBef>
                <a:spcAft>
                  <a:spcPct val="35000"/>
                </a:spcAft>
              </a:pPr>
              <a:r>
                <a:rPr lang="en-US" sz="1800" b="1" kern="1200" dirty="0"/>
                <a:t>Financing Sources</a:t>
              </a:r>
            </a:p>
          </p:txBody>
        </p:sp>
        <p:sp>
          <p:nvSpPr>
            <p:cNvPr id="5" name="Freeform 4"/>
            <p:cNvSpPr/>
            <p:nvPr/>
          </p:nvSpPr>
          <p:spPr>
            <a:xfrm>
              <a:off x="125784" y="1914804"/>
              <a:ext cx="2343916" cy="4150095"/>
            </a:xfrm>
            <a:custGeom>
              <a:avLst/>
              <a:gdLst>
                <a:gd name="connsiteX0" fmla="*/ 0 w 1476320"/>
                <a:gd name="connsiteY0" fmla="*/ 147632 h 2700000"/>
                <a:gd name="connsiteX1" fmla="*/ 147632 w 1476320"/>
                <a:gd name="connsiteY1" fmla="*/ 0 h 2700000"/>
                <a:gd name="connsiteX2" fmla="*/ 1328688 w 1476320"/>
                <a:gd name="connsiteY2" fmla="*/ 0 h 2700000"/>
                <a:gd name="connsiteX3" fmla="*/ 1476320 w 1476320"/>
                <a:gd name="connsiteY3" fmla="*/ 147632 h 2700000"/>
                <a:gd name="connsiteX4" fmla="*/ 1476320 w 1476320"/>
                <a:gd name="connsiteY4" fmla="*/ 2552368 h 2700000"/>
                <a:gd name="connsiteX5" fmla="*/ 1328688 w 1476320"/>
                <a:gd name="connsiteY5" fmla="*/ 2700000 h 2700000"/>
                <a:gd name="connsiteX6" fmla="*/ 147632 w 1476320"/>
                <a:gd name="connsiteY6" fmla="*/ 2700000 h 2700000"/>
                <a:gd name="connsiteX7" fmla="*/ 0 w 1476320"/>
                <a:gd name="connsiteY7" fmla="*/ 2552368 h 2700000"/>
                <a:gd name="connsiteX8" fmla="*/ 0 w 1476320"/>
                <a:gd name="connsiteY8" fmla="*/ 147632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2700000">
                  <a:moveTo>
                    <a:pt x="0" y="147632"/>
                  </a:moveTo>
                  <a:cubicBezTo>
                    <a:pt x="0" y="66097"/>
                    <a:pt x="66097" y="0"/>
                    <a:pt x="147632" y="0"/>
                  </a:cubicBezTo>
                  <a:lnTo>
                    <a:pt x="1328688" y="0"/>
                  </a:lnTo>
                  <a:cubicBezTo>
                    <a:pt x="1410223" y="0"/>
                    <a:pt x="1476320" y="66097"/>
                    <a:pt x="1476320" y="147632"/>
                  </a:cubicBezTo>
                  <a:lnTo>
                    <a:pt x="1476320" y="2552368"/>
                  </a:lnTo>
                  <a:cubicBezTo>
                    <a:pt x="1476320" y="2633903"/>
                    <a:pt x="1410223" y="2700000"/>
                    <a:pt x="1328688" y="2700000"/>
                  </a:cubicBezTo>
                  <a:lnTo>
                    <a:pt x="147632" y="2700000"/>
                  </a:lnTo>
                  <a:cubicBezTo>
                    <a:pt x="66097" y="2700000"/>
                    <a:pt x="0" y="2633903"/>
                    <a:pt x="0" y="2552368"/>
                  </a:cubicBezTo>
                  <a:lnTo>
                    <a:pt x="0" y="147632"/>
                  </a:lnTo>
                  <a:close/>
                </a:path>
              </a:pathLst>
            </a:custGeom>
            <a:ln>
              <a:noFill/>
            </a:ln>
            <a:effectLst>
              <a:outerShdw blurRad="44450" dist="27940" dir="5400000" algn="ctr">
                <a:srgbClr val="000000">
                  <a:alpha val="32000"/>
                </a:srgbClr>
              </a:outerShdw>
            </a:effectLst>
            <a:sp3d>
              <a:bevelT w="190500" h="381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1256" tIns="171256" rIns="171256" bIns="171256" numCol="1" spcCol="1270" anchor="t" anchorCtr="0">
              <a:noAutofit/>
            </a:bodyPr>
            <a:lstStyle/>
            <a:p>
              <a:pPr marL="0" lvl="1" algn="l" defTabSz="800100">
                <a:lnSpc>
                  <a:spcPct val="90000"/>
                </a:lnSpc>
                <a:spcBef>
                  <a:spcPct val="0"/>
                </a:spcBef>
                <a:spcAft>
                  <a:spcPct val="15000"/>
                </a:spcAft>
              </a:pPr>
              <a:r>
                <a:rPr lang="en-US" sz="1600" b="1" kern="1200" dirty="0"/>
                <a:t>Domestic</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Public</a:t>
              </a:r>
            </a:p>
            <a:p>
              <a:pPr marL="342900" lvl="3" indent="-114300" defTabSz="800100">
                <a:lnSpc>
                  <a:spcPct val="90000"/>
                </a:lnSpc>
                <a:spcBef>
                  <a:spcPct val="0"/>
                </a:spcBef>
                <a:spcAft>
                  <a:spcPct val="15000"/>
                </a:spcAft>
                <a:buSzPct val="60000"/>
                <a:buFont typeface="Courier New" panose="02070309020205020404" pitchFamily="49" charset="0"/>
                <a:buChar char="o"/>
              </a:pPr>
              <a:r>
                <a:rPr lang="en-US" sz="1200" dirty="0"/>
                <a:t>Taxes</a:t>
              </a:r>
            </a:p>
            <a:p>
              <a:pPr marL="342900" lvl="3" indent="-114300" defTabSz="800100">
                <a:lnSpc>
                  <a:spcPct val="90000"/>
                </a:lnSpc>
                <a:spcBef>
                  <a:spcPct val="0"/>
                </a:spcBef>
                <a:spcAft>
                  <a:spcPct val="15000"/>
                </a:spcAft>
                <a:buSzPct val="60000"/>
                <a:buFont typeface="Courier New" panose="02070309020205020404" pitchFamily="49" charset="0"/>
                <a:buChar char="o"/>
              </a:pPr>
              <a:r>
                <a:rPr lang="en-US" sz="1200" dirty="0"/>
                <a:t>Social insurance (earmarked payroll taxes)</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Private</a:t>
              </a:r>
            </a:p>
            <a:p>
              <a:pPr marL="342900" lvl="3" indent="-114300" defTabSz="800100">
                <a:lnSpc>
                  <a:spcPct val="90000"/>
                </a:lnSpc>
                <a:spcBef>
                  <a:spcPct val="0"/>
                </a:spcBef>
                <a:spcAft>
                  <a:spcPct val="15000"/>
                </a:spcAft>
                <a:buSzPct val="60000"/>
                <a:buFont typeface="Courier New" panose="02070309020205020404" pitchFamily="49" charset="0"/>
                <a:buChar char="o"/>
              </a:pPr>
              <a:r>
                <a:rPr lang="en-US" sz="1200" dirty="0"/>
                <a:t>Voluntary health insurance (firms)</a:t>
              </a:r>
            </a:p>
            <a:p>
              <a:pPr marL="342900" lvl="3" indent="-114300" defTabSz="800100">
                <a:lnSpc>
                  <a:spcPct val="90000"/>
                </a:lnSpc>
                <a:spcBef>
                  <a:spcPct val="0"/>
                </a:spcBef>
                <a:spcAft>
                  <a:spcPct val="15000"/>
                </a:spcAft>
                <a:buSzPct val="60000"/>
                <a:buFont typeface="Courier New" panose="02070309020205020404" pitchFamily="49" charset="0"/>
                <a:buChar char="o"/>
              </a:pPr>
              <a:r>
                <a:rPr lang="en-US" sz="1200" dirty="0"/>
                <a:t>User fees (consumer OOP)</a:t>
              </a:r>
            </a:p>
            <a:p>
              <a:pPr marL="0" lvl="2" defTabSz="800100">
                <a:lnSpc>
                  <a:spcPct val="90000"/>
                </a:lnSpc>
                <a:spcBef>
                  <a:spcPct val="0"/>
                </a:spcBef>
                <a:spcAft>
                  <a:spcPct val="15000"/>
                </a:spcAft>
                <a:buSzPct val="60000"/>
              </a:pPr>
              <a:endParaRPr lang="en-US" sz="1400" dirty="0"/>
            </a:p>
            <a:p>
              <a:pPr marL="0" lvl="1" algn="l" defTabSz="800100">
                <a:lnSpc>
                  <a:spcPct val="90000"/>
                </a:lnSpc>
                <a:spcBef>
                  <a:spcPct val="0"/>
                </a:spcBef>
                <a:spcAft>
                  <a:spcPct val="15000"/>
                </a:spcAft>
              </a:pPr>
              <a:r>
                <a:rPr lang="en-US" sz="1600" b="1" kern="1200" dirty="0"/>
                <a:t>Foreign / Development Assistance (In-kind)</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dirty="0"/>
                <a:t>Bilateral Aid</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dirty="0"/>
                <a:t>Multilateral Aid</a:t>
              </a:r>
            </a:p>
            <a:p>
              <a:pPr marL="117475" lvl="2" indent="-117475" defTabSz="800100">
                <a:lnSpc>
                  <a:spcPct val="90000"/>
                </a:lnSpc>
                <a:spcBef>
                  <a:spcPct val="0"/>
                </a:spcBef>
                <a:spcAft>
                  <a:spcPct val="15000"/>
                </a:spcAft>
                <a:buSzPct val="60000"/>
                <a:buFont typeface="Courier New" panose="02070309020205020404" pitchFamily="49" charset="0"/>
                <a:buChar char="o"/>
              </a:pPr>
              <a:r>
                <a:rPr lang="en-US" sz="1400" dirty="0"/>
                <a:t>Foreign Firms</a:t>
              </a:r>
            </a:p>
            <a:p>
              <a:pPr marL="117475" lvl="1" indent="-117475" algn="l" defTabSz="800100">
                <a:lnSpc>
                  <a:spcPct val="90000"/>
                </a:lnSpc>
                <a:spcBef>
                  <a:spcPct val="0"/>
                </a:spcBef>
                <a:spcAft>
                  <a:spcPct val="15000"/>
                </a:spcAft>
                <a:buChar char="••"/>
              </a:pPr>
              <a:endParaRPr lang="en-US" sz="1400" dirty="0"/>
            </a:p>
          </p:txBody>
        </p:sp>
        <p:sp>
          <p:nvSpPr>
            <p:cNvPr id="6" name="Freeform 5"/>
            <p:cNvSpPr/>
            <p:nvPr/>
          </p:nvSpPr>
          <p:spPr>
            <a:xfrm>
              <a:off x="2156881" y="1146268"/>
              <a:ext cx="398161" cy="298265"/>
            </a:xfrm>
            <a:custGeom>
              <a:avLst/>
              <a:gdLst>
                <a:gd name="connsiteX0" fmla="*/ 0 w 474361"/>
                <a:gd name="connsiteY0" fmla="*/ 73524 h 367621"/>
                <a:gd name="connsiteX1" fmla="*/ 290551 w 474361"/>
                <a:gd name="connsiteY1" fmla="*/ 73524 h 367621"/>
                <a:gd name="connsiteX2" fmla="*/ 290551 w 474361"/>
                <a:gd name="connsiteY2" fmla="*/ 0 h 367621"/>
                <a:gd name="connsiteX3" fmla="*/ 474361 w 474361"/>
                <a:gd name="connsiteY3" fmla="*/ 183811 h 367621"/>
                <a:gd name="connsiteX4" fmla="*/ 290551 w 474361"/>
                <a:gd name="connsiteY4" fmla="*/ 367621 h 367621"/>
                <a:gd name="connsiteX5" fmla="*/ 290551 w 474361"/>
                <a:gd name="connsiteY5" fmla="*/ 294097 h 367621"/>
                <a:gd name="connsiteX6" fmla="*/ 0 w 474361"/>
                <a:gd name="connsiteY6" fmla="*/ 294097 h 367621"/>
                <a:gd name="connsiteX7" fmla="*/ 0 w 474361"/>
                <a:gd name="connsiteY7" fmla="*/ 73524 h 36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61" h="367621">
                  <a:moveTo>
                    <a:pt x="0" y="73524"/>
                  </a:moveTo>
                  <a:lnTo>
                    <a:pt x="290551" y="73524"/>
                  </a:lnTo>
                  <a:lnTo>
                    <a:pt x="290551" y="0"/>
                  </a:lnTo>
                  <a:lnTo>
                    <a:pt x="474361" y="183811"/>
                  </a:lnTo>
                  <a:lnTo>
                    <a:pt x="290551" y="367621"/>
                  </a:lnTo>
                  <a:lnTo>
                    <a:pt x="290551" y="294097"/>
                  </a:lnTo>
                  <a:lnTo>
                    <a:pt x="0" y="294097"/>
                  </a:lnTo>
                  <a:lnTo>
                    <a:pt x="0" y="73524"/>
                  </a:lnTo>
                  <a:close/>
                </a:path>
              </a:pathLst>
            </a:custGeom>
            <a:solidFill>
              <a:schemeClr val="accent2"/>
            </a:solidFill>
            <a:ln>
              <a:noFill/>
            </a:ln>
            <a:effectLst>
              <a:outerShdw blurRad="44450" dist="27940" dir="5400000" algn="ctr">
                <a:srgbClr val="000000">
                  <a:alpha val="32000"/>
                </a:srgbClr>
              </a:outerShdw>
            </a:effectLst>
            <a:sp3d>
              <a:bevelT w="190500" h="381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524" rIns="110286" bIns="73524" numCol="1" spcCol="1270" anchor="ctr" anchorCtr="0">
              <a:noAutofit/>
            </a:bodyPr>
            <a:lstStyle/>
            <a:p>
              <a:pPr lvl="0" algn="ctr" defTabSz="622300">
                <a:lnSpc>
                  <a:spcPct val="90000"/>
                </a:lnSpc>
                <a:spcBef>
                  <a:spcPct val="0"/>
                </a:spcBef>
                <a:spcAft>
                  <a:spcPct val="35000"/>
                </a:spcAft>
              </a:pPr>
              <a:endParaRPr lang="en-US" sz="1400" kern="1200"/>
            </a:p>
          </p:txBody>
        </p:sp>
        <p:sp>
          <p:nvSpPr>
            <p:cNvPr id="9" name="Freeform 8"/>
            <p:cNvSpPr/>
            <p:nvPr/>
          </p:nvSpPr>
          <p:spPr>
            <a:xfrm>
              <a:off x="2640384" y="762001"/>
              <a:ext cx="1918330" cy="999096"/>
            </a:xfrm>
            <a:custGeom>
              <a:avLst/>
              <a:gdLst>
                <a:gd name="connsiteX0" fmla="*/ 0 w 1476320"/>
                <a:gd name="connsiteY0" fmla="*/ 88767 h 887671"/>
                <a:gd name="connsiteX1" fmla="*/ 88767 w 1476320"/>
                <a:gd name="connsiteY1" fmla="*/ 0 h 887671"/>
                <a:gd name="connsiteX2" fmla="*/ 1387553 w 1476320"/>
                <a:gd name="connsiteY2" fmla="*/ 0 h 887671"/>
                <a:gd name="connsiteX3" fmla="*/ 1476320 w 1476320"/>
                <a:gd name="connsiteY3" fmla="*/ 88767 h 887671"/>
                <a:gd name="connsiteX4" fmla="*/ 1476320 w 1476320"/>
                <a:gd name="connsiteY4" fmla="*/ 798904 h 887671"/>
                <a:gd name="connsiteX5" fmla="*/ 1387553 w 1476320"/>
                <a:gd name="connsiteY5" fmla="*/ 887671 h 887671"/>
                <a:gd name="connsiteX6" fmla="*/ 88767 w 1476320"/>
                <a:gd name="connsiteY6" fmla="*/ 887671 h 887671"/>
                <a:gd name="connsiteX7" fmla="*/ 0 w 1476320"/>
                <a:gd name="connsiteY7" fmla="*/ 798904 h 887671"/>
                <a:gd name="connsiteX8" fmla="*/ 0 w 1476320"/>
                <a:gd name="connsiteY8" fmla="*/ 88767 h 88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887671">
                  <a:moveTo>
                    <a:pt x="0" y="88767"/>
                  </a:moveTo>
                  <a:cubicBezTo>
                    <a:pt x="0" y="39742"/>
                    <a:pt x="39742" y="0"/>
                    <a:pt x="88767" y="0"/>
                  </a:cubicBezTo>
                  <a:lnTo>
                    <a:pt x="1387553" y="0"/>
                  </a:lnTo>
                  <a:cubicBezTo>
                    <a:pt x="1436578" y="0"/>
                    <a:pt x="1476320" y="39742"/>
                    <a:pt x="1476320" y="88767"/>
                  </a:cubicBezTo>
                  <a:lnTo>
                    <a:pt x="1476320" y="798904"/>
                  </a:lnTo>
                  <a:cubicBezTo>
                    <a:pt x="1476320" y="847929"/>
                    <a:pt x="1436578" y="887671"/>
                    <a:pt x="1387553" y="887671"/>
                  </a:cubicBezTo>
                  <a:lnTo>
                    <a:pt x="88767" y="887671"/>
                  </a:lnTo>
                  <a:cubicBezTo>
                    <a:pt x="39742" y="887671"/>
                    <a:pt x="0" y="847929"/>
                    <a:pt x="0" y="798904"/>
                  </a:cubicBezTo>
                  <a:lnTo>
                    <a:pt x="0" y="88767"/>
                  </a:lnTo>
                  <a:close/>
                </a:path>
              </a:pathLst>
            </a:custGeom>
            <a:ln>
              <a:noFill/>
            </a:ln>
            <a:effectLst>
              <a:outerShdw blurRad="44450" dist="27940" dir="5400000" algn="ctr">
                <a:srgbClr val="000000">
                  <a:alpha val="32000"/>
                </a:srgbClr>
              </a:outerShdw>
            </a:effectLst>
            <a:sp3d>
              <a:bevelT w="190500" h="381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65048" numCol="1" spcCol="1270" anchor="ctr" anchorCtr="0">
              <a:noAutofit/>
            </a:bodyPr>
            <a:lstStyle/>
            <a:p>
              <a:pPr lvl="0" algn="ctr" defTabSz="800100">
                <a:lnSpc>
                  <a:spcPct val="90000"/>
                </a:lnSpc>
                <a:spcBef>
                  <a:spcPct val="0"/>
                </a:spcBef>
                <a:spcAft>
                  <a:spcPct val="35000"/>
                </a:spcAft>
              </a:pPr>
              <a:endParaRPr lang="en-US" sz="1800" b="1" kern="1200" dirty="0"/>
            </a:p>
            <a:p>
              <a:pPr lvl="0" algn="ctr" defTabSz="800100">
                <a:lnSpc>
                  <a:spcPct val="90000"/>
                </a:lnSpc>
                <a:spcBef>
                  <a:spcPct val="0"/>
                </a:spcBef>
                <a:spcAft>
                  <a:spcPct val="35000"/>
                </a:spcAft>
              </a:pPr>
              <a:r>
                <a:rPr lang="en-US" sz="1800" b="1" kern="1200" dirty="0"/>
                <a:t>Financing Agents / Intermediaries</a:t>
              </a:r>
            </a:p>
          </p:txBody>
        </p:sp>
        <p:sp>
          <p:nvSpPr>
            <p:cNvPr id="10" name="Freeform 9"/>
            <p:cNvSpPr/>
            <p:nvPr/>
          </p:nvSpPr>
          <p:spPr>
            <a:xfrm>
              <a:off x="2640384" y="1914803"/>
              <a:ext cx="2308116" cy="4150096"/>
            </a:xfrm>
            <a:custGeom>
              <a:avLst/>
              <a:gdLst>
                <a:gd name="connsiteX0" fmla="*/ 0 w 1476320"/>
                <a:gd name="connsiteY0" fmla="*/ 147632 h 2700000"/>
                <a:gd name="connsiteX1" fmla="*/ 147632 w 1476320"/>
                <a:gd name="connsiteY1" fmla="*/ 0 h 2700000"/>
                <a:gd name="connsiteX2" fmla="*/ 1328688 w 1476320"/>
                <a:gd name="connsiteY2" fmla="*/ 0 h 2700000"/>
                <a:gd name="connsiteX3" fmla="*/ 1476320 w 1476320"/>
                <a:gd name="connsiteY3" fmla="*/ 147632 h 2700000"/>
                <a:gd name="connsiteX4" fmla="*/ 1476320 w 1476320"/>
                <a:gd name="connsiteY4" fmla="*/ 2552368 h 2700000"/>
                <a:gd name="connsiteX5" fmla="*/ 1328688 w 1476320"/>
                <a:gd name="connsiteY5" fmla="*/ 2700000 h 2700000"/>
                <a:gd name="connsiteX6" fmla="*/ 147632 w 1476320"/>
                <a:gd name="connsiteY6" fmla="*/ 2700000 h 2700000"/>
                <a:gd name="connsiteX7" fmla="*/ 0 w 1476320"/>
                <a:gd name="connsiteY7" fmla="*/ 2552368 h 2700000"/>
                <a:gd name="connsiteX8" fmla="*/ 0 w 1476320"/>
                <a:gd name="connsiteY8" fmla="*/ 147632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2700000">
                  <a:moveTo>
                    <a:pt x="0" y="147632"/>
                  </a:moveTo>
                  <a:cubicBezTo>
                    <a:pt x="0" y="66097"/>
                    <a:pt x="66097" y="0"/>
                    <a:pt x="147632" y="0"/>
                  </a:cubicBezTo>
                  <a:lnTo>
                    <a:pt x="1328688" y="0"/>
                  </a:lnTo>
                  <a:cubicBezTo>
                    <a:pt x="1410223" y="0"/>
                    <a:pt x="1476320" y="66097"/>
                    <a:pt x="1476320" y="147632"/>
                  </a:cubicBezTo>
                  <a:lnTo>
                    <a:pt x="1476320" y="2552368"/>
                  </a:lnTo>
                  <a:cubicBezTo>
                    <a:pt x="1476320" y="2633903"/>
                    <a:pt x="1410223" y="2700000"/>
                    <a:pt x="1328688" y="2700000"/>
                  </a:cubicBezTo>
                  <a:lnTo>
                    <a:pt x="147632" y="2700000"/>
                  </a:lnTo>
                  <a:cubicBezTo>
                    <a:pt x="66097" y="2700000"/>
                    <a:pt x="0" y="2633903"/>
                    <a:pt x="0" y="2552368"/>
                  </a:cubicBezTo>
                  <a:lnTo>
                    <a:pt x="0" y="147632"/>
                  </a:lnTo>
                  <a:close/>
                </a:path>
              </a:pathLst>
            </a:custGeom>
            <a:ln>
              <a:noFill/>
            </a:ln>
            <a:effectLst>
              <a:outerShdw blurRad="44450" dist="27940" dir="5400000" algn="ctr">
                <a:srgbClr val="000000">
                  <a:alpha val="32000"/>
                </a:srgbClr>
              </a:outerShdw>
            </a:effectLst>
            <a:sp3d>
              <a:bevelT w="190500" h="381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1256" tIns="171256" rIns="171256" bIns="171256" numCol="1" spcCol="1270" anchor="t" anchorCtr="0">
              <a:noAutofit/>
            </a:bodyPr>
            <a:lstStyle/>
            <a:p>
              <a:pPr marL="0" lvl="2" defTabSz="800100">
                <a:lnSpc>
                  <a:spcPct val="90000"/>
                </a:lnSpc>
                <a:spcBef>
                  <a:spcPct val="0"/>
                </a:spcBef>
                <a:spcAft>
                  <a:spcPct val="15000"/>
                </a:spcAft>
                <a:buSzPct val="60000"/>
              </a:pPr>
              <a:r>
                <a:rPr lang="en-US" sz="1600" b="1" dirty="0"/>
                <a:t>National medical stores</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Supplies vaccines, injections and cold chain equipment</a:t>
              </a:r>
            </a:p>
            <a:p>
              <a:pPr marL="0" lvl="2" defTabSz="800100">
                <a:lnSpc>
                  <a:spcPct val="90000"/>
                </a:lnSpc>
                <a:spcBef>
                  <a:spcPct val="0"/>
                </a:spcBef>
                <a:spcAft>
                  <a:spcPct val="15000"/>
                </a:spcAft>
                <a:buSzPct val="60000"/>
              </a:pPr>
              <a:r>
                <a:rPr lang="en-US" sz="1600" b="1" dirty="0"/>
                <a:t>Ministry of Health</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Conduct central immunization program functions / Budgets</a:t>
              </a:r>
            </a:p>
            <a:p>
              <a:pPr marL="0" lvl="2" defTabSz="800100">
                <a:lnSpc>
                  <a:spcPct val="90000"/>
                </a:lnSpc>
                <a:spcBef>
                  <a:spcPct val="0"/>
                </a:spcBef>
                <a:spcAft>
                  <a:spcPct val="15000"/>
                </a:spcAft>
                <a:buSzPct val="60000"/>
              </a:pPr>
              <a:r>
                <a:rPr lang="en-US" sz="1600" b="1" dirty="0"/>
                <a:t>Public or Private Insurance funds</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Provide payment for immunization services</a:t>
              </a:r>
            </a:p>
            <a:p>
              <a:pPr marL="0" lvl="2" defTabSz="800100">
                <a:lnSpc>
                  <a:spcPct val="90000"/>
                </a:lnSpc>
                <a:spcBef>
                  <a:spcPct val="0"/>
                </a:spcBef>
                <a:spcAft>
                  <a:spcPct val="15000"/>
                </a:spcAft>
                <a:buSzPct val="60000"/>
              </a:pPr>
              <a:r>
                <a:rPr lang="en-US" sz="1600" b="1" dirty="0"/>
                <a:t>Non-Governmental Orgs. (NGOs)</a:t>
              </a:r>
            </a:p>
          </p:txBody>
        </p:sp>
        <p:sp>
          <p:nvSpPr>
            <p:cNvPr id="11" name="Freeform 10"/>
            <p:cNvSpPr/>
            <p:nvPr/>
          </p:nvSpPr>
          <p:spPr>
            <a:xfrm>
              <a:off x="4756823" y="1146268"/>
              <a:ext cx="398161" cy="298265"/>
            </a:xfrm>
            <a:custGeom>
              <a:avLst/>
              <a:gdLst>
                <a:gd name="connsiteX0" fmla="*/ 0 w 474361"/>
                <a:gd name="connsiteY0" fmla="*/ 73524 h 367621"/>
                <a:gd name="connsiteX1" fmla="*/ 290551 w 474361"/>
                <a:gd name="connsiteY1" fmla="*/ 73524 h 367621"/>
                <a:gd name="connsiteX2" fmla="*/ 290551 w 474361"/>
                <a:gd name="connsiteY2" fmla="*/ 0 h 367621"/>
                <a:gd name="connsiteX3" fmla="*/ 474361 w 474361"/>
                <a:gd name="connsiteY3" fmla="*/ 183811 h 367621"/>
                <a:gd name="connsiteX4" fmla="*/ 290551 w 474361"/>
                <a:gd name="connsiteY4" fmla="*/ 367621 h 367621"/>
                <a:gd name="connsiteX5" fmla="*/ 290551 w 474361"/>
                <a:gd name="connsiteY5" fmla="*/ 294097 h 367621"/>
                <a:gd name="connsiteX6" fmla="*/ 0 w 474361"/>
                <a:gd name="connsiteY6" fmla="*/ 294097 h 367621"/>
                <a:gd name="connsiteX7" fmla="*/ 0 w 474361"/>
                <a:gd name="connsiteY7" fmla="*/ 73524 h 36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61" h="367621">
                  <a:moveTo>
                    <a:pt x="0" y="73524"/>
                  </a:moveTo>
                  <a:lnTo>
                    <a:pt x="290551" y="73524"/>
                  </a:lnTo>
                  <a:lnTo>
                    <a:pt x="290551" y="0"/>
                  </a:lnTo>
                  <a:lnTo>
                    <a:pt x="474361" y="183811"/>
                  </a:lnTo>
                  <a:lnTo>
                    <a:pt x="290551" y="367621"/>
                  </a:lnTo>
                  <a:lnTo>
                    <a:pt x="290551" y="294097"/>
                  </a:lnTo>
                  <a:lnTo>
                    <a:pt x="0" y="294097"/>
                  </a:lnTo>
                  <a:lnTo>
                    <a:pt x="0" y="73524"/>
                  </a:lnTo>
                  <a:close/>
                </a:path>
              </a:pathLst>
            </a:custGeom>
            <a:solidFill>
              <a:schemeClr val="accent2"/>
            </a:solidFill>
            <a:ln>
              <a:noFill/>
            </a:ln>
            <a:effectLst>
              <a:outerShdw blurRad="44450" dist="27940" dir="5400000" algn="ctr">
                <a:srgbClr val="000000">
                  <a:alpha val="32000"/>
                </a:srgbClr>
              </a:outerShdw>
            </a:effectLst>
            <a:sp3d>
              <a:bevelT w="190500" h="381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524" rIns="110286" bIns="73524"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5217854" y="762001"/>
              <a:ext cx="1918330" cy="999096"/>
            </a:xfrm>
            <a:custGeom>
              <a:avLst/>
              <a:gdLst>
                <a:gd name="connsiteX0" fmla="*/ 0 w 1476320"/>
                <a:gd name="connsiteY0" fmla="*/ 88767 h 887671"/>
                <a:gd name="connsiteX1" fmla="*/ 88767 w 1476320"/>
                <a:gd name="connsiteY1" fmla="*/ 0 h 887671"/>
                <a:gd name="connsiteX2" fmla="*/ 1387553 w 1476320"/>
                <a:gd name="connsiteY2" fmla="*/ 0 h 887671"/>
                <a:gd name="connsiteX3" fmla="*/ 1476320 w 1476320"/>
                <a:gd name="connsiteY3" fmla="*/ 88767 h 887671"/>
                <a:gd name="connsiteX4" fmla="*/ 1476320 w 1476320"/>
                <a:gd name="connsiteY4" fmla="*/ 798904 h 887671"/>
                <a:gd name="connsiteX5" fmla="*/ 1387553 w 1476320"/>
                <a:gd name="connsiteY5" fmla="*/ 887671 h 887671"/>
                <a:gd name="connsiteX6" fmla="*/ 88767 w 1476320"/>
                <a:gd name="connsiteY6" fmla="*/ 887671 h 887671"/>
                <a:gd name="connsiteX7" fmla="*/ 0 w 1476320"/>
                <a:gd name="connsiteY7" fmla="*/ 798904 h 887671"/>
                <a:gd name="connsiteX8" fmla="*/ 0 w 1476320"/>
                <a:gd name="connsiteY8" fmla="*/ 88767 h 88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887671">
                  <a:moveTo>
                    <a:pt x="0" y="88767"/>
                  </a:moveTo>
                  <a:cubicBezTo>
                    <a:pt x="0" y="39742"/>
                    <a:pt x="39742" y="0"/>
                    <a:pt x="88767" y="0"/>
                  </a:cubicBezTo>
                  <a:lnTo>
                    <a:pt x="1387553" y="0"/>
                  </a:lnTo>
                  <a:cubicBezTo>
                    <a:pt x="1436578" y="0"/>
                    <a:pt x="1476320" y="39742"/>
                    <a:pt x="1476320" y="88767"/>
                  </a:cubicBezTo>
                  <a:lnTo>
                    <a:pt x="1476320" y="798904"/>
                  </a:lnTo>
                  <a:cubicBezTo>
                    <a:pt x="1476320" y="847929"/>
                    <a:pt x="1436578" y="887671"/>
                    <a:pt x="1387553" y="887671"/>
                  </a:cubicBezTo>
                  <a:lnTo>
                    <a:pt x="88767" y="887671"/>
                  </a:lnTo>
                  <a:cubicBezTo>
                    <a:pt x="39742" y="887671"/>
                    <a:pt x="0" y="847929"/>
                    <a:pt x="0" y="798904"/>
                  </a:cubicBezTo>
                  <a:lnTo>
                    <a:pt x="0" y="88767"/>
                  </a:lnTo>
                  <a:close/>
                </a:path>
              </a:pathLst>
            </a:custGeom>
            <a:ln>
              <a:noFill/>
            </a:ln>
            <a:effectLst>
              <a:outerShdw blurRad="44450" dist="27940" dir="5400000" algn="ctr">
                <a:srgbClr val="000000">
                  <a:alpha val="32000"/>
                </a:srgbClr>
              </a:outerShdw>
            </a:effectLst>
            <a:sp3d>
              <a:bevelT w="190500" h="381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65048" numCol="1" spcCol="1270" anchor="ctr" anchorCtr="0">
              <a:noAutofit/>
            </a:bodyPr>
            <a:lstStyle/>
            <a:p>
              <a:pPr lvl="0" algn="ctr" defTabSz="800100">
                <a:lnSpc>
                  <a:spcPct val="90000"/>
                </a:lnSpc>
                <a:spcBef>
                  <a:spcPct val="0"/>
                </a:spcBef>
                <a:spcAft>
                  <a:spcPct val="35000"/>
                </a:spcAft>
              </a:pPr>
              <a:endParaRPr lang="en-US" sz="1800" b="1" kern="1200" dirty="0"/>
            </a:p>
            <a:p>
              <a:pPr lvl="0" algn="ctr" defTabSz="800100">
                <a:lnSpc>
                  <a:spcPct val="90000"/>
                </a:lnSpc>
                <a:spcBef>
                  <a:spcPct val="0"/>
                </a:spcBef>
                <a:spcAft>
                  <a:spcPct val="35000"/>
                </a:spcAft>
              </a:pPr>
              <a:r>
                <a:rPr lang="en-US" sz="1800" b="1" kern="1200" dirty="0"/>
                <a:t>Providers </a:t>
              </a:r>
            </a:p>
            <a:p>
              <a:pPr lvl="0" algn="ctr" defTabSz="800100">
                <a:lnSpc>
                  <a:spcPct val="90000"/>
                </a:lnSpc>
                <a:spcBef>
                  <a:spcPct val="0"/>
                </a:spcBef>
                <a:spcAft>
                  <a:spcPct val="35000"/>
                </a:spcAft>
              </a:pPr>
              <a:r>
                <a:rPr lang="en-US" sz="1600" kern="1200" dirty="0"/>
                <a:t>(Health services &amp; Functions)</a:t>
              </a:r>
            </a:p>
          </p:txBody>
        </p:sp>
        <p:sp>
          <p:nvSpPr>
            <p:cNvPr id="13" name="Freeform 12"/>
            <p:cNvSpPr/>
            <p:nvPr/>
          </p:nvSpPr>
          <p:spPr>
            <a:xfrm>
              <a:off x="5209068" y="1914803"/>
              <a:ext cx="2308116" cy="4150096"/>
            </a:xfrm>
            <a:custGeom>
              <a:avLst/>
              <a:gdLst>
                <a:gd name="connsiteX0" fmla="*/ 0 w 1476320"/>
                <a:gd name="connsiteY0" fmla="*/ 147632 h 2700000"/>
                <a:gd name="connsiteX1" fmla="*/ 147632 w 1476320"/>
                <a:gd name="connsiteY1" fmla="*/ 0 h 2700000"/>
                <a:gd name="connsiteX2" fmla="*/ 1328688 w 1476320"/>
                <a:gd name="connsiteY2" fmla="*/ 0 h 2700000"/>
                <a:gd name="connsiteX3" fmla="*/ 1476320 w 1476320"/>
                <a:gd name="connsiteY3" fmla="*/ 147632 h 2700000"/>
                <a:gd name="connsiteX4" fmla="*/ 1476320 w 1476320"/>
                <a:gd name="connsiteY4" fmla="*/ 2552368 h 2700000"/>
                <a:gd name="connsiteX5" fmla="*/ 1328688 w 1476320"/>
                <a:gd name="connsiteY5" fmla="*/ 2700000 h 2700000"/>
                <a:gd name="connsiteX6" fmla="*/ 147632 w 1476320"/>
                <a:gd name="connsiteY6" fmla="*/ 2700000 h 2700000"/>
                <a:gd name="connsiteX7" fmla="*/ 0 w 1476320"/>
                <a:gd name="connsiteY7" fmla="*/ 2552368 h 2700000"/>
                <a:gd name="connsiteX8" fmla="*/ 0 w 1476320"/>
                <a:gd name="connsiteY8" fmla="*/ 147632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2700000">
                  <a:moveTo>
                    <a:pt x="0" y="147632"/>
                  </a:moveTo>
                  <a:cubicBezTo>
                    <a:pt x="0" y="66097"/>
                    <a:pt x="66097" y="0"/>
                    <a:pt x="147632" y="0"/>
                  </a:cubicBezTo>
                  <a:lnTo>
                    <a:pt x="1328688" y="0"/>
                  </a:lnTo>
                  <a:cubicBezTo>
                    <a:pt x="1410223" y="0"/>
                    <a:pt x="1476320" y="66097"/>
                    <a:pt x="1476320" y="147632"/>
                  </a:cubicBezTo>
                  <a:lnTo>
                    <a:pt x="1476320" y="2552368"/>
                  </a:lnTo>
                  <a:cubicBezTo>
                    <a:pt x="1476320" y="2633903"/>
                    <a:pt x="1410223" y="2700000"/>
                    <a:pt x="1328688" y="2700000"/>
                  </a:cubicBezTo>
                  <a:lnTo>
                    <a:pt x="147632" y="2700000"/>
                  </a:lnTo>
                  <a:cubicBezTo>
                    <a:pt x="66097" y="2700000"/>
                    <a:pt x="0" y="2633903"/>
                    <a:pt x="0" y="2552368"/>
                  </a:cubicBezTo>
                  <a:lnTo>
                    <a:pt x="0" y="147632"/>
                  </a:lnTo>
                  <a:close/>
                </a:path>
              </a:pathLst>
            </a:custGeom>
            <a:ln>
              <a:noFill/>
            </a:ln>
            <a:effectLst>
              <a:outerShdw blurRad="44450" dist="27940" dir="5400000" algn="ctr">
                <a:srgbClr val="000000">
                  <a:alpha val="32000"/>
                </a:srgbClr>
              </a:outerShdw>
            </a:effectLst>
            <a:sp3d>
              <a:bevelT w="190500" h="381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1256" tIns="171256" rIns="171256" bIns="171256" numCol="1" spcCol="1270" anchor="t" anchorCtr="0">
              <a:noAutofit/>
            </a:bodyPr>
            <a:lstStyle/>
            <a:p>
              <a:pPr marL="0" lvl="2" defTabSz="800100">
                <a:lnSpc>
                  <a:spcPct val="90000"/>
                </a:lnSpc>
                <a:spcBef>
                  <a:spcPct val="0"/>
                </a:spcBef>
                <a:spcAft>
                  <a:spcPct val="15000"/>
                </a:spcAft>
                <a:buSzPct val="60000"/>
              </a:pPr>
              <a:r>
                <a:rPr lang="en-US" sz="1600" b="1" dirty="0"/>
                <a:t>Centers, clinics and hospitals, p</a:t>
              </a:r>
              <a:r>
                <a:rPr lang="en-GB" sz="1600" b="1" dirty="0" err="1"/>
                <a:t>ublic</a:t>
              </a:r>
              <a:r>
                <a:rPr lang="en-GB" sz="1600" b="1" dirty="0"/>
                <a:t> health services</a:t>
              </a:r>
            </a:p>
            <a:p>
              <a:pPr marL="114300" lvl="2" indent="-114300" defTabSz="800100">
                <a:lnSpc>
                  <a:spcPct val="90000"/>
                </a:lnSpc>
                <a:spcBef>
                  <a:spcPct val="0"/>
                </a:spcBef>
                <a:spcAft>
                  <a:spcPct val="15000"/>
                </a:spcAft>
                <a:buSzPct val="100000"/>
                <a:buFont typeface="Arial" panose="020B0604020202020204" pitchFamily="34" charset="0"/>
                <a:buChar char="•"/>
              </a:pPr>
              <a:r>
                <a:rPr lang="en-GB" sz="1400" dirty="0"/>
                <a:t>Central government</a:t>
              </a:r>
            </a:p>
            <a:p>
              <a:pPr marL="114300" lvl="2" indent="-114300" defTabSz="800100">
                <a:lnSpc>
                  <a:spcPct val="90000"/>
                </a:lnSpc>
                <a:spcBef>
                  <a:spcPct val="0"/>
                </a:spcBef>
                <a:spcAft>
                  <a:spcPct val="15000"/>
                </a:spcAft>
                <a:buSzPct val="100000"/>
                <a:buFont typeface="Arial" panose="020B0604020202020204" pitchFamily="34" charset="0"/>
                <a:buChar char="•"/>
              </a:pPr>
              <a:r>
                <a:rPr lang="en-GB" sz="1400" dirty="0"/>
                <a:t>State/Local government</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Private</a:t>
              </a:r>
            </a:p>
            <a:p>
              <a:pPr marL="114300" lvl="2" indent="-114300" defTabSz="800100">
                <a:lnSpc>
                  <a:spcPct val="90000"/>
                </a:lnSpc>
                <a:spcBef>
                  <a:spcPct val="0"/>
                </a:spcBef>
                <a:spcAft>
                  <a:spcPct val="15000"/>
                </a:spcAft>
                <a:buSzPct val="100000"/>
                <a:buFont typeface="Arial" panose="020B0604020202020204" pitchFamily="34" charset="0"/>
                <a:buChar char="•"/>
              </a:pPr>
              <a:r>
                <a:rPr lang="en-US" sz="1400" dirty="0"/>
                <a:t>NGOs</a:t>
              </a:r>
            </a:p>
          </p:txBody>
        </p:sp>
        <p:sp>
          <p:nvSpPr>
            <p:cNvPr id="14" name="Freeform 13"/>
            <p:cNvSpPr/>
            <p:nvPr/>
          </p:nvSpPr>
          <p:spPr>
            <a:xfrm>
              <a:off x="7195223" y="1146268"/>
              <a:ext cx="398161" cy="298265"/>
            </a:xfrm>
            <a:custGeom>
              <a:avLst/>
              <a:gdLst>
                <a:gd name="connsiteX0" fmla="*/ 0 w 474361"/>
                <a:gd name="connsiteY0" fmla="*/ 73524 h 367621"/>
                <a:gd name="connsiteX1" fmla="*/ 290551 w 474361"/>
                <a:gd name="connsiteY1" fmla="*/ 73524 h 367621"/>
                <a:gd name="connsiteX2" fmla="*/ 290551 w 474361"/>
                <a:gd name="connsiteY2" fmla="*/ 0 h 367621"/>
                <a:gd name="connsiteX3" fmla="*/ 474361 w 474361"/>
                <a:gd name="connsiteY3" fmla="*/ 183811 h 367621"/>
                <a:gd name="connsiteX4" fmla="*/ 290551 w 474361"/>
                <a:gd name="connsiteY4" fmla="*/ 367621 h 367621"/>
                <a:gd name="connsiteX5" fmla="*/ 290551 w 474361"/>
                <a:gd name="connsiteY5" fmla="*/ 294097 h 367621"/>
                <a:gd name="connsiteX6" fmla="*/ 0 w 474361"/>
                <a:gd name="connsiteY6" fmla="*/ 294097 h 367621"/>
                <a:gd name="connsiteX7" fmla="*/ 0 w 474361"/>
                <a:gd name="connsiteY7" fmla="*/ 73524 h 36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61" h="367621">
                  <a:moveTo>
                    <a:pt x="0" y="73524"/>
                  </a:moveTo>
                  <a:lnTo>
                    <a:pt x="290551" y="73524"/>
                  </a:lnTo>
                  <a:lnTo>
                    <a:pt x="290551" y="0"/>
                  </a:lnTo>
                  <a:lnTo>
                    <a:pt x="474361" y="183811"/>
                  </a:lnTo>
                  <a:lnTo>
                    <a:pt x="290551" y="367621"/>
                  </a:lnTo>
                  <a:lnTo>
                    <a:pt x="290551" y="294097"/>
                  </a:lnTo>
                  <a:lnTo>
                    <a:pt x="0" y="294097"/>
                  </a:lnTo>
                  <a:lnTo>
                    <a:pt x="0" y="73524"/>
                  </a:lnTo>
                  <a:close/>
                </a:path>
              </a:pathLst>
            </a:custGeom>
            <a:solidFill>
              <a:schemeClr val="accent2"/>
            </a:solidFill>
            <a:ln>
              <a:noFill/>
            </a:ln>
            <a:effectLst>
              <a:outerShdw blurRad="44450" dist="27940" dir="5400000" algn="ctr">
                <a:srgbClr val="000000">
                  <a:alpha val="32000"/>
                </a:srgbClr>
              </a:outerShdw>
            </a:effectLst>
            <a:sp3d>
              <a:bevelT w="190500" h="381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3524" rIns="110286" bIns="73524" numCol="1" spcCol="1270" anchor="ctr" anchorCtr="0">
              <a:noAutofit/>
            </a:bodyPr>
            <a:lstStyle/>
            <a:p>
              <a:pPr lvl="0" algn="ctr" defTabSz="622300">
                <a:lnSpc>
                  <a:spcPct val="90000"/>
                </a:lnSpc>
                <a:spcBef>
                  <a:spcPct val="0"/>
                </a:spcBef>
                <a:spcAft>
                  <a:spcPct val="35000"/>
                </a:spcAft>
              </a:pPr>
              <a:endParaRPr lang="en-US" sz="1400" kern="1200"/>
            </a:p>
          </p:txBody>
        </p:sp>
        <p:sp>
          <p:nvSpPr>
            <p:cNvPr id="15" name="Freeform 14"/>
            <p:cNvSpPr/>
            <p:nvPr/>
          </p:nvSpPr>
          <p:spPr>
            <a:xfrm>
              <a:off x="7652423" y="762001"/>
              <a:ext cx="1312561" cy="1537071"/>
            </a:xfrm>
            <a:custGeom>
              <a:avLst/>
              <a:gdLst>
                <a:gd name="connsiteX0" fmla="*/ 0 w 1476320"/>
                <a:gd name="connsiteY0" fmla="*/ 88767 h 887671"/>
                <a:gd name="connsiteX1" fmla="*/ 88767 w 1476320"/>
                <a:gd name="connsiteY1" fmla="*/ 0 h 887671"/>
                <a:gd name="connsiteX2" fmla="*/ 1387553 w 1476320"/>
                <a:gd name="connsiteY2" fmla="*/ 0 h 887671"/>
                <a:gd name="connsiteX3" fmla="*/ 1476320 w 1476320"/>
                <a:gd name="connsiteY3" fmla="*/ 88767 h 887671"/>
                <a:gd name="connsiteX4" fmla="*/ 1476320 w 1476320"/>
                <a:gd name="connsiteY4" fmla="*/ 798904 h 887671"/>
                <a:gd name="connsiteX5" fmla="*/ 1387553 w 1476320"/>
                <a:gd name="connsiteY5" fmla="*/ 887671 h 887671"/>
                <a:gd name="connsiteX6" fmla="*/ 88767 w 1476320"/>
                <a:gd name="connsiteY6" fmla="*/ 887671 h 887671"/>
                <a:gd name="connsiteX7" fmla="*/ 0 w 1476320"/>
                <a:gd name="connsiteY7" fmla="*/ 798904 h 887671"/>
                <a:gd name="connsiteX8" fmla="*/ 0 w 1476320"/>
                <a:gd name="connsiteY8" fmla="*/ 88767 h 88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20" h="887671">
                  <a:moveTo>
                    <a:pt x="0" y="88767"/>
                  </a:moveTo>
                  <a:cubicBezTo>
                    <a:pt x="0" y="39742"/>
                    <a:pt x="39742" y="0"/>
                    <a:pt x="88767" y="0"/>
                  </a:cubicBezTo>
                  <a:lnTo>
                    <a:pt x="1387553" y="0"/>
                  </a:lnTo>
                  <a:cubicBezTo>
                    <a:pt x="1436578" y="0"/>
                    <a:pt x="1476320" y="39742"/>
                    <a:pt x="1476320" y="88767"/>
                  </a:cubicBezTo>
                  <a:lnTo>
                    <a:pt x="1476320" y="798904"/>
                  </a:lnTo>
                  <a:cubicBezTo>
                    <a:pt x="1476320" y="847929"/>
                    <a:pt x="1436578" y="887671"/>
                    <a:pt x="1387553" y="887671"/>
                  </a:cubicBezTo>
                  <a:lnTo>
                    <a:pt x="88767" y="887671"/>
                  </a:lnTo>
                  <a:cubicBezTo>
                    <a:pt x="39742" y="887671"/>
                    <a:pt x="0" y="847929"/>
                    <a:pt x="0" y="798904"/>
                  </a:cubicBezTo>
                  <a:lnTo>
                    <a:pt x="0" y="88767"/>
                  </a:lnTo>
                  <a:close/>
                </a:path>
              </a:pathLst>
            </a:custGeom>
            <a:solidFill>
              <a:schemeClr val="accent2"/>
            </a:solidFill>
            <a:ln>
              <a:noFill/>
            </a:ln>
            <a:effectLst>
              <a:outerShdw blurRad="44450" dist="27940" dir="5400000" algn="ctr">
                <a:srgbClr val="000000">
                  <a:alpha val="32000"/>
                </a:srgbClr>
              </a:outerShdw>
            </a:effectLst>
            <a:sp3d>
              <a:bevelT w="190500" h="381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65048" numCol="1" spcCol="1270" anchor="ctr" anchorCtr="0">
              <a:noAutofit/>
            </a:bodyPr>
            <a:lstStyle/>
            <a:p>
              <a:pPr lvl="0" algn="ctr" defTabSz="800100">
                <a:lnSpc>
                  <a:spcPct val="90000"/>
                </a:lnSpc>
                <a:spcBef>
                  <a:spcPct val="0"/>
                </a:spcBef>
                <a:spcAft>
                  <a:spcPct val="35000"/>
                </a:spcAft>
              </a:pPr>
              <a:endParaRPr lang="en-US" sz="1400" b="1" kern="1200" dirty="0"/>
            </a:p>
            <a:p>
              <a:pPr lvl="0" algn="ctr" defTabSz="800100">
                <a:lnSpc>
                  <a:spcPct val="90000"/>
                </a:lnSpc>
                <a:spcBef>
                  <a:spcPct val="0"/>
                </a:spcBef>
                <a:spcAft>
                  <a:spcPct val="35000"/>
                </a:spcAft>
              </a:pPr>
              <a:r>
                <a:rPr lang="en-US" sz="1400" b="1" kern="1200" dirty="0"/>
                <a:t>Beneficiaries </a:t>
              </a:r>
              <a:r>
                <a:rPr lang="en-US" sz="1400" kern="1200" dirty="0"/>
                <a:t>(By age, sex, region, disease, income group)</a:t>
              </a:r>
            </a:p>
          </p:txBody>
        </p:sp>
      </p:grpSp>
      <p:sp>
        <p:nvSpPr>
          <p:cNvPr id="4" name="Text Placeholder 8"/>
          <p:cNvSpPr txBox="1">
            <a:spLocks/>
          </p:cNvSpPr>
          <p:nvPr/>
        </p:nvSpPr>
        <p:spPr>
          <a:xfrm>
            <a:off x="228600" y="228600"/>
            <a:ext cx="8590346" cy="681036"/>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200" b="1" dirty="0"/>
              <a:t>National Health Accounts - Flow of Funds</a:t>
            </a:r>
          </a:p>
        </p:txBody>
      </p:sp>
      <p:sp>
        <p:nvSpPr>
          <p:cNvPr id="7" name="TextBox 6"/>
          <p:cNvSpPr txBox="1"/>
          <p:nvPr/>
        </p:nvSpPr>
        <p:spPr>
          <a:xfrm>
            <a:off x="152400" y="6581001"/>
            <a:ext cx="2008435" cy="276999"/>
          </a:xfrm>
          <a:prstGeom prst="rect">
            <a:avLst/>
          </a:prstGeom>
          <a:noFill/>
        </p:spPr>
        <p:txBody>
          <a:bodyPr wrap="none" rtlCol="0">
            <a:spAutoFit/>
          </a:bodyPr>
          <a:lstStyle/>
          <a:p>
            <a:r>
              <a:rPr lang="en-US" sz="1200" dirty="0"/>
              <a:t>OOP: Out-of-pocket payment</a:t>
            </a:r>
          </a:p>
        </p:txBody>
      </p:sp>
    </p:spTree>
    <p:extLst>
      <p:ext uri="{BB962C8B-B14F-4D97-AF65-F5344CB8AC3E}">
        <p14:creationId xmlns:p14="http://schemas.microsoft.com/office/powerpoint/2010/main" val="1412725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399" y="-1"/>
            <a:ext cx="8522018" cy="6440805"/>
          </a:xfrm>
          <a:prstGeom prst="rect">
            <a:avLst/>
          </a:prstGeom>
        </p:spPr>
      </p:pic>
      <p:sp>
        <p:nvSpPr>
          <p:cNvPr id="4" name="Rectangle 3"/>
          <p:cNvSpPr/>
          <p:nvPr/>
        </p:nvSpPr>
        <p:spPr>
          <a:xfrm>
            <a:off x="63062" y="6581001"/>
            <a:ext cx="9080938" cy="276999"/>
          </a:xfrm>
          <a:prstGeom prst="rect">
            <a:avLst/>
          </a:prstGeom>
        </p:spPr>
        <p:txBody>
          <a:bodyPr wrap="square">
            <a:spAutoFit/>
          </a:bodyPr>
          <a:lstStyle/>
          <a:p>
            <a:r>
              <a:rPr lang="en-US" sz="1200" dirty="0">
                <a:solidFill>
                  <a:srgbClr val="221E1F"/>
                </a:solidFill>
                <a:latin typeface="Frugal Sans"/>
              </a:rPr>
              <a:t>Source: WHO, India Health Financing Profile 2017: India (2013-2014) </a:t>
            </a:r>
          </a:p>
        </p:txBody>
      </p:sp>
      <p:sp>
        <p:nvSpPr>
          <p:cNvPr id="2" name="Title 1"/>
          <p:cNvSpPr>
            <a:spLocks noGrp="1"/>
          </p:cNvSpPr>
          <p:nvPr>
            <p:ph type="title"/>
          </p:nvPr>
        </p:nvSpPr>
        <p:spPr>
          <a:xfrm>
            <a:off x="76200" y="5791200"/>
            <a:ext cx="2590800" cy="625956"/>
          </a:xfrm>
        </p:spPr>
        <p:txBody>
          <a:bodyPr>
            <a:noAutofit/>
          </a:bodyPr>
          <a:lstStyle/>
          <a:p>
            <a:pPr algn="l"/>
            <a:r>
              <a:rPr lang="en-US" sz="2000" dirty="0"/>
              <a:t>India Health </a:t>
            </a:r>
            <a:br>
              <a:rPr lang="en-US" sz="2000" dirty="0"/>
            </a:br>
            <a:r>
              <a:rPr lang="en-US" sz="2000" dirty="0"/>
              <a:t>Financing Flows </a:t>
            </a:r>
          </a:p>
        </p:txBody>
      </p:sp>
    </p:spTree>
    <p:extLst>
      <p:ext uri="{BB962C8B-B14F-4D97-AF65-F5344CB8AC3E}">
        <p14:creationId xmlns:p14="http://schemas.microsoft.com/office/powerpoint/2010/main" val="40290684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&amp; Resources</a:t>
            </a:r>
          </a:p>
        </p:txBody>
      </p:sp>
      <p:sp>
        <p:nvSpPr>
          <p:cNvPr id="3" name="Content Placeholder 2"/>
          <p:cNvSpPr>
            <a:spLocks noGrp="1"/>
          </p:cNvSpPr>
          <p:nvPr>
            <p:ph idx="1"/>
          </p:nvPr>
        </p:nvSpPr>
        <p:spPr/>
        <p:txBody>
          <a:bodyPr>
            <a:noAutofit/>
          </a:bodyPr>
          <a:lstStyle/>
          <a:p>
            <a:r>
              <a:rPr lang="en-US" sz="1800" dirty="0"/>
              <a:t>Part 2. Results for Development (R4D). Immunization financing: a resource guide for advocates, policymakers, and program managers. Washington D.C.: R4D; 2017.</a:t>
            </a:r>
          </a:p>
          <a:p>
            <a:r>
              <a:rPr lang="en-US" sz="1800" dirty="0" err="1"/>
              <a:t>Kutzin</a:t>
            </a:r>
            <a:r>
              <a:rPr lang="en-US" sz="1800" dirty="0"/>
              <a:t> J., Witter S., Jowett M., </a:t>
            </a:r>
            <a:r>
              <a:rPr lang="en-US" sz="1800" dirty="0" err="1"/>
              <a:t>Bayarsaikhan</a:t>
            </a:r>
            <a:r>
              <a:rPr lang="en-US" sz="1800" dirty="0"/>
              <a:t> D. Developing a national health financing strategy: a reference guide. Geneva: World Health Organization; 2017. (Health Financing Guidance No 3) License: CCBY-NC-SA3.0IGO</a:t>
            </a:r>
          </a:p>
          <a:p>
            <a:r>
              <a:rPr lang="en-US" sz="1800" dirty="0"/>
              <a:t>World Health Organization. Regional Office for South-East Asia. (‎2017)‎. Health financing profile 2017: India. World Health Organization. Regional Office for South-East Asia. </a:t>
            </a:r>
            <a:r>
              <a:rPr lang="en-US" sz="1800" dirty="0">
                <a:hlinkClick r:id="rId2"/>
              </a:rPr>
              <a:t>https://apps.who.int/iris/handle/10665/259642</a:t>
            </a:r>
            <a:r>
              <a:rPr lang="en-US" sz="1800" dirty="0"/>
              <a:t>. License: CC BY-NC-SA 3.0 IGO</a:t>
            </a:r>
          </a:p>
          <a:p>
            <a:r>
              <a:rPr lang="en-US" sz="1800" dirty="0"/>
              <a:t>National Health Systems Resource Centre (NHSRC). Technical Support Institute with National Health Mission (Government of India National Health Mission): Practice Areas - Healthcare Financing</a:t>
            </a:r>
            <a:r>
              <a:rPr lang="en-US" sz="1800" b="1" dirty="0"/>
              <a:t>. </a:t>
            </a:r>
            <a:r>
              <a:rPr lang="en-US" sz="1800" dirty="0">
                <a:hlinkClick r:id="rId3"/>
              </a:rPr>
              <a:t>http://nhsrcindia.org/healthcare-financing</a:t>
            </a:r>
            <a:endParaRPr lang="en-US" sz="1800" dirty="0"/>
          </a:p>
          <a:p>
            <a:endParaRPr lang="en-US" sz="1800" dirty="0"/>
          </a:p>
          <a:p>
            <a:endParaRPr lang="en-US" sz="1800" dirty="0"/>
          </a:p>
        </p:txBody>
      </p:sp>
    </p:spTree>
    <p:extLst>
      <p:ext uri="{BB962C8B-B14F-4D97-AF65-F5344CB8AC3E}">
        <p14:creationId xmlns:p14="http://schemas.microsoft.com/office/powerpoint/2010/main" val="1904575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B2</a:t>
            </a:r>
            <a:br>
              <a:rPr lang="en-US" dirty="0"/>
            </a:br>
            <a:r>
              <a:rPr lang="en-US" dirty="0"/>
              <a:t>Financing Sources in Financing Immunization Programs</a:t>
            </a:r>
          </a:p>
        </p:txBody>
      </p:sp>
    </p:spTree>
    <p:extLst>
      <p:ext uri="{BB962C8B-B14F-4D97-AF65-F5344CB8AC3E}">
        <p14:creationId xmlns:p14="http://schemas.microsoft.com/office/powerpoint/2010/main" val="17561471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Funding</a:t>
            </a:r>
          </a:p>
        </p:txBody>
      </p:sp>
      <p:sp>
        <p:nvSpPr>
          <p:cNvPr id="3" name="Content Placeholder 2"/>
          <p:cNvSpPr>
            <a:spLocks noGrp="1"/>
          </p:cNvSpPr>
          <p:nvPr>
            <p:ph idx="1"/>
          </p:nvPr>
        </p:nvSpPr>
        <p:spPr/>
        <p:txBody>
          <a:bodyPr>
            <a:noAutofit/>
          </a:bodyPr>
          <a:lstStyle/>
          <a:p>
            <a:r>
              <a:rPr lang="en-US" sz="2400" dirty="0"/>
              <a:t>As countries transition away from donor support, </a:t>
            </a:r>
            <a:r>
              <a:rPr lang="en-US" sz="2400" b="1" dirty="0"/>
              <a:t>domestic public funding sources </a:t>
            </a:r>
            <a:r>
              <a:rPr lang="en-US" sz="2400" dirty="0"/>
              <a:t>play an increasingly important role in bridging the gap in financing</a:t>
            </a:r>
          </a:p>
          <a:p>
            <a:r>
              <a:rPr lang="en-US" sz="2400" dirty="0"/>
              <a:t>A study of 40 GAVI countries in 2008-11* showed government spending from all sources covered an estimated  </a:t>
            </a:r>
          </a:p>
          <a:p>
            <a:pPr lvl="1"/>
            <a:r>
              <a:rPr lang="en-US" sz="2000" dirty="0"/>
              <a:t>67% of total routine immunization costs </a:t>
            </a:r>
          </a:p>
          <a:p>
            <a:pPr lvl="1"/>
            <a:r>
              <a:rPr lang="en-US" sz="2000" dirty="0"/>
              <a:t>76% of shared service delivery costs</a:t>
            </a:r>
          </a:p>
          <a:p>
            <a:r>
              <a:rPr lang="en-US" sz="2400" dirty="0"/>
              <a:t>Most of domestic funding spent at the primary health care level*</a:t>
            </a:r>
          </a:p>
        </p:txBody>
      </p:sp>
      <p:sp>
        <p:nvSpPr>
          <p:cNvPr id="4" name="Rectangle 3"/>
          <p:cNvSpPr/>
          <p:nvPr/>
        </p:nvSpPr>
        <p:spPr>
          <a:xfrm>
            <a:off x="17585" y="6581001"/>
            <a:ext cx="8915400" cy="276999"/>
          </a:xfrm>
          <a:prstGeom prst="rect">
            <a:avLst/>
          </a:prstGeom>
        </p:spPr>
        <p:txBody>
          <a:bodyPr wrap="square">
            <a:spAutoFit/>
          </a:bodyPr>
          <a:lstStyle/>
          <a:p>
            <a:r>
              <a:rPr lang="en-US" sz="1200" dirty="0">
                <a:solidFill>
                  <a:srgbClr val="414142"/>
                </a:solidFill>
                <a:latin typeface="MaratSans-Regular"/>
              </a:rPr>
              <a:t>*Data from comprehensive multi-year plans (</a:t>
            </a:r>
            <a:r>
              <a:rPr lang="en-US" sz="1200" dirty="0" err="1">
                <a:solidFill>
                  <a:srgbClr val="414142"/>
                </a:solidFill>
                <a:latin typeface="MaratSans-Regular"/>
              </a:rPr>
              <a:t>cMYPs</a:t>
            </a:r>
            <a:r>
              <a:rPr lang="en-US" sz="1200" dirty="0">
                <a:solidFill>
                  <a:srgbClr val="414142"/>
                </a:solidFill>
                <a:latin typeface="MaratSans-Regular"/>
              </a:rPr>
              <a:t>) for immunization in 40 </a:t>
            </a:r>
            <a:r>
              <a:rPr lang="en-US" sz="1200" dirty="0" err="1">
                <a:solidFill>
                  <a:srgbClr val="414142"/>
                </a:solidFill>
                <a:latin typeface="MaratSans-Regular"/>
              </a:rPr>
              <a:t>Gavi</a:t>
            </a:r>
            <a:r>
              <a:rPr lang="en-US" sz="1200" dirty="0">
                <a:solidFill>
                  <a:srgbClr val="414142"/>
                </a:solidFill>
                <a:latin typeface="MaratSans-Regular"/>
              </a:rPr>
              <a:t> countries between 2008-11</a:t>
            </a:r>
            <a:endParaRPr lang="en-US" sz="1200" dirty="0"/>
          </a:p>
        </p:txBody>
      </p:sp>
    </p:spTree>
    <p:extLst>
      <p:ext uri="{BB962C8B-B14F-4D97-AF65-F5344CB8AC3E}">
        <p14:creationId xmlns:p14="http://schemas.microsoft.com/office/powerpoint/2010/main" val="6940648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Funding</a:t>
            </a:r>
          </a:p>
        </p:txBody>
      </p:sp>
      <p:sp>
        <p:nvSpPr>
          <p:cNvPr id="3" name="Content Placeholder 2"/>
          <p:cNvSpPr>
            <a:spLocks noGrp="1"/>
          </p:cNvSpPr>
          <p:nvPr>
            <p:ph idx="1"/>
          </p:nvPr>
        </p:nvSpPr>
        <p:spPr>
          <a:xfrm>
            <a:off x="628650" y="1825625"/>
            <a:ext cx="8058150" cy="4351338"/>
          </a:xfrm>
        </p:spPr>
        <p:txBody>
          <a:bodyPr>
            <a:noAutofit/>
          </a:bodyPr>
          <a:lstStyle/>
          <a:p>
            <a:pPr marL="0" indent="0">
              <a:buNone/>
            </a:pPr>
            <a:r>
              <a:rPr lang="en-US" sz="2400" b="1" dirty="0"/>
              <a:t>Domestic funding for health can come from public or private sources</a:t>
            </a:r>
          </a:p>
          <a:p>
            <a:r>
              <a:rPr lang="en-US" sz="2000" b="1" dirty="0"/>
              <a:t>Public </a:t>
            </a:r>
            <a:r>
              <a:rPr lang="en-US" sz="2000" dirty="0"/>
              <a:t>sources</a:t>
            </a:r>
            <a:r>
              <a:rPr lang="en-US" sz="2000" b="1" dirty="0"/>
              <a:t> </a:t>
            </a:r>
            <a:r>
              <a:rPr lang="en-US" sz="2000" dirty="0"/>
              <a:t>include </a:t>
            </a:r>
            <a:r>
              <a:rPr lang="en-US" sz="2000" u="sng" dirty="0"/>
              <a:t>general revenue </a:t>
            </a:r>
            <a:r>
              <a:rPr lang="en-US" sz="2000" dirty="0"/>
              <a:t>raised through </a:t>
            </a:r>
          </a:p>
          <a:p>
            <a:pPr marL="685800" lvl="1" indent="-342900">
              <a:buFont typeface="+mj-lt"/>
              <a:buAutoNum type="arabicPeriod"/>
            </a:pPr>
            <a:r>
              <a:rPr lang="en-US" dirty="0"/>
              <a:t>Broad-based </a:t>
            </a:r>
            <a:r>
              <a:rPr lang="en-US" u="sng" dirty="0"/>
              <a:t>taxes</a:t>
            </a:r>
            <a:r>
              <a:rPr lang="en-US" dirty="0"/>
              <a:t> at the national or subnational levels</a:t>
            </a:r>
          </a:p>
          <a:p>
            <a:pPr marL="685800" lvl="1" indent="-342900">
              <a:buFont typeface="+mj-lt"/>
              <a:buAutoNum type="arabicPeriod"/>
            </a:pPr>
            <a:r>
              <a:rPr lang="en-US" u="sng" dirty="0"/>
              <a:t>Public insurance </a:t>
            </a:r>
            <a:r>
              <a:rPr lang="en-US" dirty="0"/>
              <a:t>contributions (mandatory) </a:t>
            </a:r>
          </a:p>
          <a:p>
            <a:pPr lvl="1">
              <a:buFont typeface="Wingdings" panose="05000000000000000000" pitchFamily="2" charset="2"/>
              <a:buChar char="Ø"/>
            </a:pPr>
            <a:r>
              <a:rPr lang="en-US" dirty="0"/>
              <a:t>Public revenue sources that flow through government systems are </a:t>
            </a:r>
            <a:r>
              <a:rPr lang="en-US" b="1" dirty="0"/>
              <a:t>more easily pooled and redistributed to achieve equity </a:t>
            </a:r>
            <a:r>
              <a:rPr lang="en-US" dirty="0"/>
              <a:t>and </a:t>
            </a:r>
            <a:r>
              <a:rPr lang="en-US" b="1" dirty="0"/>
              <a:t>financial protection</a:t>
            </a:r>
          </a:p>
          <a:p>
            <a:pPr lvl="1">
              <a:buFont typeface="Wingdings" panose="05000000000000000000" pitchFamily="2" charset="2"/>
              <a:buChar char="Ø"/>
            </a:pPr>
            <a:r>
              <a:rPr lang="en-US" dirty="0"/>
              <a:t>Public sources may be complemented by “on-budget” external resources that flow through government accounting systems (e.g. sector wide approach) </a:t>
            </a:r>
          </a:p>
          <a:p>
            <a:pPr marL="342900" lvl="1" indent="0">
              <a:buNone/>
            </a:pPr>
            <a:endParaRPr lang="en-US" dirty="0"/>
          </a:p>
          <a:p>
            <a:r>
              <a:rPr lang="en-US" sz="2000" b="1" dirty="0"/>
              <a:t>Private </a:t>
            </a:r>
            <a:r>
              <a:rPr lang="en-US" sz="2000" dirty="0"/>
              <a:t>sources</a:t>
            </a:r>
            <a:r>
              <a:rPr lang="en-US" sz="2000" b="1" dirty="0"/>
              <a:t> </a:t>
            </a:r>
            <a:r>
              <a:rPr lang="en-US" sz="2000" dirty="0"/>
              <a:t>include </a:t>
            </a:r>
          </a:p>
          <a:p>
            <a:pPr marL="685800" lvl="1" indent="-342900">
              <a:buFont typeface="+mj-lt"/>
              <a:buAutoNum type="arabicPeriod"/>
            </a:pPr>
            <a:r>
              <a:rPr lang="en-US" dirty="0"/>
              <a:t>Private </a:t>
            </a:r>
            <a:r>
              <a:rPr lang="en-US" u="sng" dirty="0"/>
              <a:t>health insurance</a:t>
            </a:r>
            <a:r>
              <a:rPr lang="en-US" dirty="0"/>
              <a:t> premiums (voluntary) </a:t>
            </a:r>
          </a:p>
          <a:p>
            <a:pPr marL="685800" lvl="1" indent="-342900">
              <a:buFont typeface="+mj-lt"/>
              <a:buAutoNum type="arabicPeriod"/>
            </a:pPr>
            <a:r>
              <a:rPr lang="en-US" dirty="0"/>
              <a:t>Formal or informal </a:t>
            </a:r>
            <a:r>
              <a:rPr lang="en-US" u="sng" dirty="0"/>
              <a:t>user fees </a:t>
            </a:r>
            <a:r>
              <a:rPr lang="en-US" dirty="0"/>
              <a:t>paid at the point of service</a:t>
            </a:r>
          </a:p>
        </p:txBody>
      </p:sp>
    </p:spTree>
    <p:extLst>
      <p:ext uri="{BB962C8B-B14F-4D97-AF65-F5344CB8AC3E}">
        <p14:creationId xmlns:p14="http://schemas.microsoft.com/office/powerpoint/2010/main" val="85177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Vaccine Benefits</a:t>
            </a:r>
          </a:p>
        </p:txBody>
      </p:sp>
      <p:sp>
        <p:nvSpPr>
          <p:cNvPr id="4" name="Content Placeholder 3"/>
          <p:cNvSpPr>
            <a:spLocks noGrp="1"/>
          </p:cNvSpPr>
          <p:nvPr>
            <p:ph idx="1"/>
          </p:nvPr>
        </p:nvSpPr>
        <p:spPr>
          <a:xfrm>
            <a:off x="628650" y="2057400"/>
            <a:ext cx="8210550" cy="4492823"/>
          </a:xfrm>
        </p:spPr>
        <p:txBody>
          <a:bodyPr>
            <a:noAutofit/>
          </a:bodyPr>
          <a:lstStyle/>
          <a:p>
            <a:pPr marL="0" indent="0">
              <a:spcBef>
                <a:spcPts val="1200"/>
              </a:spcBef>
              <a:buNone/>
            </a:pPr>
            <a:r>
              <a:rPr lang="en-US" sz="3200" dirty="0"/>
              <a:t>Vaccines prevent illness, disability, death</a:t>
            </a:r>
          </a:p>
          <a:p>
            <a:pPr lvl="1">
              <a:spcBef>
                <a:spcPts val="1200"/>
              </a:spcBef>
            </a:pPr>
            <a:r>
              <a:rPr lang="en-US" sz="2400" dirty="0"/>
              <a:t>Vaccine-preventable diseases</a:t>
            </a:r>
            <a:r>
              <a:rPr lang="en-US" sz="2400" dirty="0">
                <a:sym typeface="Wingdings" panose="05000000000000000000" pitchFamily="2" charset="2"/>
              </a:rPr>
              <a:t> </a:t>
            </a:r>
            <a:r>
              <a:rPr lang="en-US" sz="2400" dirty="0"/>
              <a:t> include </a:t>
            </a:r>
          </a:p>
          <a:p>
            <a:pPr lvl="2">
              <a:spcBef>
                <a:spcPts val="1200"/>
              </a:spcBef>
              <a:buFont typeface="Wingdings" panose="05000000000000000000" pitchFamily="2" charset="2"/>
              <a:buChar char="Ø"/>
            </a:pPr>
            <a:r>
              <a:rPr lang="en-US" sz="2100" dirty="0"/>
              <a:t>cervical cancer, diphtheria, hepatitis B, measles, mumps, pertussis pneumonia, polio, rotavirus </a:t>
            </a:r>
            <a:r>
              <a:rPr lang="en-US" sz="2100" dirty="0" err="1"/>
              <a:t>diarrhoea</a:t>
            </a:r>
            <a:r>
              <a:rPr lang="en-US" sz="2100" dirty="0"/>
              <a:t>, rubella and tetanus.</a:t>
            </a:r>
          </a:p>
          <a:p>
            <a:pPr lvl="2">
              <a:spcBef>
                <a:spcPts val="1200"/>
              </a:spcBef>
              <a:buFont typeface="Wingdings" panose="05000000000000000000" pitchFamily="2" charset="2"/>
              <a:buChar char="Ø"/>
            </a:pPr>
            <a:r>
              <a:rPr lang="en-US" sz="2100" dirty="0"/>
              <a:t>2 million lives saved every year</a:t>
            </a:r>
          </a:p>
          <a:p>
            <a:pPr marL="0" indent="0">
              <a:spcBef>
                <a:spcPts val="1200"/>
              </a:spcBef>
              <a:buNone/>
            </a:pPr>
            <a:r>
              <a:rPr lang="en-US" sz="3200" dirty="0"/>
              <a:t>Preventable sickness costs the health system</a:t>
            </a:r>
          </a:p>
          <a:p>
            <a:pPr lvl="1">
              <a:spcBef>
                <a:spcPts val="1200"/>
              </a:spcBef>
            </a:pPr>
            <a:r>
              <a:rPr lang="en-US" sz="2400" dirty="0"/>
              <a:t>	Rising health care coverage implies risking costs</a:t>
            </a:r>
          </a:p>
        </p:txBody>
      </p:sp>
      <p:sp>
        <p:nvSpPr>
          <p:cNvPr id="5" name="Rectangle 4"/>
          <p:cNvSpPr/>
          <p:nvPr/>
        </p:nvSpPr>
        <p:spPr>
          <a:xfrm>
            <a:off x="0" y="6550223"/>
            <a:ext cx="9144000" cy="276999"/>
          </a:xfrm>
          <a:prstGeom prst="rect">
            <a:avLst/>
          </a:prstGeom>
        </p:spPr>
        <p:txBody>
          <a:bodyPr wrap="square">
            <a:spAutoFit/>
          </a:bodyPr>
          <a:lstStyle/>
          <a:p>
            <a:r>
              <a:rPr lang="en-US" sz="1200" dirty="0"/>
              <a:t>Source: WHO 2018 Newsroom, Immunization Coverage, https://www.who.int/news-room/fact-sheets/detail/immunization-coverage</a:t>
            </a:r>
          </a:p>
        </p:txBody>
      </p:sp>
    </p:spTree>
    <p:extLst>
      <p:ext uri="{BB962C8B-B14F-4D97-AF65-F5344CB8AC3E}">
        <p14:creationId xmlns:p14="http://schemas.microsoft.com/office/powerpoint/2010/main" val="6015231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Funding - General Revenue Raised through </a:t>
            </a:r>
            <a:r>
              <a:rPr lang="en-US" u="sng" dirty="0"/>
              <a:t>Taxes</a:t>
            </a:r>
          </a:p>
        </p:txBody>
      </p:sp>
      <p:sp>
        <p:nvSpPr>
          <p:cNvPr id="3" name="Content Placeholder 2"/>
          <p:cNvSpPr>
            <a:spLocks noGrp="1"/>
          </p:cNvSpPr>
          <p:nvPr>
            <p:ph idx="1"/>
          </p:nvPr>
        </p:nvSpPr>
        <p:spPr>
          <a:xfrm>
            <a:off x="552450" y="1825624"/>
            <a:ext cx="8210550" cy="4651375"/>
          </a:xfrm>
        </p:spPr>
        <p:txBody>
          <a:bodyPr>
            <a:normAutofit/>
          </a:bodyPr>
          <a:lstStyle/>
          <a:p>
            <a:pPr marL="0" indent="0">
              <a:spcBef>
                <a:spcPts val="1200"/>
              </a:spcBef>
              <a:buNone/>
            </a:pPr>
            <a:r>
              <a:rPr lang="en-US" dirty="0"/>
              <a:t>General revenue includes the money that governments raise through taxes on</a:t>
            </a:r>
          </a:p>
          <a:p>
            <a:pPr lvl="1">
              <a:spcBef>
                <a:spcPts val="600"/>
              </a:spcBef>
              <a:buFont typeface="Wingdings" panose="05000000000000000000" pitchFamily="2" charset="2"/>
              <a:buChar char="Ø"/>
            </a:pPr>
            <a:r>
              <a:rPr lang="en-US" dirty="0"/>
              <a:t>Personal income, corporate income and profits </a:t>
            </a:r>
          </a:p>
          <a:p>
            <a:pPr lvl="1">
              <a:spcBef>
                <a:spcPts val="600"/>
              </a:spcBef>
              <a:buFont typeface="Wingdings" panose="05000000000000000000" pitchFamily="2" charset="2"/>
              <a:buChar char="Ø"/>
            </a:pPr>
            <a:r>
              <a:rPr lang="en-US" dirty="0"/>
              <a:t>Property and inheritance</a:t>
            </a:r>
          </a:p>
          <a:p>
            <a:pPr lvl="1">
              <a:spcBef>
                <a:spcPts val="600"/>
              </a:spcBef>
              <a:buFont typeface="Wingdings" panose="05000000000000000000" pitchFamily="2" charset="2"/>
              <a:buChar char="Ø"/>
            </a:pPr>
            <a:r>
              <a:rPr lang="en-US" dirty="0"/>
              <a:t>Duties and imports, sales taxes and </a:t>
            </a:r>
            <a:r>
              <a:rPr lang="en-US" dirty="0">
                <a:solidFill>
                  <a:srgbClr val="FF0000"/>
                </a:solidFill>
              </a:rPr>
              <a:t>value-added </a:t>
            </a:r>
          </a:p>
          <a:p>
            <a:pPr lvl="1">
              <a:spcBef>
                <a:spcPts val="600"/>
              </a:spcBef>
              <a:buFont typeface="Wingdings" panose="05000000000000000000" pitchFamily="2" charset="2"/>
              <a:buChar char="Ø"/>
            </a:pPr>
            <a:r>
              <a:rPr lang="en-US" dirty="0"/>
              <a:t>Payroll taxes and/or taxes on profits from the sale of natural resources</a:t>
            </a:r>
          </a:p>
          <a:p>
            <a:pPr marL="0" indent="0">
              <a:spcBef>
                <a:spcPts val="1200"/>
              </a:spcBef>
              <a:buNone/>
            </a:pPr>
            <a:r>
              <a:rPr lang="en-US" dirty="0"/>
              <a:t>Revenue is typically </a:t>
            </a:r>
            <a:r>
              <a:rPr lang="en-US" u="sng" dirty="0"/>
              <a:t>pooled in a consolidated fund</a:t>
            </a:r>
            <a:r>
              <a:rPr lang="en-US" dirty="0"/>
              <a:t> and appropriated to pay public expenses through regular budgeting and planning cycles</a:t>
            </a:r>
          </a:p>
          <a:p>
            <a:pPr marL="0" indent="0">
              <a:spcBef>
                <a:spcPts val="1200"/>
              </a:spcBef>
              <a:buNone/>
            </a:pPr>
            <a:endParaRPr lang="en-US" dirty="0"/>
          </a:p>
          <a:p>
            <a:pPr>
              <a:spcBef>
                <a:spcPts val="1200"/>
              </a:spcBef>
              <a:buFont typeface="Wingdings" panose="05000000000000000000" pitchFamily="2" charset="2"/>
              <a:buChar char="v"/>
            </a:pPr>
            <a:r>
              <a:rPr lang="en-US" sz="2400" dirty="0">
                <a:solidFill>
                  <a:schemeClr val="accent5"/>
                </a:solidFill>
              </a:rPr>
              <a:t>Single fund combination: offers a </a:t>
            </a:r>
            <a:r>
              <a:rPr lang="en-US" sz="2400" u="sng" dirty="0">
                <a:solidFill>
                  <a:schemeClr val="accent5"/>
                </a:solidFill>
              </a:rPr>
              <a:t>better opportunity </a:t>
            </a:r>
            <a:r>
              <a:rPr lang="en-US" sz="2400" dirty="0">
                <a:solidFill>
                  <a:schemeClr val="accent5"/>
                </a:solidFill>
              </a:rPr>
              <a:t>for </a:t>
            </a:r>
            <a:r>
              <a:rPr lang="en-US" sz="2400" u="sng" dirty="0">
                <a:solidFill>
                  <a:schemeClr val="accent5"/>
                </a:solidFill>
              </a:rPr>
              <a:t>redistribution</a:t>
            </a:r>
            <a:r>
              <a:rPr lang="en-US" sz="2400" dirty="0">
                <a:solidFill>
                  <a:schemeClr val="accent5"/>
                </a:solidFill>
              </a:rPr>
              <a:t> and efficient</a:t>
            </a:r>
            <a:r>
              <a:rPr lang="en-US" sz="2400" u="sng" dirty="0">
                <a:solidFill>
                  <a:schemeClr val="accent5"/>
                </a:solidFill>
              </a:rPr>
              <a:t> allocation </a:t>
            </a:r>
            <a:r>
              <a:rPr lang="en-US" sz="2400" dirty="0">
                <a:solidFill>
                  <a:schemeClr val="accent5"/>
                </a:solidFill>
              </a:rPr>
              <a:t>than other domestic resources that are not pooled in this way</a:t>
            </a:r>
          </a:p>
          <a:p>
            <a:pPr marL="0" indent="0">
              <a:spcBef>
                <a:spcPts val="600"/>
              </a:spcBef>
              <a:buNone/>
            </a:pPr>
            <a:endParaRPr lang="en-US" dirty="0"/>
          </a:p>
        </p:txBody>
      </p:sp>
    </p:spTree>
    <p:extLst>
      <p:ext uri="{BB962C8B-B14F-4D97-AF65-F5344CB8AC3E}">
        <p14:creationId xmlns:p14="http://schemas.microsoft.com/office/powerpoint/2010/main" val="15898811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Funding - General Revenue Raised through </a:t>
            </a:r>
            <a:r>
              <a:rPr lang="en-US" u="sng" dirty="0"/>
              <a:t>Taxes</a:t>
            </a:r>
          </a:p>
        </p:txBody>
      </p:sp>
      <p:sp>
        <p:nvSpPr>
          <p:cNvPr id="3" name="Content Placeholder 2"/>
          <p:cNvSpPr>
            <a:spLocks noGrp="1"/>
          </p:cNvSpPr>
          <p:nvPr>
            <p:ph idx="1"/>
          </p:nvPr>
        </p:nvSpPr>
        <p:spPr>
          <a:xfrm>
            <a:off x="304800" y="1825624"/>
            <a:ext cx="6858000" cy="4651375"/>
          </a:xfrm>
        </p:spPr>
        <p:txBody>
          <a:bodyPr>
            <a:normAutofit/>
          </a:bodyPr>
          <a:lstStyle/>
          <a:p>
            <a:pPr marL="0" indent="0">
              <a:spcBef>
                <a:spcPts val="1200"/>
              </a:spcBef>
              <a:buNone/>
            </a:pPr>
            <a:r>
              <a:rPr lang="en-US" sz="2400" dirty="0"/>
              <a:t>The amount of general revenue collected depends on </a:t>
            </a:r>
          </a:p>
          <a:p>
            <a:pPr lvl="2">
              <a:spcBef>
                <a:spcPts val="600"/>
              </a:spcBef>
              <a:buFont typeface="Wingdings" panose="05000000000000000000" pitchFamily="2" charset="2"/>
              <a:buChar char="Ø"/>
            </a:pPr>
            <a:r>
              <a:rPr lang="en-US" sz="2000" dirty="0"/>
              <a:t>Breadth of the country’s tax base &amp; </a:t>
            </a:r>
          </a:p>
          <a:p>
            <a:pPr lvl="2">
              <a:spcBef>
                <a:spcPts val="600"/>
              </a:spcBef>
              <a:buFont typeface="Wingdings" panose="05000000000000000000" pitchFamily="2" charset="2"/>
              <a:buChar char="Ø"/>
            </a:pPr>
            <a:r>
              <a:rPr lang="en-US" sz="2000" dirty="0"/>
              <a:t>Efficacy of tax collection and enforcement</a:t>
            </a:r>
          </a:p>
          <a:p>
            <a:pPr marL="685800" lvl="2" indent="0">
              <a:spcBef>
                <a:spcPts val="600"/>
              </a:spcBef>
              <a:buNone/>
            </a:pPr>
            <a:endParaRPr lang="en-US" sz="2000" dirty="0"/>
          </a:p>
          <a:p>
            <a:pPr marL="0" indent="0">
              <a:spcBef>
                <a:spcPts val="1200"/>
              </a:spcBef>
              <a:buNone/>
            </a:pPr>
            <a:r>
              <a:rPr lang="en-US" sz="2400" dirty="0"/>
              <a:t>Amount allocated to health --&gt; determined in part by the budget process and how the government sets priorities during budget formulation</a:t>
            </a:r>
          </a:p>
          <a:p>
            <a:pPr lvl="2">
              <a:spcBef>
                <a:spcPts val="600"/>
              </a:spcBef>
              <a:buFont typeface="Wingdings" panose="05000000000000000000" pitchFamily="2" charset="2"/>
              <a:buChar char="Ø"/>
            </a:pPr>
            <a:r>
              <a:rPr lang="en-US" sz="2000" dirty="0"/>
              <a:t>The allocation to immunization is within the pool of health funding </a:t>
            </a:r>
          </a:p>
          <a:p>
            <a:pPr lvl="2">
              <a:spcBef>
                <a:spcPts val="600"/>
              </a:spcBef>
              <a:buFont typeface="Wingdings" panose="05000000000000000000" pitchFamily="2" charset="2"/>
              <a:buChar char="Ø"/>
            </a:pPr>
            <a:r>
              <a:rPr lang="en-US" sz="2000" dirty="0"/>
              <a:t>Most LMICs make allocations to </a:t>
            </a:r>
            <a:r>
              <a:rPr lang="en-US" sz="2000" u="sng" dirty="0"/>
              <a:t>vaccine purchases </a:t>
            </a:r>
            <a:r>
              <a:rPr lang="en-US" sz="2000" dirty="0"/>
              <a:t>transparent through a dedicated budget line</a:t>
            </a:r>
          </a:p>
        </p:txBody>
      </p:sp>
      <p:sp>
        <p:nvSpPr>
          <p:cNvPr id="4" name="Rectangle 3"/>
          <p:cNvSpPr/>
          <p:nvPr/>
        </p:nvSpPr>
        <p:spPr>
          <a:xfrm>
            <a:off x="152400" y="6596390"/>
            <a:ext cx="4572000" cy="261610"/>
          </a:xfrm>
          <a:prstGeom prst="rect">
            <a:avLst/>
          </a:prstGeom>
        </p:spPr>
        <p:txBody>
          <a:bodyPr>
            <a:spAutoFit/>
          </a:bodyPr>
          <a:lstStyle/>
          <a:p>
            <a:r>
              <a:rPr lang="en-US" sz="1100" dirty="0">
                <a:solidFill>
                  <a:srgbClr val="414142"/>
                </a:solidFill>
                <a:latin typeface="MaratSans-Regular"/>
              </a:rPr>
              <a:t>LMIC: Low- and middle income countries</a:t>
            </a:r>
            <a:endParaRPr lang="en-US" sz="1100" dirty="0"/>
          </a:p>
        </p:txBody>
      </p:sp>
      <p:sp>
        <p:nvSpPr>
          <p:cNvPr id="6" name="Rectangle 5"/>
          <p:cNvSpPr/>
          <p:nvPr/>
        </p:nvSpPr>
        <p:spPr>
          <a:xfrm>
            <a:off x="7086600" y="2133600"/>
            <a:ext cx="1965847" cy="1200329"/>
          </a:xfrm>
          <a:prstGeom prst="rect">
            <a:avLst/>
          </a:prstGeom>
        </p:spPr>
        <p:txBody>
          <a:bodyPr wrap="square">
            <a:spAutoFit/>
          </a:bodyPr>
          <a:lstStyle/>
          <a:p>
            <a:pPr marL="177800" lvl="1" indent="-177800">
              <a:buFont typeface="Wingdings" panose="05000000000000000000" pitchFamily="2" charset="2"/>
              <a:buChar char="v"/>
            </a:pPr>
            <a:r>
              <a:rPr lang="en-US" dirty="0">
                <a:solidFill>
                  <a:schemeClr val="accent5"/>
                </a:solidFill>
              </a:rPr>
              <a:t>Both factors outside the health sector’s control</a:t>
            </a:r>
          </a:p>
        </p:txBody>
      </p:sp>
      <p:sp>
        <p:nvSpPr>
          <p:cNvPr id="8" name="Rectangle 7"/>
          <p:cNvSpPr/>
          <p:nvPr/>
        </p:nvSpPr>
        <p:spPr>
          <a:xfrm>
            <a:off x="7086600" y="3975849"/>
            <a:ext cx="1889647" cy="2308324"/>
          </a:xfrm>
          <a:prstGeom prst="rect">
            <a:avLst/>
          </a:prstGeom>
        </p:spPr>
        <p:txBody>
          <a:bodyPr wrap="square">
            <a:spAutoFit/>
          </a:bodyPr>
          <a:lstStyle/>
          <a:p>
            <a:pPr marL="177800" lvl="1" indent="-177800">
              <a:buFont typeface="Wingdings" panose="05000000000000000000" pitchFamily="2" charset="2"/>
              <a:buChar char="v"/>
            </a:pPr>
            <a:r>
              <a:rPr lang="en-US" dirty="0">
                <a:solidFill>
                  <a:schemeClr val="accent5"/>
                </a:solidFill>
              </a:rPr>
              <a:t>Not a guarantee that immunization services will be funded, protected, or managed accountably</a:t>
            </a:r>
          </a:p>
        </p:txBody>
      </p:sp>
    </p:spTree>
    <p:extLst>
      <p:ext uri="{BB962C8B-B14F-4D97-AF65-F5344CB8AC3E}">
        <p14:creationId xmlns:p14="http://schemas.microsoft.com/office/powerpoint/2010/main" val="22371572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Funding - General Revenue Raised through </a:t>
            </a:r>
            <a:r>
              <a:rPr lang="en-US" u="sng" dirty="0"/>
              <a:t>Public Insurance Contributions</a:t>
            </a:r>
          </a:p>
        </p:txBody>
      </p:sp>
      <p:sp>
        <p:nvSpPr>
          <p:cNvPr id="3" name="Content Placeholder 2"/>
          <p:cNvSpPr>
            <a:spLocks noGrp="1"/>
          </p:cNvSpPr>
          <p:nvPr>
            <p:ph idx="1"/>
          </p:nvPr>
        </p:nvSpPr>
        <p:spPr>
          <a:xfrm>
            <a:off x="457200" y="1825625"/>
            <a:ext cx="8534400" cy="4351338"/>
          </a:xfrm>
        </p:spPr>
        <p:txBody>
          <a:bodyPr>
            <a:noAutofit/>
          </a:bodyPr>
          <a:lstStyle/>
          <a:p>
            <a:pPr marL="0" indent="0">
              <a:buNone/>
            </a:pPr>
            <a:r>
              <a:rPr lang="en-US" sz="2400" dirty="0"/>
              <a:t>Some countries rely on </a:t>
            </a:r>
            <a:r>
              <a:rPr lang="en-US" sz="2400" b="1" dirty="0"/>
              <a:t>earmarked payroll taxes </a:t>
            </a:r>
            <a:r>
              <a:rPr lang="en-US" sz="2400" dirty="0"/>
              <a:t>or other mechanisms to generate revenue for the health system</a:t>
            </a:r>
          </a:p>
          <a:p>
            <a:pPr>
              <a:spcBef>
                <a:spcPts val="600"/>
              </a:spcBef>
            </a:pPr>
            <a:r>
              <a:rPr lang="en-US" sz="2000" b="1" dirty="0"/>
              <a:t>Key - that social insurance contributions be allocated </a:t>
            </a:r>
          </a:p>
          <a:p>
            <a:pPr lvl="1">
              <a:spcBef>
                <a:spcPts val="0"/>
              </a:spcBef>
              <a:buFont typeface="Wingdings" panose="05000000000000000000" pitchFamily="2" charset="2"/>
              <a:buChar char="Ø"/>
            </a:pPr>
            <a:r>
              <a:rPr lang="en-US" dirty="0"/>
              <a:t>Effectively</a:t>
            </a:r>
          </a:p>
          <a:p>
            <a:pPr lvl="1">
              <a:spcBef>
                <a:spcPts val="0"/>
              </a:spcBef>
              <a:buFont typeface="Wingdings" panose="05000000000000000000" pitchFamily="2" charset="2"/>
              <a:buChar char="Ø"/>
            </a:pPr>
            <a:r>
              <a:rPr lang="en-US" dirty="0"/>
              <a:t>Efficiently</a:t>
            </a:r>
          </a:p>
          <a:p>
            <a:pPr lvl="1">
              <a:spcBef>
                <a:spcPts val="0"/>
              </a:spcBef>
              <a:buFont typeface="Wingdings" panose="05000000000000000000" pitchFamily="2" charset="2"/>
              <a:buChar char="Ø"/>
            </a:pPr>
            <a:r>
              <a:rPr lang="en-US" dirty="0"/>
              <a:t>Equitably toward health priorities (including immunization)</a:t>
            </a:r>
          </a:p>
          <a:p>
            <a:pPr>
              <a:spcBef>
                <a:spcPts val="600"/>
              </a:spcBef>
            </a:pPr>
            <a:r>
              <a:rPr lang="en-US" sz="2000" b="1" dirty="0"/>
              <a:t>In some countries, social health insurance system focus on curative care</a:t>
            </a:r>
          </a:p>
          <a:p>
            <a:pPr lvl="1">
              <a:spcBef>
                <a:spcPts val="600"/>
              </a:spcBef>
              <a:buFont typeface="Wingdings" panose="05000000000000000000" pitchFamily="2" charset="2"/>
              <a:buChar char="Ø"/>
            </a:pPr>
            <a:r>
              <a:rPr lang="en-US" dirty="0"/>
              <a:t>Can shift priority away from immunization </a:t>
            </a:r>
          </a:p>
          <a:p>
            <a:pPr marL="342900" lvl="1" indent="0">
              <a:spcBef>
                <a:spcPts val="600"/>
              </a:spcBef>
              <a:buNone/>
            </a:pPr>
            <a:r>
              <a:rPr lang="en-US" dirty="0"/>
              <a:t>(i.e. Expansion of an insurance program, particularly one that focuses on curative services, can crowd out resources for immunization and other preventive services) </a:t>
            </a:r>
          </a:p>
          <a:p>
            <a:pPr>
              <a:spcBef>
                <a:spcPts val="600"/>
              </a:spcBef>
            </a:pPr>
            <a:r>
              <a:rPr lang="en-US" sz="2000" b="1" dirty="0"/>
              <a:t>Some countries have non-universal contribution mechanisms</a:t>
            </a:r>
          </a:p>
          <a:p>
            <a:pPr lvl="1">
              <a:spcBef>
                <a:spcPts val="0"/>
              </a:spcBef>
              <a:buFont typeface="Wingdings" panose="05000000000000000000" pitchFamily="2" charset="2"/>
              <a:buChar char="Ø"/>
            </a:pPr>
            <a:r>
              <a:rPr lang="en-US" dirty="0"/>
              <a:t>Such as an “opt-in” scheme that includes immunization in its benefits package</a:t>
            </a:r>
          </a:p>
          <a:p>
            <a:pPr lvl="1">
              <a:spcBef>
                <a:spcPts val="0"/>
              </a:spcBef>
              <a:buFont typeface="Wingdings" panose="05000000000000000000" pitchFamily="2" charset="2"/>
              <a:buChar char="Ø"/>
            </a:pPr>
            <a:r>
              <a:rPr lang="en-US" dirty="0"/>
              <a:t>In such cases, must ensure that immunization is financed for those who remain uncovered</a:t>
            </a:r>
            <a:r>
              <a:rPr lang="en-US" b="1" dirty="0"/>
              <a:t>!!</a:t>
            </a:r>
          </a:p>
        </p:txBody>
      </p:sp>
    </p:spTree>
    <p:extLst>
      <p:ext uri="{BB962C8B-B14F-4D97-AF65-F5344CB8AC3E}">
        <p14:creationId xmlns:p14="http://schemas.microsoft.com/office/powerpoint/2010/main" val="1247538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Funding - General Revenue Raised through </a:t>
            </a:r>
            <a:r>
              <a:rPr lang="en-US" u="sng" dirty="0"/>
              <a:t>Other Domestic Revenue</a:t>
            </a:r>
          </a:p>
        </p:txBody>
      </p:sp>
      <p:sp>
        <p:nvSpPr>
          <p:cNvPr id="3" name="Content Placeholder 2"/>
          <p:cNvSpPr>
            <a:spLocks noGrp="1"/>
          </p:cNvSpPr>
          <p:nvPr>
            <p:ph idx="1"/>
          </p:nvPr>
        </p:nvSpPr>
        <p:spPr>
          <a:xfrm>
            <a:off x="628650" y="1825625"/>
            <a:ext cx="8210550" cy="4351338"/>
          </a:xfrm>
        </p:spPr>
        <p:txBody>
          <a:bodyPr>
            <a:noAutofit/>
          </a:bodyPr>
          <a:lstStyle/>
          <a:p>
            <a:pPr marL="225425" lvl="1" indent="-222250">
              <a:spcBef>
                <a:spcPts val="750"/>
              </a:spcBef>
            </a:pPr>
            <a:r>
              <a:rPr lang="en-US" sz="2000" b="1" dirty="0"/>
              <a:t>New sources of </a:t>
            </a:r>
            <a:r>
              <a:rPr lang="en-US" sz="2000" b="1" dirty="0" err="1"/>
              <a:t>of</a:t>
            </a:r>
            <a:r>
              <a:rPr lang="en-US" sz="2000" b="1" dirty="0"/>
              <a:t> funding outside of  the power of the ministry of health</a:t>
            </a:r>
          </a:p>
          <a:p>
            <a:pPr marL="225425" lvl="1" indent="-222250">
              <a:spcBef>
                <a:spcPts val="750"/>
              </a:spcBef>
            </a:pPr>
            <a:r>
              <a:rPr lang="en-US" sz="2000" b="1" dirty="0"/>
              <a:t>Mechanisms</a:t>
            </a:r>
            <a:r>
              <a:rPr lang="en-US" sz="2000" dirty="0"/>
              <a:t> </a:t>
            </a:r>
            <a:r>
              <a:rPr lang="en-US" sz="2000" b="1" dirty="0"/>
              <a:t>include</a:t>
            </a:r>
            <a:r>
              <a:rPr lang="en-US" sz="2000" dirty="0"/>
              <a:t> </a:t>
            </a:r>
          </a:p>
          <a:p>
            <a:pPr lvl="1">
              <a:buFont typeface="Wingdings" panose="05000000000000000000" pitchFamily="2" charset="2"/>
              <a:buChar char="Ø"/>
            </a:pPr>
            <a:r>
              <a:rPr lang="en-US" u="sng" dirty="0"/>
              <a:t>Domestic trust funds</a:t>
            </a:r>
            <a:r>
              <a:rPr lang="en-US" dirty="0"/>
              <a:t> (can contain a mix of public &amp; external funds)</a:t>
            </a:r>
          </a:p>
          <a:p>
            <a:pPr lvl="2">
              <a:buFont typeface="Wingdings" panose="05000000000000000000" pitchFamily="2" charset="2"/>
              <a:buChar char="§"/>
            </a:pPr>
            <a:r>
              <a:rPr lang="en-US" sz="1600" dirty="0"/>
              <a:t>Don't generate much additional resources &amp; require </a:t>
            </a:r>
            <a:r>
              <a:rPr lang="en-US" sz="1600" u="sng" dirty="0"/>
              <a:t>lots of effort</a:t>
            </a:r>
            <a:r>
              <a:rPr lang="en-US" sz="1600" dirty="0"/>
              <a:t> (costs) to set up</a:t>
            </a:r>
          </a:p>
          <a:p>
            <a:pPr lvl="2">
              <a:buFont typeface="Wingdings" panose="05000000000000000000" pitchFamily="2" charset="2"/>
              <a:buChar char="§"/>
            </a:pPr>
            <a:r>
              <a:rPr lang="en-US" sz="1600" dirty="0"/>
              <a:t>For immunization: only Bhutan </a:t>
            </a:r>
          </a:p>
          <a:p>
            <a:pPr lvl="1">
              <a:buFont typeface="Wingdings" panose="05000000000000000000" pitchFamily="2" charset="2"/>
              <a:buChar char="Ø"/>
            </a:pPr>
            <a:r>
              <a:rPr lang="en-US" u="sng" dirty="0"/>
              <a:t>Other earmarks</a:t>
            </a:r>
            <a:r>
              <a:rPr lang="en-US" dirty="0"/>
              <a:t> (including lotteries)</a:t>
            </a:r>
          </a:p>
          <a:p>
            <a:pPr lvl="2">
              <a:lnSpc>
                <a:spcPct val="100000"/>
              </a:lnSpc>
              <a:buFont typeface="Wingdings" panose="05000000000000000000" pitchFamily="2" charset="2"/>
              <a:buChar char="§"/>
            </a:pPr>
            <a:r>
              <a:rPr lang="en-US" sz="1600" dirty="0"/>
              <a:t>Earmarking may not actually provide more money over the long run if it results in cuts to other parts of the health budget </a:t>
            </a:r>
          </a:p>
          <a:p>
            <a:pPr lvl="2">
              <a:lnSpc>
                <a:spcPct val="100000"/>
              </a:lnSpc>
              <a:buFont typeface="Wingdings" panose="05000000000000000000" pitchFamily="2" charset="2"/>
              <a:buChar char="§"/>
            </a:pPr>
            <a:r>
              <a:rPr lang="en-US" sz="1600" dirty="0"/>
              <a:t>Earmarking government budget is </a:t>
            </a:r>
            <a:r>
              <a:rPr lang="en-US" sz="1600" u="sng" dirty="0"/>
              <a:t>not ideal </a:t>
            </a:r>
            <a:r>
              <a:rPr lang="en-US" sz="1600" dirty="0"/>
              <a:t>because it doesn't optimize what a government produces </a:t>
            </a:r>
            <a:r>
              <a:rPr lang="en-US" sz="1600" dirty="0">
                <a:sym typeface="Wingdings" panose="05000000000000000000" pitchFamily="2" charset="2"/>
              </a:rPr>
              <a:t> </a:t>
            </a:r>
            <a:r>
              <a:rPr lang="en-US" sz="1600" dirty="0"/>
              <a:t>Can lead to allocative inefficiencies</a:t>
            </a:r>
          </a:p>
          <a:p>
            <a:pPr marL="225425" lvl="1" indent="-222250">
              <a:spcBef>
                <a:spcPts val="750"/>
              </a:spcBef>
            </a:pPr>
            <a:r>
              <a:rPr lang="en-US" sz="2000" b="1" dirty="0"/>
              <a:t>Few countries have established these mechanisms for immunization financing </a:t>
            </a:r>
          </a:p>
          <a:p>
            <a:pPr marL="568325" lvl="2" indent="-222250">
              <a:spcBef>
                <a:spcPts val="750"/>
              </a:spcBef>
            </a:pPr>
            <a:r>
              <a:rPr lang="en-US" dirty="0"/>
              <a:t>Requires careful consideration of pros and cons</a:t>
            </a:r>
          </a:p>
        </p:txBody>
      </p:sp>
    </p:spTree>
    <p:extLst>
      <p:ext uri="{BB962C8B-B14F-4D97-AF65-F5344CB8AC3E}">
        <p14:creationId xmlns:p14="http://schemas.microsoft.com/office/powerpoint/2010/main" val="12967619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Economic Growth and </a:t>
            </a:r>
            <a:br>
              <a:rPr lang="en-US" sz="3200" dirty="0"/>
            </a:br>
            <a:r>
              <a:rPr lang="en-US" sz="3200" dirty="0"/>
              <a:t>New Fiscal Sources for Health</a:t>
            </a:r>
          </a:p>
        </p:txBody>
      </p:sp>
      <p:sp>
        <p:nvSpPr>
          <p:cNvPr id="5" name="Content Placeholder 4"/>
          <p:cNvSpPr>
            <a:spLocks noGrp="1"/>
          </p:cNvSpPr>
          <p:nvPr>
            <p:ph idx="1"/>
          </p:nvPr>
        </p:nvSpPr>
        <p:spPr>
          <a:xfrm>
            <a:off x="628650" y="1901825"/>
            <a:ext cx="7886700" cy="1761416"/>
          </a:xfrm>
        </p:spPr>
        <p:txBody>
          <a:bodyPr>
            <a:normAutofit/>
          </a:bodyPr>
          <a:lstStyle/>
          <a:p>
            <a:pPr marL="0" indent="0">
              <a:spcBef>
                <a:spcPts val="1200"/>
              </a:spcBef>
              <a:buNone/>
            </a:pPr>
            <a:r>
              <a:rPr lang="en-US" sz="2600" b="1" dirty="0"/>
              <a:t>More economic growth</a:t>
            </a:r>
            <a:r>
              <a:rPr lang="en-US" sz="2600" b="1" dirty="0">
                <a:sym typeface="Wingdings" panose="05000000000000000000" pitchFamily="2" charset="2"/>
              </a:rPr>
              <a:t> More tax </a:t>
            </a:r>
            <a:r>
              <a:rPr lang="en-US" sz="2600" b="1" dirty="0"/>
              <a:t>revenue</a:t>
            </a:r>
          </a:p>
          <a:p>
            <a:pPr>
              <a:spcBef>
                <a:spcPts val="1200"/>
              </a:spcBef>
            </a:pPr>
            <a:r>
              <a:rPr lang="en-US" dirty="0"/>
              <a:t>Reliance on patients’ out-of-pocket (OOP) payments generally decreases as the national income level rises and, in turn, as overall access to </a:t>
            </a:r>
            <a:r>
              <a:rPr lang="en-US" u="sng" dirty="0"/>
              <a:t>publicly financed services expands</a:t>
            </a:r>
          </a:p>
        </p:txBody>
      </p:sp>
      <p:sp>
        <p:nvSpPr>
          <p:cNvPr id="6" name="Rectangle 5"/>
          <p:cNvSpPr/>
          <p:nvPr/>
        </p:nvSpPr>
        <p:spPr>
          <a:xfrm>
            <a:off x="76200" y="6583690"/>
            <a:ext cx="9067800" cy="307777"/>
          </a:xfrm>
          <a:prstGeom prst="rect">
            <a:avLst/>
          </a:prstGeom>
        </p:spPr>
        <p:txBody>
          <a:bodyPr wrap="square">
            <a:spAutoFit/>
          </a:bodyPr>
          <a:lstStyle/>
          <a:p>
            <a:r>
              <a:rPr lang="en-US" sz="1400" dirty="0"/>
              <a:t>LMICs: low- and middle-income countries. Picture Source: RD4 2017</a:t>
            </a:r>
          </a:p>
        </p:txBody>
      </p:sp>
      <p:pic>
        <p:nvPicPr>
          <p:cNvPr id="7" name="Picture 6"/>
          <p:cNvPicPr>
            <a:picLocks noChangeAspect="1"/>
          </p:cNvPicPr>
          <p:nvPr/>
        </p:nvPicPr>
        <p:blipFill>
          <a:blip r:embed="rId3"/>
          <a:stretch>
            <a:fillRect/>
          </a:stretch>
        </p:blipFill>
        <p:spPr>
          <a:xfrm>
            <a:off x="3987800" y="3781754"/>
            <a:ext cx="5105400" cy="2533650"/>
          </a:xfrm>
          <a:prstGeom prst="rect">
            <a:avLst/>
          </a:prstGeom>
        </p:spPr>
      </p:pic>
      <p:pic>
        <p:nvPicPr>
          <p:cNvPr id="8" name="Picture 7"/>
          <p:cNvPicPr>
            <a:picLocks noChangeAspect="1"/>
          </p:cNvPicPr>
          <p:nvPr/>
        </p:nvPicPr>
        <p:blipFill>
          <a:blip r:embed="rId4"/>
          <a:stretch>
            <a:fillRect/>
          </a:stretch>
        </p:blipFill>
        <p:spPr>
          <a:xfrm>
            <a:off x="4419600" y="3773486"/>
            <a:ext cx="3943350" cy="285750"/>
          </a:xfrm>
          <a:prstGeom prst="rect">
            <a:avLst/>
          </a:prstGeom>
        </p:spPr>
      </p:pic>
      <p:sp>
        <p:nvSpPr>
          <p:cNvPr id="9" name="Content Placeholder 4"/>
          <p:cNvSpPr txBox="1">
            <a:spLocks/>
          </p:cNvSpPr>
          <p:nvPr/>
        </p:nvSpPr>
        <p:spPr>
          <a:xfrm>
            <a:off x="628650" y="3563006"/>
            <a:ext cx="3359150" cy="299019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200"/>
              </a:spcBef>
            </a:pPr>
            <a:r>
              <a:rPr lang="en-US" sz="2400" dirty="0"/>
              <a:t>But, even as economies mature, most LMICs will continue to face constrained resources for health</a:t>
            </a:r>
            <a:endParaRPr lang="en-US" sz="2200" dirty="0"/>
          </a:p>
          <a:p>
            <a:pPr lvl="1">
              <a:spcBef>
                <a:spcPts val="1200"/>
              </a:spcBef>
              <a:buFont typeface="Wingdings" panose="05000000000000000000" pitchFamily="2" charset="2"/>
              <a:buChar char="Ø"/>
            </a:pPr>
            <a:r>
              <a:rPr lang="en-US" sz="1900" dirty="0"/>
              <a:t>New fiscal space for health may be constrained by </a:t>
            </a:r>
          </a:p>
          <a:p>
            <a:pPr lvl="2">
              <a:spcBef>
                <a:spcPts val="600"/>
              </a:spcBef>
              <a:buFont typeface="Wingdings" panose="05000000000000000000" pitchFamily="2" charset="2"/>
              <a:buChar char="§"/>
            </a:pPr>
            <a:r>
              <a:rPr lang="en-US" dirty="0"/>
              <a:t>Inefficiencies</a:t>
            </a:r>
          </a:p>
          <a:p>
            <a:pPr lvl="2">
              <a:spcBef>
                <a:spcPts val="600"/>
              </a:spcBef>
              <a:buFont typeface="Wingdings" panose="05000000000000000000" pitchFamily="2" charset="2"/>
              <a:buChar char="§"/>
            </a:pPr>
            <a:r>
              <a:rPr lang="en-US" dirty="0"/>
              <a:t>Limited ability of the system to absorb and spend funds</a:t>
            </a:r>
          </a:p>
          <a:p>
            <a:pPr lvl="2">
              <a:spcBef>
                <a:spcPts val="600"/>
              </a:spcBef>
              <a:buFont typeface="Wingdings" panose="05000000000000000000" pitchFamily="2" charset="2"/>
              <a:buChar char="§"/>
            </a:pPr>
            <a:r>
              <a:rPr lang="en-US" dirty="0"/>
              <a:t>Corruption</a:t>
            </a:r>
          </a:p>
          <a:p>
            <a:pPr lvl="2">
              <a:spcBef>
                <a:spcPts val="600"/>
              </a:spcBef>
              <a:buFont typeface="Wingdings" panose="05000000000000000000" pitchFamily="2" charset="2"/>
              <a:buChar char="§"/>
            </a:pPr>
            <a:r>
              <a:rPr lang="en-US" dirty="0"/>
              <a:t>Diversion or misuse of funds</a:t>
            </a:r>
          </a:p>
        </p:txBody>
      </p:sp>
    </p:spTree>
    <p:extLst>
      <p:ext uri="{BB962C8B-B14F-4D97-AF65-F5344CB8AC3E}">
        <p14:creationId xmlns:p14="http://schemas.microsoft.com/office/powerpoint/2010/main" val="3710539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Domestic Funding Sources - </a:t>
            </a:r>
            <a:br>
              <a:rPr lang="en-US" sz="3200" dirty="0"/>
            </a:br>
            <a:r>
              <a:rPr lang="en-US" sz="3200" dirty="0"/>
              <a:t>Implications for Immunization Financing</a:t>
            </a:r>
          </a:p>
        </p:txBody>
      </p:sp>
      <p:sp>
        <p:nvSpPr>
          <p:cNvPr id="3" name="Content Placeholder 2"/>
          <p:cNvSpPr>
            <a:spLocks noGrp="1"/>
          </p:cNvSpPr>
          <p:nvPr>
            <p:ph idx="1"/>
          </p:nvPr>
        </p:nvSpPr>
        <p:spPr>
          <a:xfrm>
            <a:off x="628650" y="1825624"/>
            <a:ext cx="8299450" cy="4651375"/>
          </a:xfrm>
        </p:spPr>
        <p:txBody>
          <a:bodyPr>
            <a:noAutofit/>
          </a:bodyPr>
          <a:lstStyle/>
          <a:p>
            <a:pPr marL="0" indent="0">
              <a:spcBef>
                <a:spcPts val="1200"/>
              </a:spcBef>
              <a:buNone/>
            </a:pPr>
            <a:r>
              <a:rPr lang="en-US" sz="2000" b="1" dirty="0"/>
              <a:t>Even when domestic public resources (or the systems through which they flow) are constrained </a:t>
            </a:r>
            <a:r>
              <a:rPr lang="en-US" sz="2000" b="1" dirty="0">
                <a:sym typeface="Wingdings" panose="05000000000000000000" pitchFamily="2" charset="2"/>
              </a:rPr>
              <a:t></a:t>
            </a:r>
            <a:r>
              <a:rPr lang="en-US" sz="2000" b="1" dirty="0"/>
              <a:t> </a:t>
            </a:r>
            <a:r>
              <a:rPr lang="en-US" sz="2000" b="1" dirty="0">
                <a:sym typeface="Wingdings" panose="05000000000000000000" pitchFamily="2" charset="2"/>
              </a:rPr>
              <a:t>they are still attractive because they can be:</a:t>
            </a:r>
            <a:endParaRPr lang="en-US" sz="2000" b="1" dirty="0"/>
          </a:p>
          <a:p>
            <a:pPr lvl="1">
              <a:lnSpc>
                <a:spcPct val="100000"/>
              </a:lnSpc>
              <a:spcBef>
                <a:spcPts val="0"/>
              </a:spcBef>
            </a:pPr>
            <a:r>
              <a:rPr lang="en-US" dirty="0"/>
              <a:t>Governed by existing general budgetary controls </a:t>
            </a:r>
          </a:p>
          <a:p>
            <a:pPr lvl="1">
              <a:lnSpc>
                <a:spcPct val="100000"/>
              </a:lnSpc>
              <a:spcBef>
                <a:spcPts val="0"/>
              </a:spcBef>
            </a:pPr>
            <a:r>
              <a:rPr lang="en-US" dirty="0"/>
              <a:t>Integrated into the health financing architecture</a:t>
            </a:r>
          </a:p>
          <a:p>
            <a:pPr lvl="1">
              <a:lnSpc>
                <a:spcPct val="100000"/>
              </a:lnSpc>
              <a:spcBef>
                <a:spcPts val="0"/>
              </a:spcBef>
            </a:pPr>
            <a:r>
              <a:rPr lang="en-US" dirty="0"/>
              <a:t>Used flexibly to meet immunization program needs</a:t>
            </a:r>
          </a:p>
          <a:p>
            <a:pPr marL="0" indent="0">
              <a:spcBef>
                <a:spcPts val="1200"/>
              </a:spcBef>
              <a:buNone/>
            </a:pPr>
            <a:r>
              <a:rPr lang="en-US" sz="2000" dirty="0"/>
              <a:t>Domestic public sources (particularly </a:t>
            </a:r>
            <a:r>
              <a:rPr lang="en-US" sz="2000" b="1" dirty="0"/>
              <a:t>general revenue) </a:t>
            </a:r>
            <a:r>
              <a:rPr lang="en-US" sz="2000" dirty="0"/>
              <a:t>is</a:t>
            </a:r>
            <a:r>
              <a:rPr lang="en-US" sz="2000" b="1" dirty="0">
                <a:sym typeface="Wingdings" panose="05000000000000000000" pitchFamily="2" charset="2"/>
              </a:rPr>
              <a:t> </a:t>
            </a:r>
            <a:r>
              <a:rPr lang="en-US" sz="2000" dirty="0"/>
              <a:t>often more </a:t>
            </a:r>
            <a:r>
              <a:rPr lang="en-US" sz="2000" u="sng" dirty="0"/>
              <a:t>predictable</a:t>
            </a:r>
            <a:r>
              <a:rPr lang="en-US" sz="2000" dirty="0"/>
              <a:t>, </a:t>
            </a:r>
            <a:r>
              <a:rPr lang="en-US" sz="2000" u="sng" dirty="0"/>
              <a:t>equitable</a:t>
            </a:r>
            <a:r>
              <a:rPr lang="en-US" sz="2000" dirty="0"/>
              <a:t>, </a:t>
            </a:r>
            <a:r>
              <a:rPr lang="en-US" sz="2000" u="sng" dirty="0"/>
              <a:t>efficient</a:t>
            </a:r>
            <a:r>
              <a:rPr lang="en-US" sz="2000" dirty="0"/>
              <a:t>, and </a:t>
            </a:r>
            <a:r>
              <a:rPr lang="en-US" sz="2000" u="sng" dirty="0"/>
              <a:t>sustainable </a:t>
            </a:r>
            <a:r>
              <a:rPr lang="en-US" sz="2000" dirty="0"/>
              <a:t>than other revenue sources</a:t>
            </a:r>
          </a:p>
          <a:p>
            <a:pPr lvl="1">
              <a:lnSpc>
                <a:spcPct val="100000"/>
              </a:lnSpc>
              <a:spcBef>
                <a:spcPts val="0"/>
              </a:spcBef>
            </a:pPr>
            <a:r>
              <a:rPr lang="en-US" dirty="0"/>
              <a:t>Well-timed and </a:t>
            </a:r>
            <a:r>
              <a:rPr lang="en-US" b="1" dirty="0"/>
              <a:t>coordinated budget advocacy </a:t>
            </a:r>
            <a:r>
              <a:rPr lang="en-US" dirty="0"/>
              <a:t>can play an important role in improving the </a:t>
            </a:r>
            <a:r>
              <a:rPr lang="en-US" u="sng" dirty="0"/>
              <a:t>level</a:t>
            </a:r>
            <a:r>
              <a:rPr lang="en-US" dirty="0"/>
              <a:t>, </a:t>
            </a:r>
            <a:r>
              <a:rPr lang="en-US" u="sng" dirty="0"/>
              <a:t>prioritization</a:t>
            </a:r>
            <a:r>
              <a:rPr lang="en-US" dirty="0"/>
              <a:t>, and </a:t>
            </a:r>
            <a:r>
              <a:rPr lang="en-US" u="sng" dirty="0"/>
              <a:t>stability</a:t>
            </a:r>
            <a:r>
              <a:rPr lang="en-US" dirty="0"/>
              <a:t> of </a:t>
            </a:r>
            <a:r>
              <a:rPr lang="en-US" b="1" dirty="0"/>
              <a:t>general revenue flows </a:t>
            </a:r>
          </a:p>
          <a:p>
            <a:pPr lvl="2">
              <a:lnSpc>
                <a:spcPct val="100000"/>
              </a:lnSpc>
              <a:spcBef>
                <a:spcPts val="0"/>
              </a:spcBef>
              <a:buFont typeface="Wingdings" panose="05000000000000000000" pitchFamily="2" charset="2"/>
              <a:buChar char="v"/>
            </a:pPr>
            <a:r>
              <a:rPr lang="en-US" sz="1600" dirty="0">
                <a:solidFill>
                  <a:schemeClr val="accent5"/>
                </a:solidFill>
              </a:rPr>
              <a:t>Including immunization</a:t>
            </a:r>
          </a:p>
          <a:p>
            <a:pPr marL="0" indent="0">
              <a:spcBef>
                <a:spcPts val="1200"/>
              </a:spcBef>
              <a:buNone/>
            </a:pPr>
            <a:r>
              <a:rPr lang="en-US" sz="2000" dirty="0"/>
              <a:t>Options to consider for countries with irregular timing of funding flows</a:t>
            </a:r>
          </a:p>
          <a:p>
            <a:pPr lvl="2">
              <a:lnSpc>
                <a:spcPct val="100000"/>
              </a:lnSpc>
              <a:spcBef>
                <a:spcPts val="0"/>
              </a:spcBef>
              <a:buFont typeface="Wingdings" panose="05000000000000000000" pitchFamily="2" charset="2"/>
              <a:buChar char="v"/>
            </a:pPr>
            <a:r>
              <a:rPr lang="en-US" sz="1600" dirty="0">
                <a:solidFill>
                  <a:schemeClr val="accent5"/>
                </a:solidFill>
              </a:rPr>
              <a:t>Negotiating release of time-sensitive funding early in the fiscal year (e.g., Armenia - for vaccine procurement)</a:t>
            </a:r>
          </a:p>
          <a:p>
            <a:pPr lvl="2">
              <a:lnSpc>
                <a:spcPct val="100000"/>
              </a:lnSpc>
              <a:spcBef>
                <a:spcPts val="0"/>
              </a:spcBef>
              <a:buFont typeface="Wingdings" panose="05000000000000000000" pitchFamily="2" charset="2"/>
              <a:buChar char="v"/>
            </a:pPr>
            <a:r>
              <a:rPr lang="en-US" sz="1600" dirty="0">
                <a:solidFill>
                  <a:schemeClr val="accent5"/>
                </a:solidFill>
              </a:rPr>
              <a:t>Using the Vaccine Independence Initiative (VII) as a way to bridge intermediate gaps</a:t>
            </a:r>
          </a:p>
          <a:p>
            <a:pPr lvl="2">
              <a:lnSpc>
                <a:spcPct val="100000"/>
              </a:lnSpc>
              <a:spcBef>
                <a:spcPts val="0"/>
              </a:spcBef>
              <a:buFont typeface="Wingdings" panose="05000000000000000000" pitchFamily="2" charset="2"/>
              <a:buChar char="v"/>
            </a:pPr>
            <a:r>
              <a:rPr lang="en-US" sz="1600" dirty="0">
                <a:solidFill>
                  <a:schemeClr val="accent5"/>
                </a:solidFill>
              </a:rPr>
              <a:t>Tapping commercial lines of credit or guarantees to provide more liquidity for the purchase of time-sensitive essential commodities</a:t>
            </a:r>
          </a:p>
        </p:txBody>
      </p:sp>
    </p:spTree>
    <p:extLst>
      <p:ext uri="{BB962C8B-B14F-4D97-AF65-F5344CB8AC3E}">
        <p14:creationId xmlns:p14="http://schemas.microsoft.com/office/powerpoint/2010/main" val="16184636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886700" cy="1325563"/>
          </a:xfrm>
        </p:spPr>
        <p:txBody>
          <a:bodyPr/>
          <a:lstStyle/>
          <a:p>
            <a:r>
              <a:rPr lang="en-US" dirty="0"/>
              <a:t>Example 1 - India</a:t>
            </a:r>
          </a:p>
        </p:txBody>
      </p:sp>
    </p:spTree>
    <p:extLst>
      <p:ext uri="{BB962C8B-B14F-4D97-AF65-F5344CB8AC3E}">
        <p14:creationId xmlns:p14="http://schemas.microsoft.com/office/powerpoint/2010/main" val="26572621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855"/>
            <a:ext cx="2898140" cy="1325563"/>
          </a:xfrm>
        </p:spPr>
        <p:txBody>
          <a:bodyPr>
            <a:normAutofit fontScale="90000"/>
          </a:bodyPr>
          <a:lstStyle/>
          <a:p>
            <a:pPr algn="l"/>
            <a:r>
              <a:rPr lang="en-US" dirty="0"/>
              <a:t>Health Financing </a:t>
            </a:r>
            <a:br>
              <a:rPr lang="en-US" dirty="0"/>
            </a:br>
            <a:r>
              <a:rPr lang="en-US" dirty="0"/>
              <a:t>in India</a:t>
            </a:r>
          </a:p>
        </p:txBody>
      </p:sp>
      <p:sp>
        <p:nvSpPr>
          <p:cNvPr id="3" name="Content Placeholder 2"/>
          <p:cNvSpPr>
            <a:spLocks noGrp="1"/>
          </p:cNvSpPr>
          <p:nvPr>
            <p:ph idx="1"/>
          </p:nvPr>
        </p:nvSpPr>
        <p:spPr>
          <a:xfrm>
            <a:off x="381000" y="1904999"/>
            <a:ext cx="2514600" cy="4676001"/>
          </a:xfrm>
        </p:spPr>
        <p:txBody>
          <a:bodyPr>
            <a:normAutofit fontScale="85000" lnSpcReduction="20000"/>
          </a:bodyPr>
          <a:lstStyle/>
          <a:p>
            <a:pPr marL="0" indent="0">
              <a:buNone/>
            </a:pPr>
            <a:r>
              <a:rPr lang="en-US" sz="2400" b="1" dirty="0"/>
              <a:t>Background</a:t>
            </a:r>
            <a:r>
              <a:rPr lang="en-US" b="1" dirty="0"/>
              <a:t> </a:t>
            </a:r>
          </a:p>
          <a:p>
            <a:r>
              <a:rPr lang="en-US" dirty="0"/>
              <a:t>Immunization Program in India </a:t>
            </a:r>
            <a:r>
              <a:rPr lang="en-US" dirty="0">
                <a:sym typeface="Wingdings" panose="05000000000000000000" pitchFamily="2" charset="2"/>
              </a:rPr>
              <a:t></a:t>
            </a:r>
            <a:r>
              <a:rPr lang="en-US" dirty="0"/>
              <a:t> Introduced in 1978 as “Expanded Program  of Immunization” (EPI) by the MOH and Family Welfare</a:t>
            </a:r>
          </a:p>
          <a:p>
            <a:r>
              <a:rPr lang="en-US" dirty="0"/>
              <a:t>In 1985, modified as “Universal Immunization Program” (UIP) to cover all districts by 1990 </a:t>
            </a:r>
          </a:p>
          <a:p>
            <a:pPr lvl="1"/>
            <a:r>
              <a:rPr lang="en-US" dirty="0"/>
              <a:t>One of largest health programs in the world</a:t>
            </a:r>
          </a:p>
          <a:p>
            <a:pPr lvl="1"/>
            <a:r>
              <a:rPr lang="en-US" dirty="0"/>
              <a:t>Provides several vaccines to infants, children and pregnant women. Vaccines: </a:t>
            </a:r>
            <a:r>
              <a:rPr lang="en-US" sz="1200" u="sng" dirty="0">
                <a:hlinkClick r:id="rId3"/>
              </a:rPr>
              <a:t>https://www.nhp.gov.in/universal-immunisation-programme_pg</a:t>
            </a:r>
            <a:endParaRPr lang="en-US" sz="1200" u="sng" dirty="0"/>
          </a:p>
          <a:p>
            <a:pPr marL="342900" lvl="1" indent="0">
              <a:buNone/>
            </a:pPr>
            <a:endParaRPr lang="en-US" sz="1300" dirty="0"/>
          </a:p>
          <a:p>
            <a:pPr marL="0" indent="0">
              <a:buNone/>
            </a:pPr>
            <a:endParaRPr lang="en-US" dirty="0"/>
          </a:p>
        </p:txBody>
      </p:sp>
      <p:sp>
        <p:nvSpPr>
          <p:cNvPr id="5" name="Rectangle 4"/>
          <p:cNvSpPr/>
          <p:nvPr/>
        </p:nvSpPr>
        <p:spPr>
          <a:xfrm>
            <a:off x="66644" y="6581001"/>
            <a:ext cx="3286156" cy="276999"/>
          </a:xfrm>
          <a:prstGeom prst="rect">
            <a:avLst/>
          </a:prstGeom>
        </p:spPr>
        <p:txBody>
          <a:bodyPr wrap="none">
            <a:spAutoFit/>
          </a:bodyPr>
          <a:lstStyle/>
          <a:p>
            <a:r>
              <a:rPr lang="en-US" sz="1200" dirty="0"/>
              <a:t>Source: WHO, Health financing profile 2017: India</a:t>
            </a:r>
          </a:p>
        </p:txBody>
      </p:sp>
      <p:pic>
        <p:nvPicPr>
          <p:cNvPr id="6" name="Picture 5"/>
          <p:cNvPicPr>
            <a:picLocks noChangeAspect="1"/>
          </p:cNvPicPr>
          <p:nvPr/>
        </p:nvPicPr>
        <p:blipFill>
          <a:blip r:embed="rId4"/>
          <a:stretch>
            <a:fillRect/>
          </a:stretch>
        </p:blipFill>
        <p:spPr>
          <a:xfrm>
            <a:off x="2895600" y="386855"/>
            <a:ext cx="6144768" cy="5808726"/>
          </a:xfrm>
          <a:prstGeom prst="rect">
            <a:avLst/>
          </a:prstGeom>
        </p:spPr>
      </p:pic>
      <p:sp>
        <p:nvSpPr>
          <p:cNvPr id="7" name="Oval 6"/>
          <p:cNvSpPr/>
          <p:nvPr/>
        </p:nvSpPr>
        <p:spPr>
          <a:xfrm>
            <a:off x="2743200" y="5257800"/>
            <a:ext cx="3200400" cy="304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29600" y="3657600"/>
            <a:ext cx="734568" cy="304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57032" y="4901190"/>
            <a:ext cx="734568" cy="304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43200" y="5507698"/>
            <a:ext cx="5257800" cy="283502"/>
          </a:xfrm>
          <a:prstGeom prst="ellipse">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FF"/>
              </a:solidFill>
            </a:endParaRPr>
          </a:p>
        </p:txBody>
      </p:sp>
      <p:sp>
        <p:nvSpPr>
          <p:cNvPr id="11" name="Oval 10"/>
          <p:cNvSpPr/>
          <p:nvPr/>
        </p:nvSpPr>
        <p:spPr>
          <a:xfrm>
            <a:off x="8229600" y="4267200"/>
            <a:ext cx="734568" cy="316583"/>
          </a:xfrm>
          <a:prstGeom prst="ellipse">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FF"/>
              </a:solidFill>
            </a:endParaRPr>
          </a:p>
        </p:txBody>
      </p:sp>
    </p:spTree>
    <p:extLst>
      <p:ext uri="{BB962C8B-B14F-4D97-AF65-F5344CB8AC3E}">
        <p14:creationId xmlns:p14="http://schemas.microsoft.com/office/powerpoint/2010/main" val="1815132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356" y="228600"/>
            <a:ext cx="7667244" cy="5973318"/>
          </a:xfrm>
          <a:prstGeom prst="rect">
            <a:avLst/>
          </a:prstGeom>
        </p:spPr>
      </p:pic>
      <p:sp>
        <p:nvSpPr>
          <p:cNvPr id="5" name="Rectangle 4"/>
          <p:cNvSpPr/>
          <p:nvPr/>
        </p:nvSpPr>
        <p:spPr>
          <a:xfrm>
            <a:off x="66644" y="6581001"/>
            <a:ext cx="3286156" cy="276999"/>
          </a:xfrm>
          <a:prstGeom prst="rect">
            <a:avLst/>
          </a:prstGeom>
        </p:spPr>
        <p:txBody>
          <a:bodyPr wrap="none">
            <a:spAutoFit/>
          </a:bodyPr>
          <a:lstStyle/>
          <a:p>
            <a:r>
              <a:rPr lang="en-US" sz="1200" dirty="0"/>
              <a:t>Source: WHO, Health financing profile 2017: India</a:t>
            </a:r>
          </a:p>
        </p:txBody>
      </p:sp>
      <p:sp>
        <p:nvSpPr>
          <p:cNvPr id="7" name="Title 1"/>
          <p:cNvSpPr txBox="1">
            <a:spLocks/>
          </p:cNvSpPr>
          <p:nvPr/>
        </p:nvSpPr>
        <p:spPr>
          <a:xfrm>
            <a:off x="79756" y="82055"/>
            <a:ext cx="1520444" cy="1365745"/>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US" sz="2400" dirty="0"/>
              <a:t>Health </a:t>
            </a:r>
          </a:p>
          <a:p>
            <a:pPr algn="l"/>
            <a:r>
              <a:rPr lang="en-US" sz="2400" dirty="0"/>
              <a:t>Financing </a:t>
            </a:r>
          </a:p>
          <a:p>
            <a:pPr algn="l"/>
            <a:r>
              <a:rPr lang="en-US" sz="2400" dirty="0"/>
              <a:t>in India</a:t>
            </a:r>
          </a:p>
        </p:txBody>
      </p:sp>
    </p:spTree>
    <p:extLst>
      <p:ext uri="{BB962C8B-B14F-4D97-AF65-F5344CB8AC3E}">
        <p14:creationId xmlns:p14="http://schemas.microsoft.com/office/powerpoint/2010/main" val="28087641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1825625"/>
            <a:ext cx="7886700" cy="2746375"/>
          </a:xfrm>
        </p:spPr>
        <p:txBody>
          <a:bodyPr>
            <a:noAutofit/>
          </a:bodyPr>
          <a:lstStyle/>
          <a:p>
            <a:pPr marL="0" indent="0">
              <a:spcBef>
                <a:spcPts val="1200"/>
              </a:spcBef>
              <a:buNone/>
            </a:pPr>
            <a:r>
              <a:rPr lang="en-US" sz="2800" b="1" dirty="0"/>
              <a:t>In India:</a:t>
            </a:r>
          </a:p>
          <a:p>
            <a:pPr>
              <a:spcBef>
                <a:spcPts val="1200"/>
              </a:spcBef>
            </a:pPr>
            <a:r>
              <a:rPr lang="en-US" sz="2800" dirty="0"/>
              <a:t>What are the sources of financing for public and private health expenditure and for immunization expenditure?</a:t>
            </a:r>
          </a:p>
          <a:p>
            <a:pPr>
              <a:spcBef>
                <a:spcPts val="1200"/>
              </a:spcBef>
            </a:pPr>
            <a:r>
              <a:rPr lang="en-US" sz="2800" dirty="0"/>
              <a:t>What are the differences between mandatory vs. voluntary health insurance?</a:t>
            </a:r>
          </a:p>
          <a:p>
            <a:endParaRPr lang="en-US" sz="2800" b="1" dirty="0"/>
          </a:p>
        </p:txBody>
      </p:sp>
    </p:spTree>
    <p:extLst>
      <p:ext uri="{BB962C8B-B14F-4D97-AF65-F5344CB8AC3E}">
        <p14:creationId xmlns:p14="http://schemas.microsoft.com/office/powerpoint/2010/main" val="1122270833"/>
      </p:ext>
    </p:extLst>
  </p:cSld>
  <p:clrMapOvr>
    <a:masterClrMapping/>
  </p:clrMapOvr>
</p:sld>
</file>

<file path=ppt/theme/theme1.xml><?xml version="1.0" encoding="utf-8"?>
<a:theme xmlns:a="http://schemas.openxmlformats.org/drawingml/2006/main" name="tve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ee" id="{A16EC5B7-F3D0-4E32-97F9-558341EEE272}" vid="{BAAE3C6C-0C9F-46FA-A4EE-69B0E36A93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tvee</Template>
  <TotalTime>21963</TotalTime>
  <Words>25263</Words>
  <Application>Microsoft Office PowerPoint</Application>
  <PresentationFormat>On-screen Show (4:3)</PresentationFormat>
  <Paragraphs>2451</Paragraphs>
  <Slides>219</Slides>
  <Notes>118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219</vt:i4>
      </vt:variant>
    </vt:vector>
  </HeadingPairs>
  <TitlesOfParts>
    <vt:vector size="231" baseType="lpstr">
      <vt:lpstr>Arial</vt:lpstr>
      <vt:lpstr>Arial Black</vt:lpstr>
      <vt:lpstr>Arial-ItalicMT</vt:lpstr>
      <vt:lpstr>Calibri</vt:lpstr>
      <vt:lpstr>Courier New</vt:lpstr>
      <vt:lpstr>Frugal Sans</vt:lpstr>
      <vt:lpstr>MaratSans-DemiboldSmallCaps</vt:lpstr>
      <vt:lpstr>MaratSans-Regular</vt:lpstr>
      <vt:lpstr>Palatino Linotype</vt:lpstr>
      <vt:lpstr>Times New Roman</vt:lpstr>
      <vt:lpstr>Wingdings</vt:lpstr>
      <vt:lpstr>tvee</vt:lpstr>
      <vt:lpstr>Financing, Resource Tracking &amp; Affordability Module</vt:lpstr>
      <vt:lpstr>Course Outline</vt:lpstr>
      <vt:lpstr>Required Readings </vt:lpstr>
      <vt:lpstr>Section A Immunization Fundamentals</vt:lpstr>
      <vt:lpstr>Section A - Immunization Fundamentals</vt:lpstr>
      <vt:lpstr>Section A1 Why Immunization Financing?</vt:lpstr>
      <vt:lpstr>Rationale for public financing?</vt:lpstr>
      <vt:lpstr>Vaccines are good for countries</vt:lpstr>
      <vt:lpstr>Vaccine Benefits</vt:lpstr>
      <vt:lpstr>PowerPoint Presentation</vt:lpstr>
      <vt:lpstr>Immunization’s Success Story</vt:lpstr>
      <vt:lpstr>PowerPoint Presentation</vt:lpstr>
      <vt:lpstr>Scope of Immunization Continues to Grow </vt:lpstr>
      <vt:lpstr>PowerPoint Presentation</vt:lpstr>
      <vt:lpstr>PowerPoint Presentation</vt:lpstr>
      <vt:lpstr>Countries with most unprotected  (under and un vaccinated) children</vt:lpstr>
      <vt:lpstr>Coverage with a first dose of measles containing vaccine</vt:lpstr>
      <vt:lpstr>PowerPoint Presentation</vt:lpstr>
      <vt:lpstr>Immunization opportunities  throughout the life course </vt:lpstr>
      <vt:lpstr>The Value of Immunization</vt:lpstr>
      <vt:lpstr>The Value of Immunization</vt:lpstr>
      <vt:lpstr>Why is it Important for Governments to Finance Immunization Programs?</vt:lpstr>
      <vt:lpstr>Economics Rationale for Public Subsidies</vt:lpstr>
      <vt:lpstr>Demand without subsidy is too low</vt:lpstr>
      <vt:lpstr>Add Subsidies to Achieve Herd Immunity</vt:lpstr>
      <vt:lpstr>The Economic Rationale Appeals to Treasury if Herd Immunity is a “Public Good”</vt:lpstr>
      <vt:lpstr>Defining Public Goods</vt:lpstr>
      <vt:lpstr>Other Examples</vt:lpstr>
      <vt:lpstr>Public Goods Require Government Financing</vt:lpstr>
      <vt:lpstr>Shortages?</vt:lpstr>
      <vt:lpstr>Trouble with Public Goods</vt:lpstr>
      <vt:lpstr>Two Advocacy Messages</vt:lpstr>
      <vt:lpstr>The Need for Long-Term Financing</vt:lpstr>
      <vt:lpstr>Portfolio of Available Vaccines Expanding</vt:lpstr>
      <vt:lpstr>Summary of Key Points</vt:lpstr>
      <vt:lpstr>References &amp; Resources</vt:lpstr>
      <vt:lpstr>Section A2  Universal Healthcare Coverage</vt:lpstr>
      <vt:lpstr>How Does Immunization Fit Into the Movement Toward Universal Health Coverage?</vt:lpstr>
      <vt:lpstr>Promotive, Preventive, Curative, Rehabilitative</vt:lpstr>
      <vt:lpstr>Financing for Universal Health Coverage?</vt:lpstr>
      <vt:lpstr>Advancing Towards UHC</vt:lpstr>
      <vt:lpstr>How Does Immunization Fit Into Universal Health Coverage?</vt:lpstr>
      <vt:lpstr>Sources of Revenue for  Universal Health Coverage (UHC)</vt:lpstr>
      <vt:lpstr>Sources of Revenue for  Universal Health Coverage (UHC)</vt:lpstr>
      <vt:lpstr>Strategic Purchasing</vt:lpstr>
      <vt:lpstr>UHC Requires Equity in Health Coverage</vt:lpstr>
      <vt:lpstr>National Health Financing &amp; Immunization</vt:lpstr>
      <vt:lpstr>Immunization Financing in Context of Universal Healthcare Coverage</vt:lpstr>
      <vt:lpstr>UHC and Vaccine Financing</vt:lpstr>
      <vt:lpstr>Vaccine Delivery</vt:lpstr>
      <vt:lpstr>Summary of Key Points</vt:lpstr>
      <vt:lpstr>References &amp; Resources</vt:lpstr>
      <vt:lpstr>Section A3  Components of Immunization Costs</vt:lpstr>
      <vt:lpstr>Immunization Costs &amp; Financing</vt:lpstr>
      <vt:lpstr>Major Cost Components of Immunization Services</vt:lpstr>
      <vt:lpstr>Global Trends</vt:lpstr>
      <vt:lpstr>Government Expenditure on  Routine Immunization Delivery per Live Birth</vt:lpstr>
      <vt:lpstr>Government Expenditure on  Vaccines per Live Birth</vt:lpstr>
      <vt:lpstr>Total national cost shares of routine infant immunization by administrative level</vt:lpstr>
      <vt:lpstr>Costliest Inputs and Activities</vt:lpstr>
      <vt:lpstr>Costliest Inputs and Activities</vt:lpstr>
      <vt:lpstr>Cost shares of  site-level infant immunization by country and  budget category</vt:lpstr>
      <vt:lpstr>Cost per Fully Immunized Child</vt:lpstr>
      <vt:lpstr>How Facility Volume Affects Costs</vt:lpstr>
      <vt:lpstr>Costs for New Vaccines</vt:lpstr>
      <vt:lpstr>Gaps in Immunization Cost Data</vt:lpstr>
      <vt:lpstr>Summary of Key Points</vt:lpstr>
      <vt:lpstr>References &amp; Resources</vt:lpstr>
      <vt:lpstr>Section A4  Vaccine Finance Decision-Making</vt:lpstr>
      <vt:lpstr>Outline</vt:lpstr>
      <vt:lpstr>Routine Decisions</vt:lpstr>
      <vt:lpstr>Decisions to Improve Coverage</vt:lpstr>
      <vt:lpstr>New Vaccine Introduction Financing</vt:lpstr>
      <vt:lpstr>Criteria for New Vaccine Introduction</vt:lpstr>
      <vt:lpstr>Elements of a stable vaccine financing system</vt:lpstr>
      <vt:lpstr>Health Policy Questions</vt:lpstr>
      <vt:lpstr>Critical Elements of Sustainable Finance</vt:lpstr>
      <vt:lpstr>Summary of Key Points</vt:lpstr>
      <vt:lpstr>References &amp; Resources</vt:lpstr>
      <vt:lpstr>Section B Sources of Financing</vt:lpstr>
      <vt:lpstr>Section B - Sources of Financing</vt:lpstr>
      <vt:lpstr>Section B1  Health Financing Essentials</vt:lpstr>
      <vt:lpstr>National Health Accounts</vt:lpstr>
      <vt:lpstr>PowerPoint Presentation</vt:lpstr>
      <vt:lpstr>India Health  Financing Flows </vt:lpstr>
      <vt:lpstr>References &amp; Resources</vt:lpstr>
      <vt:lpstr>Section B2 Financing Sources in Financing Immunization Programs</vt:lpstr>
      <vt:lpstr>Domestic Funding</vt:lpstr>
      <vt:lpstr>Domestic Funding</vt:lpstr>
      <vt:lpstr>Domestic Funding - General Revenue Raised through Taxes</vt:lpstr>
      <vt:lpstr>Domestic Funding - General Revenue Raised through Taxes</vt:lpstr>
      <vt:lpstr>Domestic Funding - General Revenue Raised through Public Insurance Contributions</vt:lpstr>
      <vt:lpstr>Domestic Funding - General Revenue Raised through Other Domestic Revenue</vt:lpstr>
      <vt:lpstr>Economic Growth and  New Fiscal Sources for Health</vt:lpstr>
      <vt:lpstr>Domestic Funding Sources -  Implications for Immunization Financing</vt:lpstr>
      <vt:lpstr>Example 1 - India</vt:lpstr>
      <vt:lpstr>Health Financing  in India</vt:lpstr>
      <vt:lpstr>PowerPoint Presentation</vt:lpstr>
      <vt:lpstr>PowerPoint Presentation</vt:lpstr>
      <vt:lpstr>India - Healthcare Financing (HF) Schemes &amp;  Health Funding Source (2015-16) Data</vt:lpstr>
      <vt:lpstr>PowerPoint Presentation</vt:lpstr>
      <vt:lpstr>PowerPoint Presentation</vt:lpstr>
      <vt:lpstr>India – Different Health Insurance Schemes &amp; Health Expenditure (2015-16)</vt:lpstr>
      <vt:lpstr>More on Earmarking  to Finance Immunization</vt:lpstr>
      <vt:lpstr>Types of Earmarking for Immunization</vt:lpstr>
      <vt:lpstr>Types of Earmarking for Immunization</vt:lpstr>
      <vt:lpstr>Household Out-of-Pocket Payments Funding Sources</vt:lpstr>
      <vt:lpstr>Household Out-of-Pocket Payments Funding Sources</vt:lpstr>
      <vt:lpstr>Donor Immunization Funding Sources </vt:lpstr>
      <vt:lpstr>Donor Immunization Funding Sources  Examples of Bilateral Agencies</vt:lpstr>
      <vt:lpstr>Donor Immunization Funding Sources  Example of Multilateral Agencies</vt:lpstr>
      <vt:lpstr>Donor Funding Sources </vt:lpstr>
      <vt:lpstr>Donor Funding Sources </vt:lpstr>
      <vt:lpstr>Other Donor Funding Tools</vt:lpstr>
      <vt:lpstr>Donor Funding Sources   Public-Private Partnerships (PPP)</vt:lpstr>
      <vt:lpstr>Donor Funding Sources Gavi Financing for Immunization</vt:lpstr>
      <vt:lpstr>Gavi Financing for Immunization</vt:lpstr>
      <vt:lpstr>Gavi Transition Model, Co-Financing Policy</vt:lpstr>
      <vt:lpstr>GAVI Transition</vt:lpstr>
      <vt:lpstr>GAVI Transition</vt:lpstr>
      <vt:lpstr>Donor Funding Sources  World Bank Assistance</vt:lpstr>
      <vt:lpstr>PowerPoint Presentation</vt:lpstr>
      <vt:lpstr>PowerPoint Presentation</vt:lpstr>
      <vt:lpstr>National Health Accounts in Pakistan 2013-14</vt:lpstr>
      <vt:lpstr>PowerPoint Presentation</vt:lpstr>
      <vt:lpstr>Pakistan - General Public Revenue</vt:lpstr>
      <vt:lpstr>Pakistan - Private Revenue</vt:lpstr>
      <vt:lpstr>Pakistan – Types of External Revenue</vt:lpstr>
      <vt:lpstr>Distribution of Out-of-Pocket Expenditure</vt:lpstr>
      <vt:lpstr>Pakistan - Pooling</vt:lpstr>
      <vt:lpstr>Purchasing</vt:lpstr>
      <vt:lpstr>Role for Purchasers</vt:lpstr>
      <vt:lpstr>Purchasing Dilemmas</vt:lpstr>
      <vt:lpstr>Payment Methods</vt:lpstr>
      <vt:lpstr>Summary of Key Points</vt:lpstr>
      <vt:lpstr>References &amp; Resources</vt:lpstr>
      <vt:lpstr>Section C Understanding Financial Data Systems &amp; Locating Relevant Sources of Financing</vt:lpstr>
      <vt:lpstr>Section C – FIN Data &amp; Locating Sources</vt:lpstr>
      <vt:lpstr>Section C1 How to Integrate Immunization Financing with Universal Health Care Coverage Financing</vt:lpstr>
      <vt:lpstr>National Health Financing Schemes &amp; Service Delivery Arrangements</vt:lpstr>
      <vt:lpstr>Primarily General Tax Financing &amp; Public Service Provision</vt:lpstr>
      <vt:lpstr>Primarily General Tax Financing &amp; Public Service Provision</vt:lpstr>
      <vt:lpstr>Primarily General Tax Financing &amp; Public Service Provision</vt:lpstr>
      <vt:lpstr>Primarily General Tax Financing &amp; Public Service Provision</vt:lpstr>
      <vt:lpstr>Mixed Public Financing &amp;  Mixed Public-Private Service Provision</vt:lpstr>
      <vt:lpstr>Mixed Public Financing &amp;  Mixed Public-Private Service Provision</vt:lpstr>
      <vt:lpstr>Mixed Public Financing &amp;  Mixed Public-Private Service Provision</vt:lpstr>
      <vt:lpstr>Primarily Public Health Insurance Financing &amp; Mixed Public-Private Service Provision</vt:lpstr>
      <vt:lpstr>Primarily Public Health Insurance Financing &amp; Mixed Public-Private Service Provision</vt:lpstr>
      <vt:lpstr>Key Challenge</vt:lpstr>
      <vt:lpstr>References &amp; Resources</vt:lpstr>
      <vt:lpstr>Section C2 Resource Tracking: Methods &amp; Application</vt:lpstr>
      <vt:lpstr>Section C2 - Resource Tracking:  Methods &amp; Application</vt:lpstr>
      <vt:lpstr>Lecture Overview</vt:lpstr>
      <vt:lpstr>Why track spending on immunization?</vt:lpstr>
      <vt:lpstr>Resource Tracking Specific policy questions? </vt:lpstr>
      <vt:lpstr>Definitions</vt:lpstr>
      <vt:lpstr>Resource Tracking Frameworks - Methods and Tools in the Health Sector</vt:lpstr>
      <vt:lpstr>System Health Accounts (SHA) Framework</vt:lpstr>
      <vt:lpstr>Resource Tracking Frameworks - Categories</vt:lpstr>
      <vt:lpstr>Sources of Data: Earmarked Spending </vt:lpstr>
      <vt:lpstr>Sources of Data: Earmarked Spending</vt:lpstr>
      <vt:lpstr>Sources of Data: Non-Earmarked Spending  </vt:lpstr>
      <vt:lpstr>Allocation of Non-Earmarked Expenditure</vt:lpstr>
      <vt:lpstr>Financing Bottlenecks</vt:lpstr>
      <vt:lpstr>Challenges</vt:lpstr>
      <vt:lpstr>MAPPING Expanded Programme on Immunization (EPI) Spending to the System of Health Accounts (SHA) Classification </vt:lpstr>
      <vt:lpstr>Using Health Accounts Data to  Produce Immunization Indicators</vt:lpstr>
      <vt:lpstr>Using Health Accounts Data to  Produce Immunization Indicators</vt:lpstr>
      <vt:lpstr>Using Health Accounts Data for Immunization Indicators </vt:lpstr>
      <vt:lpstr>Cross-walk between SHA and JRF ‘X’s are indicators for use to cross-walk between SHA 2011 and the financing indicators of the JRF </vt:lpstr>
      <vt:lpstr>Resource Tracking Framework – Application </vt:lpstr>
      <vt:lpstr>Other Examples  Using Data from Uganda</vt:lpstr>
      <vt:lpstr>Results from Uganda </vt:lpstr>
      <vt:lpstr>Main Financing Sources for EPI  2009/10-2010/11 (USD, %)</vt:lpstr>
      <vt:lpstr>Health Care Financing (Agents) of Immunization Funds in Uganda  (2009/10 &amp; 2010/11, US$)</vt:lpstr>
      <vt:lpstr>Health Providers of Immunization Services in Uganda (2009/10&amp;2010/11, US$, %)</vt:lpstr>
      <vt:lpstr>Funding flows to Immunization Activities  (2009/10&amp;2010/11, US$, %) </vt:lpstr>
      <vt:lpstr>Immunization Spending by Line-items  (2009/10&amp;2010/11, US$, %) </vt:lpstr>
      <vt:lpstr>Conclusions:  Financing of the Uganda EPI</vt:lpstr>
      <vt:lpstr>Implications -Financing of the EPI </vt:lpstr>
      <vt:lpstr>Summary of Key Points</vt:lpstr>
      <vt:lpstr>References &amp; Resources</vt:lpstr>
      <vt:lpstr>Section D Using Financial Analysis for Policy Change</vt:lpstr>
      <vt:lpstr>Section D - Using Financial Analysis for Policy Change</vt:lpstr>
      <vt:lpstr>Section D1 Strategies for Policy Change</vt:lpstr>
      <vt:lpstr>Building parliamentary support for immunization financing</vt:lpstr>
      <vt:lpstr>How do parliamentary functions affect immunization financing?</vt:lpstr>
      <vt:lpstr>How do parliamentary functions affect immunization financing?</vt:lpstr>
      <vt:lpstr>PowerPoint Presentation</vt:lpstr>
      <vt:lpstr>Strategic Entry Points for  Working with Parliaments</vt:lpstr>
      <vt:lpstr>Strategic Entry Points for  Working with Parliaments</vt:lpstr>
      <vt:lpstr>Strategic Entry Points for  Working with Parliaments</vt:lpstr>
      <vt:lpstr>Key Messages to Parliaments  on Immunization Financing?</vt:lpstr>
      <vt:lpstr> Efforts to Engage Parliamentarians on Immunization Financing</vt:lpstr>
      <vt:lpstr> Immunization Financing  Legislature and Regulation</vt:lpstr>
      <vt:lpstr>Most Common Provisions In Immunization Legislation Fall into 3 Categories</vt:lpstr>
      <vt:lpstr>Most Common Provisions In Immunization Legislation Fall into 3 Categories</vt:lpstr>
      <vt:lpstr>Most Common Provisions In Immunization Legislation Fall into 3 Categories</vt:lpstr>
      <vt:lpstr>Experiences of 3 Countries Strengthen their Legal Frameworks </vt:lpstr>
      <vt:lpstr>How to be a Good Policy Change Advocate</vt:lpstr>
      <vt:lpstr>Summary of Key Points</vt:lpstr>
      <vt:lpstr>Summary of Key Points</vt:lpstr>
      <vt:lpstr>References &amp; Resources</vt:lpstr>
      <vt:lpstr>Section D2 Planning and Budget Cycle</vt:lpstr>
      <vt:lpstr>The Budget Cycle</vt:lpstr>
      <vt:lpstr>The Budget Cycle</vt:lpstr>
      <vt:lpstr>The budget cycle starts with revenue projection</vt:lpstr>
      <vt:lpstr>Phase 2: Funds are negotiated, reviewed, approved, and allocated across line agencies</vt:lpstr>
      <vt:lpstr>Phase 2: Funds are negotiated, reviewed, approved, and allocated across line agencies</vt:lpstr>
      <vt:lpstr>Medium-Term Expenditure Frameworks (MTEF)</vt:lpstr>
      <vt:lpstr>Comprehensive multi-year plan (cMYP)</vt:lpstr>
      <vt:lpstr>Other Tools</vt:lpstr>
      <vt:lpstr>Budget Formulation</vt:lpstr>
      <vt:lpstr>Phase 3: Budget Execution</vt:lpstr>
      <vt:lpstr>Phase 4: Budget Monitoring</vt:lpstr>
      <vt:lpstr>Phase 4: Budget Monitoring</vt:lpstr>
      <vt:lpstr>Summary of Key Points</vt:lpstr>
      <vt:lpstr>References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Resource Tracking &amp; Accountability</dc:title>
  <dc:creator>Maryam Huda</dc:creator>
  <cp:lastModifiedBy>Shreena Malaviya</cp:lastModifiedBy>
  <cp:revision>1554</cp:revision>
  <dcterms:created xsi:type="dcterms:W3CDTF">2017-06-01T08:31:11Z</dcterms:created>
  <dcterms:modified xsi:type="dcterms:W3CDTF">2020-02-06T12:02:10Z</dcterms:modified>
</cp:coreProperties>
</file>